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 id="2147483650" r:id="rId3"/>
    <p:sldMasterId id="2147483651"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Lst>
  <p:sldSz cx="12192000" cy="6858000"/>
  <p:notesSz cx="6858000" cy="9144000"/>
  <p:defaultTextStyle>
    <a:defPPr lvl="0">
      <a:defRPr lang="en-US"/>
    </a:defPPr>
    <a:lvl1pPr marL="0" lvl="0" algn="l" defTabSz="457200" rtl="0" eaLnBrk="1" latinLnBrk="0" hangingPunct="1">
      <a:defRPr sz="1800" kern="1200">
        <a:solidFill>
          <a:schemeClr val="tx1"/>
        </a:solidFill>
        <a:latin typeface="+mn-lt"/>
        <a:ea typeface="+mn-ea"/>
        <a:cs typeface="+mn-cs"/>
      </a:defRPr>
    </a:lvl1pPr>
    <a:lvl2pPr marL="457200" lvl="1" algn="l" defTabSz="457200" rtl="0" eaLnBrk="1" latinLnBrk="0" hangingPunct="1">
      <a:defRPr sz="1800" kern="1200">
        <a:solidFill>
          <a:schemeClr val="tx1"/>
        </a:solidFill>
        <a:latin typeface="+mn-lt"/>
        <a:ea typeface="+mn-ea"/>
        <a:cs typeface="+mn-cs"/>
      </a:defRPr>
    </a:lvl2pPr>
    <a:lvl3pPr marL="914400" lvl="2" algn="l" defTabSz="457200" rtl="0" eaLnBrk="1" latinLnBrk="0" hangingPunct="1">
      <a:defRPr sz="1800" kern="1200">
        <a:solidFill>
          <a:schemeClr val="tx1"/>
        </a:solidFill>
        <a:latin typeface="+mn-lt"/>
        <a:ea typeface="+mn-ea"/>
        <a:cs typeface="+mn-cs"/>
      </a:defRPr>
    </a:lvl3pPr>
    <a:lvl4pPr marL="1371600" lvl="3" algn="l" defTabSz="457200" rtl="0" eaLnBrk="1" latinLnBrk="0" hangingPunct="1">
      <a:defRPr sz="1800" kern="1200">
        <a:solidFill>
          <a:schemeClr val="tx1"/>
        </a:solidFill>
        <a:latin typeface="+mn-lt"/>
        <a:ea typeface="+mn-ea"/>
        <a:cs typeface="+mn-cs"/>
      </a:defRPr>
    </a:lvl4pPr>
    <a:lvl5pPr marL="1828800" lvl="4" algn="l" defTabSz="457200" rtl="0" eaLnBrk="1" latinLnBrk="0" hangingPunct="1">
      <a:defRPr sz="1800" kern="1200">
        <a:solidFill>
          <a:schemeClr val="tx1"/>
        </a:solidFill>
        <a:latin typeface="+mn-lt"/>
        <a:ea typeface="+mn-ea"/>
        <a:cs typeface="+mn-cs"/>
      </a:defRPr>
    </a:lvl5pPr>
    <a:lvl6pPr marL="2286000" lvl="5" algn="l" defTabSz="457200" rtl="0" eaLnBrk="1" latinLnBrk="0" hangingPunct="1">
      <a:defRPr sz="1800" kern="1200">
        <a:solidFill>
          <a:schemeClr val="tx1"/>
        </a:solidFill>
        <a:latin typeface="+mn-lt"/>
        <a:ea typeface="+mn-ea"/>
        <a:cs typeface="+mn-cs"/>
      </a:defRPr>
    </a:lvl6pPr>
    <a:lvl7pPr marL="2743200" lvl="6" algn="l" defTabSz="457200" rtl="0" eaLnBrk="1" latinLnBrk="0" hangingPunct="1">
      <a:defRPr sz="1800" kern="1200">
        <a:solidFill>
          <a:schemeClr val="tx1"/>
        </a:solidFill>
        <a:latin typeface="+mn-lt"/>
        <a:ea typeface="+mn-ea"/>
        <a:cs typeface="+mn-cs"/>
      </a:defRPr>
    </a:lvl7pPr>
    <a:lvl8pPr marL="3200400" lvl="7" algn="l" defTabSz="457200" rtl="0" eaLnBrk="1" latinLnBrk="0" hangingPunct="1">
      <a:defRPr sz="1800" kern="1200">
        <a:solidFill>
          <a:schemeClr val="tx1"/>
        </a:solidFill>
        <a:latin typeface="+mn-lt"/>
        <a:ea typeface="+mn-ea"/>
        <a:cs typeface="+mn-cs"/>
      </a:defRPr>
    </a:lvl8pPr>
    <a:lvl9pPr marL="3657600" lvl="8"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4" d="100"/>
          <a:sy n="114" d="100"/>
        </p:scale>
        <p:origin x="-354" y="-3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1852FFD1-FA6F-42C3-BA12-DC2C2C1F2EEE}" type="datetimeFigureOut">
              <a:rPr lang="ru-RU" smtClean="0"/>
              <a:t>02.09.2021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A7DA608-35A8-44E0-9F82-581EAE50B9B7}" type="slidenum">
              <a:rPr lang="ru-RU" smtClean="0"/>
              <a:t>‹#›</a:t>
            </a:fld>
            <a:endParaRPr lang="ru-RU"/>
          </a:p>
        </p:txBody>
      </p:sp>
    </p:spTree>
    <p:extLst>
      <p:ext uri="{BB962C8B-B14F-4D97-AF65-F5344CB8AC3E}">
        <p14:creationId xmlns:p14="http://schemas.microsoft.com/office/powerpoint/2010/main" val="985855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852FFD1-FA6F-42C3-BA12-DC2C2C1F2EEE}" type="datetimeFigureOut">
              <a:rPr lang="ru-RU" smtClean="0"/>
              <a:t>02.09.2021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A7DA608-35A8-44E0-9F82-581EAE50B9B7}" type="slidenum">
              <a:rPr lang="ru-RU" smtClean="0"/>
              <a:t>‹#›</a:t>
            </a:fld>
            <a:endParaRPr lang="ru-RU"/>
          </a:p>
        </p:txBody>
      </p:sp>
    </p:spTree>
    <p:extLst>
      <p:ext uri="{BB962C8B-B14F-4D97-AF65-F5344CB8AC3E}">
        <p14:creationId xmlns:p14="http://schemas.microsoft.com/office/powerpoint/2010/main" val="1498719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852FFD1-FA6F-42C3-BA12-DC2C2C1F2EEE}" type="datetimeFigureOut">
              <a:rPr lang="ru-RU" smtClean="0"/>
              <a:t>02.09.2021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A7DA608-35A8-44E0-9F82-581EAE50B9B7}" type="slidenum">
              <a:rPr lang="ru-RU" smtClean="0"/>
              <a:t>‹#›</a:t>
            </a:fld>
            <a:endParaRPr lang="ru-RU"/>
          </a:p>
        </p:txBody>
      </p:sp>
    </p:spTree>
    <p:extLst>
      <p:ext uri="{BB962C8B-B14F-4D97-AF65-F5344CB8AC3E}">
        <p14:creationId xmlns:p14="http://schemas.microsoft.com/office/powerpoint/2010/main" val="5642333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B56AEF86-E87A-44A2-AA75-85CD9662DBA5}" type="datetimeFigureOut">
              <a:rPr lang="ru-RU" smtClean="0"/>
              <a:pPr/>
              <a:t>02.09.2021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42279999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56AEF86-E87A-44A2-AA75-85CD9662DBA5}" type="datetimeFigureOut">
              <a:rPr lang="ru-RU" smtClean="0"/>
              <a:pPr/>
              <a:t>02.09.2021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20279430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56AEF86-E87A-44A2-AA75-85CD9662DBA5}" type="datetimeFigureOut">
              <a:rPr lang="ru-RU" smtClean="0"/>
              <a:pPr/>
              <a:t>02.09.2021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24451947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56AEF86-E87A-44A2-AA75-85CD9662DBA5}" type="datetimeFigureOut">
              <a:rPr lang="ru-RU" smtClean="0"/>
              <a:pPr/>
              <a:t>02.09.2021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29679784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56AEF86-E87A-44A2-AA75-85CD9662DBA5}" type="datetimeFigureOut">
              <a:rPr lang="ru-RU" smtClean="0"/>
              <a:pPr/>
              <a:t>02.09.2021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12180645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56AEF86-E87A-44A2-AA75-85CD9662DBA5}" type="datetimeFigureOut">
              <a:rPr lang="ru-RU" smtClean="0"/>
              <a:pPr/>
              <a:t>02.09.2021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4144144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56AEF86-E87A-44A2-AA75-85CD9662DBA5}" type="datetimeFigureOut">
              <a:rPr lang="ru-RU" smtClean="0"/>
              <a:pPr/>
              <a:t>02.09.2021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3402011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B56AEF86-E87A-44A2-AA75-85CD9662DBA5}" type="datetimeFigureOut">
              <a:rPr lang="ru-RU" smtClean="0"/>
              <a:pPr/>
              <a:t>02.09.2021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2016122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852FFD1-FA6F-42C3-BA12-DC2C2C1F2EEE}" type="datetimeFigureOut">
              <a:rPr lang="ru-RU" smtClean="0"/>
              <a:t>02.09.2021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A7DA608-35A8-44E0-9F82-581EAE50B9B7}" type="slidenum">
              <a:rPr lang="ru-RU" smtClean="0"/>
              <a:t>‹#›</a:t>
            </a:fld>
            <a:endParaRPr lang="ru-RU"/>
          </a:p>
        </p:txBody>
      </p:sp>
    </p:spTree>
    <p:extLst>
      <p:ext uri="{BB962C8B-B14F-4D97-AF65-F5344CB8AC3E}">
        <p14:creationId xmlns:p14="http://schemas.microsoft.com/office/powerpoint/2010/main" val="9331718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B56AEF86-E87A-44A2-AA75-85CD9662DBA5}" type="datetimeFigureOut">
              <a:rPr lang="ru-RU" smtClean="0"/>
              <a:pPr/>
              <a:t>02.09.2021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25223817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56AEF86-E87A-44A2-AA75-85CD9662DBA5}" type="datetimeFigureOut">
              <a:rPr lang="ru-RU" smtClean="0"/>
              <a:pPr/>
              <a:t>02.09.2021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23053892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56AEF86-E87A-44A2-AA75-85CD9662DBA5}" type="datetimeFigureOut">
              <a:rPr lang="ru-RU" smtClean="0"/>
              <a:pPr/>
              <a:t>02.09.2021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29040464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C544B33-721B-41CE-93AD-AC7663EF8184}"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02.09.2021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C797BA5C-250F-42A9-9B4F-894FA0A74871}"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588998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57D11C6-6189-41C1-B2D9-9CFBC7922BA4}"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02.09.2021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C1468A7D-06D5-4CCA-B5C2-5CEBA117AB36}"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780849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874"/>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1" y="458959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F1F5138-DD3D-493A-A983-56DE64E5610A}"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02.09.2021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226800B-D93C-44DE-B176-EC8E9D93A6B4}"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207833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02A8EE7-EF11-459B-8408-BFD1AADD22E2}"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02.09.2021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FFF3F1-981C-419B-987F-92F5243104D7}"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35170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a:t>Образец заголовка</a:t>
            </a:r>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3"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83CFB61-49A8-4E4A-AB69-BE913B84F924}"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02.09.2021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C3AC564-7B2E-405A-ACCF-262A320DD9A9}"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139801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1A7C6C4-D61B-4645-B9FE-F36D991D827D}"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02.09.2021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3515DBB-4247-46FB-B059-76B2A8FCAF39}"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318646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3BDF9EA-364F-42A4-BCBC-B51AC8468A0C}"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02.09.2021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15273BD-DC88-4752-A276-9C9C5D78AC42}"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420704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852FFD1-FA6F-42C3-BA12-DC2C2C1F2EEE}" type="datetimeFigureOut">
              <a:rPr lang="ru-RU" smtClean="0"/>
              <a:t>02.09.2021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A7DA608-35A8-44E0-9F82-581EAE50B9B7}" type="slidenum">
              <a:rPr lang="ru-RU" smtClean="0"/>
              <a:t>‹#›</a:t>
            </a:fld>
            <a:endParaRPr lang="ru-RU"/>
          </a:p>
        </p:txBody>
      </p:sp>
    </p:spTree>
    <p:extLst>
      <p:ext uri="{BB962C8B-B14F-4D97-AF65-F5344CB8AC3E}">
        <p14:creationId xmlns:p14="http://schemas.microsoft.com/office/powerpoint/2010/main" val="41376518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56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B804AA8-65C4-49FB-A702-4089B84E77E0}"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02.09.2021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E299D0F-31B6-42C6-B96D-88C4FF314477}"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6337144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561"/>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417606B-91D9-4EE6-9119-CFFF84F9D93A}"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02.09.2021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C5062A44-E696-4755-9DF0-7A8F83DA6679}"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50879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D2C4860-BD13-493C-9CEE-FC1511EFDF45}"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02.09.2021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EC0FD0D-860B-41F7-9694-218F4E830413}"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799635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3"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195BCA4-8F69-4A4C-93B5-BA79AFA2E86F}"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02.09.2021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EED850C-62AD-403A-AF8B-F0AE335A96EA}"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067426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582"/>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lvl1pPr>
            <a:lvl2pPr marL="457068" indent="0" algn="ctr">
              <a:buNone/>
              <a:defRPr/>
            </a:lvl2pPr>
            <a:lvl3pPr marL="914133" indent="0" algn="ctr">
              <a:buNone/>
              <a:defRPr/>
            </a:lvl3pPr>
            <a:lvl4pPr marL="1371200" indent="0" algn="ctr">
              <a:buNone/>
              <a:defRPr/>
            </a:lvl4pPr>
            <a:lvl5pPr marL="1828267" indent="0" algn="ctr">
              <a:buNone/>
              <a:defRPr/>
            </a:lvl5pPr>
            <a:lvl6pPr marL="2285333" indent="0" algn="ctr">
              <a:buNone/>
              <a:defRPr/>
            </a:lvl6pPr>
            <a:lvl7pPr marL="2742399" indent="0" algn="ctr">
              <a:buNone/>
              <a:defRPr/>
            </a:lvl7pPr>
            <a:lvl8pPr marL="3199466" indent="0" algn="ctr">
              <a:buNone/>
              <a:defRPr/>
            </a:lvl8pPr>
            <a:lvl9pPr marL="3656532" indent="0" algn="ctr">
              <a:buNone/>
              <a:defRPr/>
            </a:lvl9pPr>
          </a:lstStyle>
          <a:p>
            <a:r>
              <a:rPr lang="ru-RU"/>
              <a:t>Образец подзаголовка</a:t>
            </a:r>
          </a:p>
        </p:txBody>
      </p:sp>
      <p:sp>
        <p:nvSpPr>
          <p:cNvPr id="4"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555014D-9908-45D2-A44E-1C18C55137B4}"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288814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6545383-626B-408D-81A2-2A6BF7BBDEBE}"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004475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5" y="4407060"/>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5" y="2906722"/>
            <a:ext cx="10363200" cy="1500187"/>
          </a:xfrm>
        </p:spPr>
        <p:txBody>
          <a:bodyPr anchor="b"/>
          <a:lstStyle>
            <a:lvl1pPr marL="0" indent="0">
              <a:buNone/>
              <a:defRPr sz="2000"/>
            </a:lvl1pPr>
            <a:lvl2pPr marL="457068" indent="0">
              <a:buNone/>
              <a:defRPr sz="1800"/>
            </a:lvl2pPr>
            <a:lvl3pPr marL="914133" indent="0">
              <a:buNone/>
              <a:defRPr sz="1600"/>
            </a:lvl3pPr>
            <a:lvl4pPr marL="1371200" indent="0">
              <a:buNone/>
              <a:defRPr sz="1400"/>
            </a:lvl4pPr>
            <a:lvl5pPr marL="1828267" indent="0">
              <a:buNone/>
              <a:defRPr sz="1400"/>
            </a:lvl5pPr>
            <a:lvl6pPr marL="2285333" indent="0">
              <a:buNone/>
              <a:defRPr sz="1400"/>
            </a:lvl6pPr>
            <a:lvl7pPr marL="2742399" indent="0">
              <a:buNone/>
              <a:defRPr sz="1400"/>
            </a:lvl7pPr>
            <a:lvl8pPr marL="3199466" indent="0">
              <a:buNone/>
              <a:defRPr sz="1400"/>
            </a:lvl8pPr>
            <a:lvl9pPr marL="3656532" indent="0">
              <a:buNone/>
              <a:defRPr sz="1400"/>
            </a:lvl9pPr>
          </a:lstStyle>
          <a:p>
            <a:pPr lvl="0"/>
            <a:r>
              <a:rPr lang="ru-RU"/>
              <a:t>Образец текста</a:t>
            </a:r>
          </a:p>
        </p:txBody>
      </p:sp>
      <p:sp>
        <p:nvSpPr>
          <p:cNvPr id="4"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0474641-E4EE-44C0-A17B-3246144B6C8F}"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9212000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09601"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Date Placeholder 6"/>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Footer Placeholder 7"/>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Slide Number Placeholder 8"/>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454D5C1-5555-4C86-9850-7BC69A16924B}"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512437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068" indent="0">
              <a:buNone/>
              <a:defRPr sz="2000" b="1"/>
            </a:lvl2pPr>
            <a:lvl3pPr marL="914133" indent="0">
              <a:buNone/>
              <a:defRPr sz="1800" b="1"/>
            </a:lvl3pPr>
            <a:lvl4pPr marL="1371200" indent="0">
              <a:buNone/>
              <a:defRPr sz="1600" b="1"/>
            </a:lvl4pPr>
            <a:lvl5pPr marL="1828267" indent="0">
              <a:buNone/>
              <a:defRPr sz="1600" b="1"/>
            </a:lvl5pPr>
            <a:lvl6pPr marL="2285333" indent="0">
              <a:buNone/>
              <a:defRPr sz="1600" b="1"/>
            </a:lvl6pPr>
            <a:lvl7pPr marL="2742399" indent="0">
              <a:buNone/>
              <a:defRPr sz="1600" b="1"/>
            </a:lvl7pPr>
            <a:lvl8pPr marL="3199466" indent="0">
              <a:buNone/>
              <a:defRPr sz="1600" b="1"/>
            </a:lvl8pPr>
            <a:lvl9pPr marL="3656532" indent="0">
              <a:buNone/>
              <a:defRPr sz="1600" b="1"/>
            </a:lvl9pPr>
          </a:lstStyle>
          <a:p>
            <a:pPr lvl="0"/>
            <a:r>
              <a:rPr lang="ru-RU"/>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470" y="1535113"/>
            <a:ext cx="5389033" cy="639762"/>
          </a:xfrm>
        </p:spPr>
        <p:txBody>
          <a:bodyPr anchor="b"/>
          <a:lstStyle>
            <a:lvl1pPr marL="0" indent="0">
              <a:buNone/>
              <a:defRPr sz="2400" b="1"/>
            </a:lvl1pPr>
            <a:lvl2pPr marL="457068" indent="0">
              <a:buNone/>
              <a:defRPr sz="2000" b="1"/>
            </a:lvl2pPr>
            <a:lvl3pPr marL="914133" indent="0">
              <a:buNone/>
              <a:defRPr sz="1800" b="1"/>
            </a:lvl3pPr>
            <a:lvl4pPr marL="1371200" indent="0">
              <a:buNone/>
              <a:defRPr sz="1600" b="1"/>
            </a:lvl4pPr>
            <a:lvl5pPr marL="1828267" indent="0">
              <a:buNone/>
              <a:defRPr sz="1600" b="1"/>
            </a:lvl5pPr>
            <a:lvl6pPr marL="2285333" indent="0">
              <a:buNone/>
              <a:defRPr sz="1600" b="1"/>
            </a:lvl6pPr>
            <a:lvl7pPr marL="2742399" indent="0">
              <a:buNone/>
              <a:defRPr sz="1600" b="1"/>
            </a:lvl7pPr>
            <a:lvl8pPr marL="3199466" indent="0">
              <a:buNone/>
              <a:defRPr sz="1600" b="1"/>
            </a:lvl8pPr>
            <a:lvl9pPr marL="3656532" indent="0">
              <a:buNone/>
              <a:defRPr sz="1600" b="1"/>
            </a:lvl9pPr>
          </a:lstStyle>
          <a:p>
            <a:pPr lvl="0"/>
            <a:r>
              <a:rPr lang="ru-RU"/>
              <a:t>Образец текста</a:t>
            </a:r>
          </a:p>
        </p:txBody>
      </p:sp>
      <p:sp>
        <p:nvSpPr>
          <p:cNvPr id="6" name="Объект 5"/>
          <p:cNvSpPr>
            <a:spLocks noGrp="1"/>
          </p:cNvSpPr>
          <p:nvPr>
            <p:ph sz="quarter" idx="4"/>
          </p:nvPr>
        </p:nvSpPr>
        <p:spPr>
          <a:xfrm>
            <a:off x="61934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6554E73-E7A7-4F76-B4FB-7AD7BD832602}"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406996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9CA25CD-45E1-4D23-8424-89E5C12151E9}"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526426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1852FFD1-FA6F-42C3-BA12-DC2C2C1F2EEE}" type="datetimeFigureOut">
              <a:rPr lang="ru-RU" smtClean="0"/>
              <a:t>02.09.2021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A7DA608-35A8-44E0-9F82-581EAE50B9B7}" type="slidenum">
              <a:rPr lang="ru-RU" smtClean="0"/>
              <a:t>‹#›</a:t>
            </a:fld>
            <a:endParaRPr lang="ru-RU"/>
          </a:p>
        </p:txBody>
      </p:sp>
    </p:spTree>
    <p:extLst>
      <p:ext uri="{BB962C8B-B14F-4D97-AF65-F5344CB8AC3E}">
        <p14:creationId xmlns:p14="http://schemas.microsoft.com/office/powerpoint/2010/main" val="36881249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26602C-5480-4899-8600-18797E5EA602}"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050290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7" y="273053"/>
            <a:ext cx="4011084"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4766733" y="27320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7" y="1435103"/>
            <a:ext cx="4011084" cy="4691063"/>
          </a:xfrm>
        </p:spPr>
        <p:txBody>
          <a:bodyPr/>
          <a:lstStyle>
            <a:lvl1pPr marL="0" indent="0">
              <a:buNone/>
              <a:defRPr sz="1400"/>
            </a:lvl1pPr>
            <a:lvl2pPr marL="457068" indent="0">
              <a:buNone/>
              <a:defRPr sz="1200"/>
            </a:lvl2pPr>
            <a:lvl3pPr marL="914133" indent="0">
              <a:buNone/>
              <a:defRPr sz="1000"/>
            </a:lvl3pPr>
            <a:lvl4pPr marL="1371200" indent="0">
              <a:buNone/>
              <a:defRPr sz="900"/>
            </a:lvl4pPr>
            <a:lvl5pPr marL="1828267" indent="0">
              <a:buNone/>
              <a:defRPr sz="900"/>
            </a:lvl5pPr>
            <a:lvl6pPr marL="2285333" indent="0">
              <a:buNone/>
              <a:defRPr sz="900"/>
            </a:lvl6pPr>
            <a:lvl7pPr marL="2742399" indent="0">
              <a:buNone/>
              <a:defRPr sz="900"/>
            </a:lvl7pPr>
            <a:lvl8pPr marL="3199466" indent="0">
              <a:buNone/>
              <a:defRPr sz="900"/>
            </a:lvl8pPr>
            <a:lvl9pPr marL="3656532" indent="0">
              <a:buNone/>
              <a:defRPr sz="900"/>
            </a:lvl9pPr>
          </a:lstStyle>
          <a:p>
            <a:pPr lvl="0"/>
            <a:r>
              <a:rPr lang="ru-RU"/>
              <a:t>Образец текста</a:t>
            </a:r>
          </a:p>
        </p:txBody>
      </p:sp>
      <p:sp>
        <p:nvSpPr>
          <p:cNvPr id="5" name="Date Placeholder 6"/>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Footer Placeholder 7"/>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Slide Number Placeholder 8"/>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E4604FE-005D-47B4-B21B-1EF80F8F47B8}"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3310076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068" indent="0">
              <a:buNone/>
              <a:defRPr sz="2800"/>
            </a:lvl2pPr>
            <a:lvl3pPr marL="914133" indent="0">
              <a:buNone/>
              <a:defRPr sz="2400"/>
            </a:lvl3pPr>
            <a:lvl4pPr marL="1371200" indent="0">
              <a:buNone/>
              <a:defRPr sz="2000"/>
            </a:lvl4pPr>
            <a:lvl5pPr marL="1828267" indent="0">
              <a:buNone/>
              <a:defRPr sz="2000"/>
            </a:lvl5pPr>
            <a:lvl6pPr marL="2285333" indent="0">
              <a:buNone/>
              <a:defRPr sz="2000"/>
            </a:lvl6pPr>
            <a:lvl7pPr marL="2742399" indent="0">
              <a:buNone/>
              <a:defRPr sz="2000"/>
            </a:lvl7pPr>
            <a:lvl8pPr marL="3199466" indent="0">
              <a:buNone/>
              <a:defRPr sz="2000"/>
            </a:lvl8pPr>
            <a:lvl9pPr marL="3656532"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068" indent="0">
              <a:buNone/>
              <a:defRPr sz="1200"/>
            </a:lvl2pPr>
            <a:lvl3pPr marL="914133" indent="0">
              <a:buNone/>
              <a:defRPr sz="1000"/>
            </a:lvl3pPr>
            <a:lvl4pPr marL="1371200" indent="0">
              <a:buNone/>
              <a:defRPr sz="900"/>
            </a:lvl4pPr>
            <a:lvl5pPr marL="1828267" indent="0">
              <a:buNone/>
              <a:defRPr sz="900"/>
            </a:lvl5pPr>
            <a:lvl6pPr marL="2285333" indent="0">
              <a:buNone/>
              <a:defRPr sz="900"/>
            </a:lvl6pPr>
            <a:lvl7pPr marL="2742399" indent="0">
              <a:buNone/>
              <a:defRPr sz="900"/>
            </a:lvl7pPr>
            <a:lvl8pPr marL="3199466" indent="0">
              <a:buNone/>
              <a:defRPr sz="900"/>
            </a:lvl8pPr>
            <a:lvl9pPr marL="3656532" indent="0">
              <a:buNone/>
              <a:defRPr sz="900"/>
            </a:lvl9pPr>
          </a:lstStyle>
          <a:p>
            <a:pPr lvl="0"/>
            <a:r>
              <a:rPr lang="ru-RU"/>
              <a:t>Образец текста</a:t>
            </a:r>
          </a:p>
        </p:txBody>
      </p:sp>
      <p:sp>
        <p:nvSpPr>
          <p:cNvPr id="5" name="Date Placeholder 6"/>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Footer Placeholder 7"/>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Slide Number Placeholder 8"/>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A9D0DBD-237F-43E8-AF84-70188AA218E3}"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9552305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4A02ED3-EC22-42BB-BA93-C52F815566AE}"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49897375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792"/>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1" y="274792"/>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C94B5F8-3237-4CAB-894F-E824C77A29C8}"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3474749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a:t>Образец заголовка</a:t>
            </a:r>
          </a:p>
        </p:txBody>
      </p:sp>
      <p:sp>
        <p:nvSpPr>
          <p:cNvPr id="3" name="Таблица 2"/>
          <p:cNvSpPr>
            <a:spLocks noGrp="1"/>
          </p:cNvSpPr>
          <p:nvPr>
            <p:ph type="tbl" idx="1"/>
          </p:nvPr>
        </p:nvSpPr>
        <p:spPr>
          <a:xfrm>
            <a:off x="609600" y="1600206"/>
            <a:ext cx="10972800" cy="4525963"/>
          </a:xfrm>
        </p:spPr>
        <p:txBody>
          <a:bodyPr/>
          <a:lstStyle/>
          <a:p>
            <a:pPr lvl="0"/>
            <a:endParaRPr lang="ru-RU" noProof="0"/>
          </a:p>
        </p:txBody>
      </p:sp>
      <p:sp>
        <p:nvSpPr>
          <p:cNvPr id="4"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0C8B149-103F-46B0-AF20-06BC32CADD9F}"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323385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a:t>Образец заголовка</a:t>
            </a:r>
          </a:p>
        </p:txBody>
      </p:sp>
      <p:sp>
        <p:nvSpPr>
          <p:cNvPr id="3" name="Текст 2"/>
          <p:cNvSpPr>
            <a:spLocks noGrp="1"/>
          </p:cNvSpPr>
          <p:nvPr>
            <p:ph type="body" sz="half" idx="1"/>
          </p:nvPr>
        </p:nvSpPr>
        <p:spPr>
          <a:xfrm>
            <a:off x="609601" y="1600206"/>
            <a:ext cx="5384800"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600206"/>
            <a:ext cx="5384800"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Date Placeholder 6"/>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Footer Placeholder 7"/>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Slide Number Placeholder 8"/>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EF492E6-52E1-4325-9180-CF70567FD6A0}"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138861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609600" y="274792"/>
            <a:ext cx="10972800" cy="58515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3"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98B84D7-0CD6-4C0A-AA0C-2E5EADE7FAD1}"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520394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1852FFD1-FA6F-42C3-BA12-DC2C2C1F2EEE}" type="datetimeFigureOut">
              <a:rPr lang="ru-RU" smtClean="0"/>
              <a:t>02.09.2021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A7DA608-35A8-44E0-9F82-581EAE50B9B7}" type="slidenum">
              <a:rPr lang="ru-RU" smtClean="0"/>
              <a:t>‹#›</a:t>
            </a:fld>
            <a:endParaRPr lang="ru-RU"/>
          </a:p>
        </p:txBody>
      </p:sp>
    </p:spTree>
    <p:extLst>
      <p:ext uri="{BB962C8B-B14F-4D97-AF65-F5344CB8AC3E}">
        <p14:creationId xmlns:p14="http://schemas.microsoft.com/office/powerpoint/2010/main" val="28377741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1852FFD1-FA6F-42C3-BA12-DC2C2C1F2EEE}" type="datetimeFigureOut">
              <a:rPr lang="ru-RU" smtClean="0"/>
              <a:t>02.09.2021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A7DA608-35A8-44E0-9F82-581EAE50B9B7}" type="slidenum">
              <a:rPr lang="ru-RU" smtClean="0"/>
              <a:t>‹#›</a:t>
            </a:fld>
            <a:endParaRPr lang="ru-RU"/>
          </a:p>
        </p:txBody>
      </p:sp>
    </p:spTree>
    <p:extLst>
      <p:ext uri="{BB962C8B-B14F-4D97-AF65-F5344CB8AC3E}">
        <p14:creationId xmlns:p14="http://schemas.microsoft.com/office/powerpoint/2010/main" val="1074596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52FFD1-FA6F-42C3-BA12-DC2C2C1F2EEE}" type="datetimeFigureOut">
              <a:rPr lang="ru-RU" smtClean="0"/>
              <a:t>02.09.2021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A7DA608-35A8-44E0-9F82-581EAE50B9B7}" type="slidenum">
              <a:rPr lang="ru-RU" smtClean="0"/>
              <a:t>‹#›</a:t>
            </a:fld>
            <a:endParaRPr lang="ru-RU"/>
          </a:p>
        </p:txBody>
      </p:sp>
    </p:spTree>
    <p:extLst>
      <p:ext uri="{BB962C8B-B14F-4D97-AF65-F5344CB8AC3E}">
        <p14:creationId xmlns:p14="http://schemas.microsoft.com/office/powerpoint/2010/main" val="3632802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1852FFD1-FA6F-42C3-BA12-DC2C2C1F2EEE}" type="datetimeFigureOut">
              <a:rPr lang="ru-RU" smtClean="0"/>
              <a:t>02.09.2021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A7DA608-35A8-44E0-9F82-581EAE50B9B7}" type="slidenum">
              <a:rPr lang="ru-RU" smtClean="0"/>
              <a:t>‹#›</a:t>
            </a:fld>
            <a:endParaRPr lang="ru-RU"/>
          </a:p>
        </p:txBody>
      </p:sp>
    </p:spTree>
    <p:extLst>
      <p:ext uri="{BB962C8B-B14F-4D97-AF65-F5344CB8AC3E}">
        <p14:creationId xmlns:p14="http://schemas.microsoft.com/office/powerpoint/2010/main" val="2982843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1852FFD1-FA6F-42C3-BA12-DC2C2C1F2EEE}" type="datetimeFigureOut">
              <a:rPr lang="ru-RU" smtClean="0"/>
              <a:t>02.09.2021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A7DA608-35A8-44E0-9F82-581EAE50B9B7}" type="slidenum">
              <a:rPr lang="ru-RU" smtClean="0"/>
              <a:t>‹#›</a:t>
            </a:fld>
            <a:endParaRPr lang="ru-RU"/>
          </a:p>
        </p:txBody>
      </p:sp>
    </p:spTree>
    <p:extLst>
      <p:ext uri="{BB962C8B-B14F-4D97-AF65-F5344CB8AC3E}">
        <p14:creationId xmlns:p14="http://schemas.microsoft.com/office/powerpoint/2010/main" val="20868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theme" Target="../theme/theme4.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52FFD1-FA6F-42C3-BA12-DC2C2C1F2EEE}" type="datetimeFigureOut">
              <a:rPr lang="ru-RU" smtClean="0"/>
              <a:t>02.09.2021</a:t>
            </a:fld>
            <a:endParaRPr lang="ru-R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7DA608-35A8-44E0-9F82-581EAE50B9B7}" type="slidenum">
              <a:rPr lang="ru-RU" smtClean="0"/>
              <a:t>‹#›</a:t>
            </a:fld>
            <a:endParaRPr lang="ru-RU"/>
          </a:p>
        </p:txBody>
      </p:sp>
    </p:spTree>
    <p:extLst>
      <p:ext uri="{BB962C8B-B14F-4D97-AF65-F5344CB8AC3E}">
        <p14:creationId xmlns:p14="http://schemas.microsoft.com/office/powerpoint/2010/main" val="288668693"/>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6AEF86-E87A-44A2-AA75-85CD9662DBA5}" type="datetimeFigureOut">
              <a:rPr lang="ru-RU" smtClean="0"/>
              <a:pPr/>
              <a:t>02.09.2021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4C94E-1C92-4ECB-A6F3-30B2B0C079E8}" type="slidenum">
              <a:rPr lang="ru-RU" smtClean="0"/>
              <a:pPr/>
              <a:t>‹#›</a:t>
            </a:fld>
            <a:endParaRPr lang="ru-RU"/>
          </a:p>
        </p:txBody>
      </p:sp>
    </p:spTree>
    <p:extLst>
      <p:ext uri="{BB962C8B-B14F-4D97-AF65-F5344CB8AC3E}">
        <p14:creationId xmlns:p14="http://schemas.microsoft.com/office/powerpoint/2010/main" val="924518560"/>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Заголовок 1"/>
          <p:cNvSpPr>
            <a:spLocks noGrp="1"/>
          </p:cNvSpPr>
          <p:nvPr>
            <p:ph type="title"/>
          </p:nvPr>
        </p:nvSpPr>
        <p:spPr bwMode="auto">
          <a:xfrm>
            <a:off x="838200" y="365129"/>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3075" name="Текст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838200" y="6356398"/>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6E90E24-E0E1-4021-A553-6D5AE255FC9C}"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02.09.2021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p:cNvSpPr>
            <a:spLocks noGrp="1"/>
          </p:cNvSpPr>
          <p:nvPr>
            <p:ph type="ftr" sz="quarter" idx="3"/>
          </p:nvPr>
        </p:nvSpPr>
        <p:spPr>
          <a:xfrm>
            <a:off x="4038600" y="6356398"/>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p:cNvSpPr>
            <a:spLocks noGrp="1"/>
          </p:cNvSpPr>
          <p:nvPr>
            <p:ph type="sldNum" sz="quarter" idx="4"/>
          </p:nvPr>
        </p:nvSpPr>
        <p:spPr>
          <a:xfrm>
            <a:off x="8610600" y="6356398"/>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8BAAEC5-543B-4657-9F62-B3C4A3C447B3}"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2102310"/>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3" tIns="45706" rIns="91413" bIns="45706" numCol="1" anchor="ctr" anchorCtr="0" compatLnSpc="1">
            <a:prstTxWarp prst="textNoShape">
              <a:avLst/>
            </a:prstTxWarp>
          </a:bodyPr>
          <a:lstStyle/>
          <a:p>
            <a:pPr lvl="0"/>
            <a:r>
              <a:rPr lang="ru-RU" altLang="ru-RU"/>
              <a:t>Образец заголовка</a:t>
            </a:r>
          </a:p>
        </p:txBody>
      </p:sp>
      <p:sp>
        <p:nvSpPr>
          <p:cNvPr id="22531" name="Rectangle 3"/>
          <p:cNvSpPr>
            <a:spLocks noGrp="1" noChangeArrowheads="1"/>
          </p:cNvSpPr>
          <p:nvPr>
            <p:ph type="body" idx="1"/>
          </p:nvPr>
        </p:nvSpPr>
        <p:spPr bwMode="auto">
          <a:xfrm>
            <a:off x="609600" y="1600206"/>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3" tIns="45706" rIns="91413" bIns="45706"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3" tIns="45706" rIns="91413" bIns="45706" numCol="1" anchor="t" anchorCtr="0" compatLnSpc="1">
            <a:prstTxWarp prst="textNoShape">
              <a:avLst/>
            </a:prstTxWarp>
          </a:bodyPr>
          <a:lstStyle>
            <a:lvl1pPr defTabSz="914133" eaLnBrk="1" hangingPunct="1">
              <a:defRPr sz="1400">
                <a:solidFill>
                  <a:srgbClr val="000000"/>
                </a:solidFill>
                <a:latin typeface="Arial" charset="0"/>
              </a:defRPr>
            </a:lvl1pPr>
          </a:lstStyle>
          <a:p>
            <a:pPr marL="0" marR="0" lvl="0" indent="0" algn="l" defTabSz="914133" rtl="0" eaLnBrk="1" fontAlgn="base" latinLnBrk="0" hangingPunct="1">
              <a:lnSpc>
                <a:spcPct val="100000"/>
              </a:lnSpc>
              <a:spcBef>
                <a:spcPct val="0"/>
              </a:spcBef>
              <a:spcAft>
                <a:spcPct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3" tIns="45706" rIns="91413" bIns="45706" numCol="1" anchor="t" anchorCtr="0" compatLnSpc="1">
            <a:prstTxWarp prst="textNoShape">
              <a:avLst/>
            </a:prstTxWarp>
          </a:bodyPr>
          <a:lstStyle>
            <a:lvl1pPr algn="ctr" defTabSz="914133" eaLnBrk="1" hangingPunct="1">
              <a:defRPr sz="1400">
                <a:solidFill>
                  <a:srgbClr val="000000"/>
                </a:solidFill>
                <a:latin typeface="Arial" charset="0"/>
              </a:defRPr>
            </a:lvl1pPr>
          </a:lstStyle>
          <a:p>
            <a:pPr marL="0" marR="0" lvl="0" indent="0" algn="ctr" defTabSz="914133" rtl="0" eaLnBrk="1" fontAlgn="base" latinLnBrk="0" hangingPunct="1">
              <a:lnSpc>
                <a:spcPct val="100000"/>
              </a:lnSpc>
              <a:spcBef>
                <a:spcPct val="0"/>
              </a:spcBef>
              <a:spcAft>
                <a:spcPct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3" tIns="45706" rIns="91413" bIns="45706" numCol="1" anchor="t" anchorCtr="0" compatLnSpc="1">
            <a:prstTxWarp prst="textNoShape">
              <a:avLst/>
            </a:prstTxWarp>
          </a:bodyPr>
          <a:lstStyle>
            <a:lvl1pPr algn="r" defTabSz="914133" eaLnBrk="1" hangingPunct="1">
              <a:defRPr sz="1400">
                <a:solidFill>
                  <a:srgbClr val="000000"/>
                </a:solidFill>
                <a:latin typeface="Arial"/>
              </a:defRPr>
            </a:lvl1pPr>
          </a:lstStyle>
          <a:p>
            <a:pPr marL="0" marR="0" lvl="0" indent="0" algn="r" defTabSz="914133" rtl="0" eaLnBrk="1" fontAlgn="base" latinLnBrk="0" hangingPunct="1">
              <a:lnSpc>
                <a:spcPct val="100000"/>
              </a:lnSpc>
              <a:spcBef>
                <a:spcPct val="0"/>
              </a:spcBef>
              <a:spcAft>
                <a:spcPct val="0"/>
              </a:spcAft>
              <a:buClrTx/>
              <a:buSzTx/>
              <a:buFontTx/>
              <a:buNone/>
              <a:tabLst/>
              <a:defRPr/>
            </a:pPr>
            <a:fld id="{F61C1B9C-5BF3-4FAB-B502-36DCD41294A0}"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133" rtl="0" eaLnBrk="1" fontAlgn="base" latinLnBrk="0" hangingPunct="1">
                <a:lnSpc>
                  <a:spcPct val="100000"/>
                </a:lnSpc>
                <a:spcBef>
                  <a:spcPct val="0"/>
                </a:spcBef>
                <a:spcAft>
                  <a:spcPct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34825733"/>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 id="2147483833" r:id="rId12"/>
    <p:sldLayoutId id="2147483834" r:id="rId13"/>
    <p:sldLayoutId id="2147483835"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068" algn="ctr" rtl="0" fontAlgn="base">
        <a:spcBef>
          <a:spcPct val="0"/>
        </a:spcBef>
        <a:spcAft>
          <a:spcPct val="0"/>
        </a:spcAft>
        <a:defRPr sz="4400">
          <a:solidFill>
            <a:schemeClr val="tx2"/>
          </a:solidFill>
          <a:latin typeface="Arial" charset="0"/>
        </a:defRPr>
      </a:lvl6pPr>
      <a:lvl7pPr marL="914133" algn="ctr" rtl="0" fontAlgn="base">
        <a:spcBef>
          <a:spcPct val="0"/>
        </a:spcBef>
        <a:spcAft>
          <a:spcPct val="0"/>
        </a:spcAft>
        <a:defRPr sz="4400">
          <a:solidFill>
            <a:schemeClr val="tx2"/>
          </a:solidFill>
          <a:latin typeface="Arial" charset="0"/>
        </a:defRPr>
      </a:lvl7pPr>
      <a:lvl8pPr marL="1371200" algn="ctr" rtl="0" fontAlgn="base">
        <a:spcBef>
          <a:spcPct val="0"/>
        </a:spcBef>
        <a:spcAft>
          <a:spcPct val="0"/>
        </a:spcAft>
        <a:defRPr sz="4400">
          <a:solidFill>
            <a:schemeClr val="tx2"/>
          </a:solidFill>
          <a:latin typeface="Arial" charset="0"/>
        </a:defRPr>
      </a:lvl8pPr>
      <a:lvl9pPr marL="1828267" algn="ctr" rtl="0" fontAlgn="base">
        <a:spcBef>
          <a:spcPct val="0"/>
        </a:spcBef>
        <a:spcAft>
          <a:spcPct val="0"/>
        </a:spcAft>
        <a:defRPr sz="4400">
          <a:solidFill>
            <a:schemeClr val="tx2"/>
          </a:solidFill>
          <a:latin typeface="Arial" charset="0"/>
        </a:defRPr>
      </a:lvl9pPr>
    </p:titleStyle>
    <p:bodyStyle>
      <a:lvl1pPr marL="341313" indent="-341313" algn="l" rtl="0" eaLnBrk="0" fontAlgn="base" hangingPunct="0">
        <a:spcBef>
          <a:spcPct val="20000"/>
        </a:spcBef>
        <a:spcAft>
          <a:spcPct val="0"/>
        </a:spcAft>
        <a:buChar char="•"/>
        <a:defRPr sz="3200">
          <a:solidFill>
            <a:schemeClr val="tx1"/>
          </a:solidFill>
          <a:latin typeface="+mn-lt"/>
          <a:ea typeface="+mn-ea"/>
          <a:cs typeface="+mn-cs"/>
        </a:defRPr>
      </a:lvl1pPr>
      <a:lvl2pPr marL="741363" indent="-284163" algn="l" rtl="0" eaLnBrk="0" fontAlgn="base" hangingPunct="0">
        <a:spcBef>
          <a:spcPct val="20000"/>
        </a:spcBef>
        <a:spcAft>
          <a:spcPct val="0"/>
        </a:spcAft>
        <a:buChar char="–"/>
        <a:defRPr sz="2800">
          <a:solidFill>
            <a:schemeClr val="tx1"/>
          </a:solidFill>
          <a:latin typeface="+mn-lt"/>
        </a:defRPr>
      </a:lvl2pPr>
      <a:lvl3pPr marL="1141413" indent="-227013" algn="l" rtl="0" eaLnBrk="0" fontAlgn="base" hangingPunct="0">
        <a:spcBef>
          <a:spcPct val="20000"/>
        </a:spcBef>
        <a:spcAft>
          <a:spcPct val="0"/>
        </a:spcAft>
        <a:buChar char="•"/>
        <a:defRPr sz="2400">
          <a:solidFill>
            <a:schemeClr val="tx1"/>
          </a:solidFill>
          <a:latin typeface="+mn-lt"/>
        </a:defRPr>
      </a:lvl3pPr>
      <a:lvl4pPr marL="1598613" indent="-227013" algn="l" rtl="0" eaLnBrk="0" fontAlgn="base" hangingPunct="0">
        <a:spcBef>
          <a:spcPct val="20000"/>
        </a:spcBef>
        <a:spcAft>
          <a:spcPct val="0"/>
        </a:spcAft>
        <a:buChar char="–"/>
        <a:defRPr sz="2000">
          <a:solidFill>
            <a:schemeClr val="tx1"/>
          </a:solidFill>
          <a:latin typeface="+mn-lt"/>
        </a:defRPr>
      </a:lvl4pPr>
      <a:lvl5pPr marL="2055813" indent="-227013" algn="l" rtl="0" eaLnBrk="0" fontAlgn="base" hangingPunct="0">
        <a:spcBef>
          <a:spcPct val="20000"/>
        </a:spcBef>
        <a:spcAft>
          <a:spcPct val="0"/>
        </a:spcAft>
        <a:buChar char="»"/>
        <a:defRPr sz="2000">
          <a:solidFill>
            <a:schemeClr val="tx1"/>
          </a:solidFill>
          <a:latin typeface="+mn-lt"/>
        </a:defRPr>
      </a:lvl5pPr>
      <a:lvl6pPr marL="2513867" indent="-228533" algn="l" rtl="0" fontAlgn="base">
        <a:spcBef>
          <a:spcPct val="20000"/>
        </a:spcBef>
        <a:spcAft>
          <a:spcPct val="0"/>
        </a:spcAft>
        <a:buChar char="»"/>
        <a:defRPr sz="2000">
          <a:solidFill>
            <a:schemeClr val="tx1"/>
          </a:solidFill>
          <a:latin typeface="+mn-lt"/>
        </a:defRPr>
      </a:lvl6pPr>
      <a:lvl7pPr marL="2970933" indent="-228533" algn="l" rtl="0" fontAlgn="base">
        <a:spcBef>
          <a:spcPct val="20000"/>
        </a:spcBef>
        <a:spcAft>
          <a:spcPct val="0"/>
        </a:spcAft>
        <a:buChar char="»"/>
        <a:defRPr sz="2000">
          <a:solidFill>
            <a:schemeClr val="tx1"/>
          </a:solidFill>
          <a:latin typeface="+mn-lt"/>
        </a:defRPr>
      </a:lvl7pPr>
      <a:lvl8pPr marL="3428000" indent="-228533" algn="l" rtl="0" fontAlgn="base">
        <a:spcBef>
          <a:spcPct val="20000"/>
        </a:spcBef>
        <a:spcAft>
          <a:spcPct val="0"/>
        </a:spcAft>
        <a:buChar char="»"/>
        <a:defRPr sz="2000">
          <a:solidFill>
            <a:schemeClr val="tx1"/>
          </a:solidFill>
          <a:latin typeface="+mn-lt"/>
        </a:defRPr>
      </a:lvl8pPr>
      <a:lvl9pPr marL="3885066" indent="-228533"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133" rtl="0" eaLnBrk="1" latinLnBrk="0" hangingPunct="1">
        <a:defRPr sz="1800" kern="1200">
          <a:solidFill>
            <a:schemeClr val="tx1"/>
          </a:solidFill>
          <a:latin typeface="+mn-lt"/>
          <a:ea typeface="+mn-ea"/>
          <a:cs typeface="+mn-cs"/>
        </a:defRPr>
      </a:lvl1pPr>
      <a:lvl2pPr marL="457068" algn="l" defTabSz="914133" rtl="0" eaLnBrk="1" latinLnBrk="0" hangingPunct="1">
        <a:defRPr sz="1800" kern="1200">
          <a:solidFill>
            <a:schemeClr val="tx1"/>
          </a:solidFill>
          <a:latin typeface="+mn-lt"/>
          <a:ea typeface="+mn-ea"/>
          <a:cs typeface="+mn-cs"/>
        </a:defRPr>
      </a:lvl2pPr>
      <a:lvl3pPr marL="914133" algn="l" defTabSz="914133" rtl="0" eaLnBrk="1" latinLnBrk="0" hangingPunct="1">
        <a:defRPr sz="1800" kern="1200">
          <a:solidFill>
            <a:schemeClr val="tx1"/>
          </a:solidFill>
          <a:latin typeface="+mn-lt"/>
          <a:ea typeface="+mn-ea"/>
          <a:cs typeface="+mn-cs"/>
        </a:defRPr>
      </a:lvl3pPr>
      <a:lvl4pPr marL="1371200" algn="l" defTabSz="914133" rtl="0" eaLnBrk="1" latinLnBrk="0" hangingPunct="1">
        <a:defRPr sz="1800" kern="1200">
          <a:solidFill>
            <a:schemeClr val="tx1"/>
          </a:solidFill>
          <a:latin typeface="+mn-lt"/>
          <a:ea typeface="+mn-ea"/>
          <a:cs typeface="+mn-cs"/>
        </a:defRPr>
      </a:lvl4pPr>
      <a:lvl5pPr marL="1828267" algn="l" defTabSz="914133" rtl="0" eaLnBrk="1" latinLnBrk="0" hangingPunct="1">
        <a:defRPr sz="1800" kern="1200">
          <a:solidFill>
            <a:schemeClr val="tx1"/>
          </a:solidFill>
          <a:latin typeface="+mn-lt"/>
          <a:ea typeface="+mn-ea"/>
          <a:cs typeface="+mn-cs"/>
        </a:defRPr>
      </a:lvl5pPr>
      <a:lvl6pPr marL="2285333" algn="l" defTabSz="914133" rtl="0" eaLnBrk="1" latinLnBrk="0" hangingPunct="1">
        <a:defRPr sz="1800" kern="1200">
          <a:solidFill>
            <a:schemeClr val="tx1"/>
          </a:solidFill>
          <a:latin typeface="+mn-lt"/>
          <a:ea typeface="+mn-ea"/>
          <a:cs typeface="+mn-cs"/>
        </a:defRPr>
      </a:lvl6pPr>
      <a:lvl7pPr marL="2742399" algn="l" defTabSz="914133" rtl="0" eaLnBrk="1" latinLnBrk="0" hangingPunct="1">
        <a:defRPr sz="1800" kern="1200">
          <a:solidFill>
            <a:schemeClr val="tx1"/>
          </a:solidFill>
          <a:latin typeface="+mn-lt"/>
          <a:ea typeface="+mn-ea"/>
          <a:cs typeface="+mn-cs"/>
        </a:defRPr>
      </a:lvl7pPr>
      <a:lvl8pPr marL="3199466" algn="l" defTabSz="914133" rtl="0" eaLnBrk="1" latinLnBrk="0" hangingPunct="1">
        <a:defRPr sz="1800" kern="1200">
          <a:solidFill>
            <a:schemeClr val="tx1"/>
          </a:solidFill>
          <a:latin typeface="+mn-lt"/>
          <a:ea typeface="+mn-ea"/>
          <a:cs typeface="+mn-cs"/>
        </a:defRPr>
      </a:lvl8pPr>
      <a:lvl9pPr marL="3656532" algn="l" defTabSz="91413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mailto:igzgos@gmail.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internet.garant.ru/#/document/70650730/entry/28411" TargetMode="External"/><Relationship Id="rId7" Type="http://schemas.openxmlformats.org/officeDocument/2006/relationships/hyperlink" Target="https://internet.garant.ru/#/document/70650730/entry/28491" TargetMode="External"/><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hyperlink" Target="https://internet.garant.ru/#/document/70650730/entry/28414" TargetMode="External"/><Relationship Id="rId5" Type="http://schemas.openxmlformats.org/officeDocument/2006/relationships/hyperlink" Target="https://internet.garant.ru/#/document/70650730/entry/28413" TargetMode="External"/><Relationship Id="rId4" Type="http://schemas.openxmlformats.org/officeDocument/2006/relationships/hyperlink" Target="https://internet.garant.ru/#/document/70650730/entry/28412"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mailto:igzgos@gmail.com" TargetMode="Externa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internet.garant.ru/#/document/70650730/entry/325013190"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xmlns="" id="{D44FAF11-3DAE-4654-BE44-0AAB501278CD}"/>
              </a:ext>
            </a:extLst>
          </p:cNvPr>
          <p:cNvSpPr/>
          <p:nvPr/>
        </p:nvSpPr>
        <p:spPr>
          <a:xfrm>
            <a:off x="0" y="6425859"/>
            <a:ext cx="12192000" cy="43214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sp>
        <p:nvSpPr>
          <p:cNvPr id="2" name="Заголовок 1">
            <a:extLst>
              <a:ext uri="{FF2B5EF4-FFF2-40B4-BE49-F238E27FC236}">
                <a16:creationId xmlns:a16="http://schemas.microsoft.com/office/drawing/2014/main" xmlns="" id="{3E4828B6-D43D-4675-934F-57B580BB9923}"/>
              </a:ext>
            </a:extLst>
          </p:cNvPr>
          <p:cNvSpPr>
            <a:spLocks noGrp="1"/>
          </p:cNvSpPr>
          <p:nvPr>
            <p:ph type="ctrTitle"/>
          </p:nvPr>
        </p:nvSpPr>
        <p:spPr>
          <a:xfrm>
            <a:off x="1524000" y="972183"/>
            <a:ext cx="9144000" cy="984877"/>
          </a:xfrm>
        </p:spPr>
        <p:txBody>
          <a:bodyPr>
            <a:normAutofit fontScale="90000"/>
          </a:bodyPr>
          <a:lstStyle/>
          <a:p>
            <a:r>
              <a:rPr lang="ru-RU" sz="4800" dirty="0">
                <a:solidFill>
                  <a:srgbClr val="0070C0"/>
                </a:solidFill>
              </a:rPr>
              <a:t>Изменения национального режима </a:t>
            </a:r>
          </a:p>
        </p:txBody>
      </p:sp>
      <p:sp>
        <p:nvSpPr>
          <p:cNvPr id="5" name="TextBox 4">
            <a:extLst>
              <a:ext uri="{FF2B5EF4-FFF2-40B4-BE49-F238E27FC236}">
                <a16:creationId xmlns:a16="http://schemas.microsoft.com/office/drawing/2014/main" xmlns="" id="{8D19F247-60B9-4D51-8755-B5D860344421}"/>
              </a:ext>
            </a:extLst>
          </p:cNvPr>
          <p:cNvSpPr txBox="1"/>
          <p:nvPr/>
        </p:nvSpPr>
        <p:spPr>
          <a:xfrm>
            <a:off x="278934" y="6425859"/>
            <a:ext cx="11826380" cy="369332"/>
          </a:xfrm>
          <a:prstGeom prst="rect">
            <a:avLst/>
          </a:prstGeom>
          <a:noFill/>
        </p:spPr>
        <p:txBody>
          <a:bodyPr wrap="square">
            <a:spAutoFit/>
          </a:bodyPr>
          <a:lstStyle/>
          <a:p>
            <a:r>
              <a:rPr lang="ru-RU" dirty="0">
                <a:solidFill>
                  <a:schemeClr val="bg1"/>
                </a:solidFill>
                <a:hlinkClick r:id="rId2">
                  <a:extLst>
                    <a:ext uri="{A12FA001-AC4F-418D-AE19-62706E023703}">
                      <ahyp:hlinkClr xmlns:ahyp="http://schemas.microsoft.com/office/drawing/2018/hyperlinkcolor" xmlns="" val="tx"/>
                    </a:ext>
                  </a:extLst>
                </a:hlinkClick>
              </a:rPr>
              <a:t>Трефилова Татьяна Николаевна </a:t>
            </a:r>
            <a:r>
              <a:rPr lang="en-US" dirty="0">
                <a:solidFill>
                  <a:schemeClr val="bg1"/>
                </a:solidFill>
                <a:hlinkClick r:id="rId2">
                  <a:extLst>
                    <a:ext uri="{A12FA001-AC4F-418D-AE19-62706E023703}">
                      <ahyp:hlinkClr xmlns:ahyp="http://schemas.microsoft.com/office/drawing/2018/hyperlinkcolor" xmlns="" val="tx"/>
                    </a:ext>
                  </a:extLst>
                </a:hlinkClick>
              </a:rPr>
              <a:t>e-mail: igzgos@gmail.com</a:t>
            </a:r>
            <a:r>
              <a:rPr lang="en-US" dirty="0">
                <a:solidFill>
                  <a:schemeClr val="bg1"/>
                </a:solidFill>
              </a:rPr>
              <a:t>                                                      </a:t>
            </a:r>
            <a:r>
              <a:rPr lang="ru-RU" dirty="0">
                <a:solidFill>
                  <a:schemeClr val="bg1"/>
                </a:solidFill>
              </a:rPr>
              <a:t>		</a:t>
            </a:r>
            <a:r>
              <a:rPr lang="en-US" dirty="0">
                <a:solidFill>
                  <a:schemeClr val="bg1"/>
                </a:solidFill>
              </a:rPr>
              <a:t> </a:t>
            </a:r>
            <a:r>
              <a:rPr lang="ru-RU" dirty="0">
                <a:solidFill>
                  <a:schemeClr val="bg1"/>
                </a:solidFill>
              </a:rPr>
              <a:t>Инстаграм  </a:t>
            </a:r>
            <a:r>
              <a:rPr lang="en-US" dirty="0">
                <a:solidFill>
                  <a:schemeClr val="bg1"/>
                </a:solidFill>
              </a:rPr>
              <a:t>@t.n.trefilova  </a:t>
            </a:r>
            <a:endParaRPr lang="ru-RU" dirty="0">
              <a:solidFill>
                <a:schemeClr val="bg1"/>
              </a:solidFill>
            </a:endParaRPr>
          </a:p>
        </p:txBody>
      </p:sp>
      <p:pic>
        <p:nvPicPr>
          <p:cNvPr id="7" name="Рисунок 6">
            <a:extLst>
              <a:ext uri="{FF2B5EF4-FFF2-40B4-BE49-F238E27FC236}">
                <a16:creationId xmlns:a16="http://schemas.microsoft.com/office/drawing/2014/main" xmlns="" id="{A310B9D0-5FBB-4AD2-B0EA-0522D343C46B}"/>
              </a:ext>
            </a:extLst>
          </p:cNvPr>
          <p:cNvPicPr>
            <a:picLocks noChangeAspect="1"/>
          </p:cNvPicPr>
          <p:nvPr/>
        </p:nvPicPr>
        <p:blipFill>
          <a:blip r:embed="rId3"/>
          <a:stretch>
            <a:fillRect/>
          </a:stretch>
        </p:blipFill>
        <p:spPr>
          <a:xfrm>
            <a:off x="6648605" y="4831118"/>
            <a:ext cx="5303980" cy="1054699"/>
          </a:xfrm>
          <a:prstGeom prst="rect">
            <a:avLst/>
          </a:prstGeom>
        </p:spPr>
      </p:pic>
    </p:spTree>
    <p:extLst>
      <p:ext uri="{BB962C8B-B14F-4D97-AF65-F5344CB8AC3E}">
        <p14:creationId xmlns:p14="http://schemas.microsoft.com/office/powerpoint/2010/main" val="1413936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137580"/>
            <a:ext cx="11957107" cy="394282"/>
          </a:xfrm>
        </p:spPr>
        <p:txBody>
          <a:bodyPr>
            <a:normAutofit fontScale="90000"/>
          </a:bodyPr>
          <a:lstStyle/>
          <a:p>
            <a:r>
              <a:rPr lang="ru-RU" sz="4000" dirty="0">
                <a:solidFill>
                  <a:srgbClr val="C00000"/>
                </a:solidFill>
              </a:rPr>
              <a:t>Изменение № 3 </a:t>
            </a:r>
            <a:r>
              <a:rPr lang="ru-RU" sz="2700" b="1" dirty="0">
                <a:solidFill>
                  <a:srgbClr val="0070C0"/>
                </a:solidFill>
              </a:rPr>
              <a:t>– </a:t>
            </a:r>
            <a:r>
              <a:rPr lang="ru-RU" sz="2400" b="1" dirty="0">
                <a:solidFill>
                  <a:srgbClr val="0070C0"/>
                </a:solidFill>
              </a:rPr>
              <a:t>изменения в правилах закупки радиоэлектронной продукции (878 ПП)</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48874" y="531862"/>
            <a:ext cx="11738994" cy="6086213"/>
          </a:xfrm>
        </p:spPr>
        <p:txBody>
          <a:bodyPr>
            <a:normAutofit fontScale="92500" lnSpcReduction="20000"/>
          </a:bodyPr>
          <a:lstStyle/>
          <a:p>
            <a:pPr marL="0" indent="0">
              <a:buNone/>
            </a:pPr>
            <a:r>
              <a:rPr lang="ru-RU" sz="1900" dirty="0">
                <a:solidFill>
                  <a:srgbClr val="00B0F0"/>
                </a:solidFill>
              </a:rPr>
              <a:t>Новая редакция пункта 3: </a:t>
            </a:r>
            <a:r>
              <a:rPr lang="ru-RU" sz="1700" dirty="0"/>
              <a:t>Установить, что </a:t>
            </a:r>
            <a:r>
              <a:rPr lang="ru-RU" sz="1700" b="1" dirty="0"/>
              <a:t>при осуществлении закупок радиоэлектронной продукции, включенной в перечень</a:t>
            </a:r>
            <a:r>
              <a:rPr lang="ru-RU" sz="1700" dirty="0"/>
              <a:t>, </a:t>
            </a:r>
            <a:r>
              <a:rPr lang="ru-RU" sz="1700" b="1" dirty="0">
                <a:solidFill>
                  <a:srgbClr val="C00000"/>
                </a:solidFill>
              </a:rPr>
              <a:t>заказчик отклоняет все заявки (окончательные предложения), содержащие предложения о поставке радиоэлектронной продукции, происходящей из иностранных государств (за исключением государств - членов Евразийского экономического союза), </a:t>
            </a:r>
            <a:r>
              <a:rPr lang="ru-RU" sz="1700" b="1" dirty="0"/>
              <a:t>при условии, что на участие в закупке подана 1 (или более) удовлетворяющая требованиям извещения об осуществлении закупки и (или) документации о закупке заявка (окончательное предложение), содержащая предложение о поставке радиоэлектронной продукции, произведенной на территориях государств – членов Евразийского экономического союза. </a:t>
            </a:r>
          </a:p>
          <a:p>
            <a:pPr marL="0" indent="0">
              <a:buNone/>
            </a:pPr>
            <a:r>
              <a:rPr lang="ru-RU" sz="1700" dirty="0"/>
              <a:t>Подтверждением производства радиоэлектронной продукции является:</a:t>
            </a:r>
          </a:p>
          <a:p>
            <a:r>
              <a:rPr lang="ru-RU" sz="1700" dirty="0"/>
              <a:t>на территории Российской Федерации – наличие сведений о такой продукции в реестре;</a:t>
            </a:r>
          </a:p>
          <a:p>
            <a:r>
              <a:rPr lang="ru-RU" sz="1700" dirty="0"/>
              <a:t>на территории государства - члена Евразийского экономического союза  - наличие сведений о такой продукции в евразийском реестре промышленных товаров государств – членов Евразийского экономического союза</a:t>
            </a:r>
            <a:r>
              <a:rPr lang="ru-RU" sz="1700" b="1" dirty="0"/>
              <a:t>, формирование и ведение которого устанавливаются правом Евразийского экономического союза (далее – евразийский реестр промышленных товаров).</a:t>
            </a:r>
          </a:p>
          <a:p>
            <a:endParaRPr lang="ru-RU" sz="2100" dirty="0"/>
          </a:p>
          <a:p>
            <a:r>
              <a:rPr lang="ru-RU" sz="1400" i="1" dirty="0">
                <a:solidFill>
                  <a:srgbClr val="7030A0"/>
                </a:solidFill>
              </a:rPr>
              <a:t>Комментарий: то есть вместо правила «Третий лишний», применяется правило «Второй лишний».</a:t>
            </a:r>
          </a:p>
          <a:p>
            <a:r>
              <a:rPr lang="ru-RU" sz="1400" i="1" dirty="0">
                <a:solidFill>
                  <a:srgbClr val="7030A0"/>
                </a:solidFill>
              </a:rPr>
              <a:t>Вопрос: евразийский реестр промышленных товаров, на который идет ссылка в 878 ПП и  реестр евразийской промышленной продукции, на который ссылается 616 ПП, - </a:t>
            </a:r>
            <a:r>
              <a:rPr lang="ru-RU" sz="1400" b="1" i="1" dirty="0">
                <a:solidFill>
                  <a:srgbClr val="7030A0"/>
                </a:solidFill>
              </a:rPr>
              <a:t>это один и тот же реестр</a:t>
            </a:r>
            <a:r>
              <a:rPr lang="en-US" sz="1400" b="1" i="1" dirty="0">
                <a:solidFill>
                  <a:srgbClr val="7030A0"/>
                </a:solidFill>
              </a:rPr>
              <a:t>?</a:t>
            </a:r>
            <a:r>
              <a:rPr lang="ru-RU" sz="1400" b="1" i="1" dirty="0">
                <a:solidFill>
                  <a:srgbClr val="7030A0"/>
                </a:solidFill>
              </a:rPr>
              <a:t> – </a:t>
            </a:r>
            <a:r>
              <a:rPr lang="ru-RU" sz="1700" b="1" i="1" dirty="0">
                <a:solidFill>
                  <a:srgbClr val="7030A0"/>
                </a:solidFill>
              </a:rPr>
              <a:t>Похоже, что нет!</a:t>
            </a:r>
          </a:p>
          <a:p>
            <a:r>
              <a:rPr lang="ru-RU" sz="1400" i="1" u="sng" dirty="0">
                <a:solidFill>
                  <a:srgbClr val="7030A0"/>
                </a:solidFill>
              </a:rPr>
              <a:t>Из Порядка формирования и ведения реестра евразийской промышленной продукции, утвержденного 616 ПП, </a:t>
            </a:r>
            <a:r>
              <a:rPr lang="ru-RU" sz="1700" b="1" i="1" u="sng" dirty="0">
                <a:solidFill>
                  <a:srgbClr val="7030A0"/>
                </a:solidFill>
              </a:rPr>
              <a:t>(то есть не правом ЕАЭС!):</a:t>
            </a:r>
          </a:p>
          <a:p>
            <a:r>
              <a:rPr lang="ru-RU" sz="1400" i="1" dirty="0">
                <a:solidFill>
                  <a:srgbClr val="7030A0"/>
                </a:solidFill>
              </a:rPr>
              <a:t>3. Основанием для внесения в евразийский реестр информации о евразийской промышленной продукции является </a:t>
            </a:r>
            <a:r>
              <a:rPr lang="ru-RU" sz="1400" b="1" i="1" dirty="0">
                <a:solidFill>
                  <a:srgbClr val="7030A0"/>
                </a:solidFill>
              </a:rPr>
              <a:t>соответствие такой продукции требованиям к промышленной продукции, предъявляемым в целях ее отнесения к продукции, произведенной на территории Российской Федерации, предусмотренным приложением к постановлению Правительства Российской Федерации от 17 июля 2015 г. N 719 </a:t>
            </a:r>
            <a:r>
              <a:rPr lang="ru-RU" sz="1400" i="1" dirty="0">
                <a:solidFill>
                  <a:srgbClr val="7030A0"/>
                </a:solidFill>
              </a:rPr>
              <a:t>"О подтверждении производства промышленной продукции на территории Российской Федерации».</a:t>
            </a:r>
          </a:p>
          <a:p>
            <a:r>
              <a:rPr lang="ru-RU" sz="1400" i="1" dirty="0">
                <a:solidFill>
                  <a:srgbClr val="7030A0"/>
                </a:solidFill>
              </a:rPr>
              <a:t>4. В евразийский реестр включаются следующие сведения: … информация о соответствии количества баллов, достаточного для целей закупок промышленной продукции (для продукции, в отношении которой установлены требования о совокупном количестве баллов </a:t>
            </a:r>
            <a:r>
              <a:rPr lang="ru-RU" sz="1400" b="1" i="1" dirty="0">
                <a:solidFill>
                  <a:srgbClr val="7030A0"/>
                </a:solidFill>
              </a:rPr>
              <a:t>за выполнение (освоение) на территории Российской Федерации соответствующих операций (условий).</a:t>
            </a:r>
          </a:p>
          <a:p>
            <a:endParaRPr lang="ru-RU" sz="1400" i="1" u="sng" dirty="0">
              <a:solidFill>
                <a:srgbClr val="7030A0"/>
              </a:solidFill>
            </a:endParaRPr>
          </a:p>
          <a:p>
            <a:r>
              <a:rPr lang="ru-RU" sz="1400" i="1" u="sng" dirty="0">
                <a:solidFill>
                  <a:srgbClr val="7030A0"/>
                </a:solidFill>
              </a:rPr>
              <a:t>Из новой редакции 878 ПП (п.3) </a:t>
            </a:r>
            <a:r>
              <a:rPr lang="ru-RU" sz="1400" b="1" i="1" dirty="0">
                <a:solidFill>
                  <a:srgbClr val="7030A0"/>
                </a:solidFill>
              </a:rPr>
              <a:t>: … </a:t>
            </a:r>
            <a:r>
              <a:rPr lang="ru-RU" sz="1400" i="1" dirty="0">
                <a:solidFill>
                  <a:srgbClr val="7030A0"/>
                </a:solidFill>
              </a:rPr>
              <a:t>информация о совокупном количестве баллов за выполнение технологических операций (условий) на территории государства – члена Евразийского экономического союза, </a:t>
            </a:r>
            <a:r>
              <a:rPr lang="ru-RU" sz="1400" b="1" i="1" dirty="0">
                <a:solidFill>
                  <a:srgbClr val="7030A0"/>
                </a:solidFill>
              </a:rPr>
              <a:t>если такое предусмотрено решением Совета Евразийской экономической комиссии от 23 ноября 2020 г. № 105 «Об утверждении Правил определения страны происхождения отдельных видов товаров для целей государственных (муниципальных) закупок» </a:t>
            </a:r>
          </a:p>
          <a:p>
            <a:endParaRPr lang="ru-RU" sz="1400" b="1" i="1" dirty="0">
              <a:solidFill>
                <a:srgbClr val="7030A0"/>
              </a:solidFill>
            </a:endParaRPr>
          </a:p>
          <a:p>
            <a:endParaRPr lang="ru-RU" sz="1900" b="1" i="1" dirty="0">
              <a:solidFill>
                <a:srgbClr val="7030A0"/>
              </a:solidFill>
            </a:endParaRPr>
          </a:p>
          <a:p>
            <a:endParaRPr lang="ru-RU" sz="1900" i="1" dirty="0">
              <a:solidFill>
                <a:srgbClr val="7030A0"/>
              </a:solidFill>
            </a:endParaRPr>
          </a:p>
        </p:txBody>
      </p:sp>
    </p:spTree>
    <p:extLst>
      <p:ext uri="{BB962C8B-B14F-4D97-AF65-F5344CB8AC3E}">
        <p14:creationId xmlns:p14="http://schemas.microsoft.com/office/powerpoint/2010/main" val="175080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137580"/>
            <a:ext cx="11957107" cy="394282"/>
          </a:xfrm>
        </p:spPr>
        <p:txBody>
          <a:bodyPr>
            <a:normAutofit fontScale="90000"/>
          </a:bodyPr>
          <a:lstStyle/>
          <a:p>
            <a:r>
              <a:rPr lang="ru-RU" sz="4000" dirty="0">
                <a:solidFill>
                  <a:srgbClr val="C00000"/>
                </a:solidFill>
              </a:rPr>
              <a:t>Изменение № 3 </a:t>
            </a:r>
            <a:r>
              <a:rPr lang="ru-RU" sz="2700" b="1" dirty="0">
                <a:solidFill>
                  <a:srgbClr val="0070C0"/>
                </a:solidFill>
              </a:rPr>
              <a:t>– </a:t>
            </a:r>
            <a:r>
              <a:rPr lang="ru-RU" sz="2400" b="1" dirty="0">
                <a:solidFill>
                  <a:srgbClr val="0070C0"/>
                </a:solidFill>
              </a:rPr>
              <a:t>изменения в правилах закупки радиоэлектронной продукции (878 ПП)</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48874" y="771786"/>
            <a:ext cx="11738994" cy="6086213"/>
          </a:xfrm>
        </p:spPr>
        <p:txBody>
          <a:bodyPr>
            <a:normAutofit/>
          </a:bodyPr>
          <a:lstStyle/>
          <a:p>
            <a:pPr marL="0" indent="0">
              <a:buNone/>
            </a:pPr>
            <a:r>
              <a:rPr lang="ru-RU" sz="1600" dirty="0">
                <a:solidFill>
                  <a:srgbClr val="00B0F0"/>
                </a:solidFill>
              </a:rPr>
              <a:t>Новая редакция пункта 3.</a:t>
            </a:r>
            <a:r>
              <a:rPr lang="en-US" sz="1600" dirty="0">
                <a:solidFill>
                  <a:srgbClr val="00B0F0"/>
                </a:solidFill>
              </a:rPr>
              <a:t>1</a:t>
            </a:r>
            <a:r>
              <a:rPr lang="ru-RU" sz="1600" dirty="0">
                <a:solidFill>
                  <a:srgbClr val="00B0F0"/>
                </a:solidFill>
              </a:rPr>
              <a:t>: </a:t>
            </a:r>
            <a:r>
              <a:rPr lang="ru-RU" sz="1600" dirty="0"/>
              <a:t>Установить, что </a:t>
            </a:r>
            <a:r>
              <a:rPr lang="ru-RU" sz="1600" b="1" dirty="0"/>
              <a:t>для подтверждения соответствия поставляемой радиоэлектронной продукции требованиям, установленным настоящим  постановлением</a:t>
            </a:r>
            <a:r>
              <a:rPr lang="ru-RU" sz="1600" dirty="0"/>
              <a:t>, </a:t>
            </a:r>
            <a:r>
              <a:rPr lang="ru-RU" sz="1600" dirty="0">
                <a:solidFill>
                  <a:srgbClr val="C00000"/>
                </a:solidFill>
              </a:rPr>
              <a:t>участник закупки указывает (декларирует) в составе заявки на участие в закупке:</a:t>
            </a:r>
          </a:p>
          <a:p>
            <a:r>
              <a:rPr lang="ru-RU" sz="1600" u="sng" dirty="0"/>
              <a:t>В отношении товаров, страной происхождения которых является Российская Федерация  </a:t>
            </a:r>
            <a:r>
              <a:rPr lang="ru-RU" sz="1600" dirty="0"/>
              <a:t>- </a:t>
            </a:r>
            <a:r>
              <a:rPr lang="ru-RU" sz="1600" dirty="0">
                <a:solidFill>
                  <a:srgbClr val="C00000"/>
                </a:solidFill>
              </a:rPr>
              <a:t>номера реестровых записей из реестра</a:t>
            </a:r>
            <a:r>
              <a:rPr lang="ru-RU" sz="1600" dirty="0"/>
              <a:t>, </a:t>
            </a:r>
            <a:r>
              <a:rPr lang="ru-RU" sz="1600" b="1" dirty="0"/>
              <a:t>а также </a:t>
            </a:r>
            <a:r>
              <a:rPr lang="ru-RU" sz="1600" dirty="0">
                <a:solidFill>
                  <a:srgbClr val="C00000"/>
                </a:solidFill>
              </a:rPr>
              <a:t>информацию о совокупном количестве баллов </a:t>
            </a:r>
            <a:r>
              <a:rPr lang="ru-RU" sz="1600" dirty="0"/>
              <a:t>за выполнение технологических операций (условий) на территории Российской Федерации, </a:t>
            </a:r>
            <a:r>
              <a:rPr lang="ru-RU" sz="1600" b="1" dirty="0"/>
              <a:t>если такое предусмотрено </a:t>
            </a:r>
            <a:r>
              <a:rPr lang="ru-RU" sz="1600" b="1" i="0" dirty="0">
                <a:solidFill>
                  <a:srgbClr val="22272F"/>
                </a:solidFill>
                <a:effectLst/>
              </a:rPr>
              <a:t> </a:t>
            </a:r>
            <a:r>
              <a:rPr lang="ru-RU" sz="1600" b="1" i="0" dirty="0">
                <a:effectLst/>
              </a:rPr>
              <a:t>постановлением Правительства </a:t>
            </a:r>
            <a:r>
              <a:rPr lang="ru-RU" sz="1600" b="1" i="0" dirty="0">
                <a:solidFill>
                  <a:srgbClr val="22272F"/>
                </a:solidFill>
                <a:effectLst/>
              </a:rPr>
              <a:t>Российской Федерации от 17 июля 2015 г. N 719 </a:t>
            </a:r>
            <a:r>
              <a:rPr lang="ru-RU" sz="1600" b="0" i="0" dirty="0">
                <a:solidFill>
                  <a:srgbClr val="22272F"/>
                </a:solidFill>
                <a:effectLst/>
              </a:rPr>
              <a:t>"О подтверждении производства промышленной продукции на территории Российской Федерации" (для продукции, в отношении которой установлены требования о совокупном количестве баллов за выполнение (освоение) на территории Российской Федерации соответствующих операций (условий) (далее – совокупное количество баллов). </a:t>
            </a:r>
            <a:r>
              <a:rPr lang="ru-RU" sz="1600" b="1" i="0" dirty="0">
                <a:solidFill>
                  <a:srgbClr val="C00000"/>
                </a:solidFill>
                <a:effectLst/>
              </a:rPr>
              <a:t>Информация о реестровых записях о товаре включается в контракт; </a:t>
            </a:r>
          </a:p>
          <a:p>
            <a:r>
              <a:rPr lang="ru-RU" sz="1600" u="sng" dirty="0">
                <a:solidFill>
                  <a:srgbClr val="22272F"/>
                </a:solidFill>
              </a:rPr>
              <a:t>в отношении товаров, страной происхождения которых является государство – член Евразийского экономического союза, за исключением Российской Федерации</a:t>
            </a:r>
            <a:r>
              <a:rPr lang="ru-RU" sz="1600" dirty="0">
                <a:solidFill>
                  <a:srgbClr val="22272F"/>
                </a:solidFill>
              </a:rPr>
              <a:t>, - </a:t>
            </a:r>
            <a:r>
              <a:rPr lang="ru-RU" sz="1600" dirty="0">
                <a:solidFill>
                  <a:srgbClr val="C00000"/>
                </a:solidFill>
              </a:rPr>
              <a:t>номера реестровых записей из евразийского реестра промышленных товаров</a:t>
            </a:r>
            <a:r>
              <a:rPr lang="ru-RU" sz="1600" dirty="0">
                <a:solidFill>
                  <a:srgbClr val="22272F"/>
                </a:solidFill>
              </a:rPr>
              <a:t>, </a:t>
            </a:r>
            <a:r>
              <a:rPr lang="ru-RU" sz="1600" b="1" dirty="0">
                <a:solidFill>
                  <a:srgbClr val="22272F"/>
                </a:solidFill>
              </a:rPr>
              <a:t>а также </a:t>
            </a:r>
            <a:r>
              <a:rPr lang="ru-RU" sz="1600" dirty="0">
                <a:solidFill>
                  <a:srgbClr val="C00000"/>
                </a:solidFill>
              </a:rPr>
              <a:t>информацию о совокупном количестве баллов </a:t>
            </a:r>
            <a:r>
              <a:rPr lang="ru-RU" sz="1600" dirty="0">
                <a:solidFill>
                  <a:srgbClr val="22272F"/>
                </a:solidFill>
              </a:rPr>
              <a:t>за выполнение технологических операций (условий) на территории государства – члена Евразийского экономического союза, </a:t>
            </a:r>
            <a:r>
              <a:rPr lang="ru-RU" sz="1600" b="1" dirty="0">
                <a:solidFill>
                  <a:srgbClr val="22272F"/>
                </a:solidFill>
              </a:rPr>
              <a:t>если такое предусмотрено решением Совета Евразийской экономической комиссии от 23 ноября 2020 г. № 105 </a:t>
            </a:r>
            <a:r>
              <a:rPr lang="ru-RU" sz="1600" dirty="0">
                <a:solidFill>
                  <a:srgbClr val="22272F"/>
                </a:solidFill>
              </a:rPr>
              <a:t>«Об утверждении Правил определения страны происхождения отдельных видов товаров для целей государственных (муниципальных) закупок» (для продукции, в отношении которой установлены требования о совокупном количестве баллов за выполнение (освоение) соответствующих операций (условий). </a:t>
            </a:r>
            <a:r>
              <a:rPr lang="ru-RU" sz="1600" b="1" dirty="0">
                <a:solidFill>
                  <a:srgbClr val="C00000"/>
                </a:solidFill>
              </a:rPr>
              <a:t>Информация о реестровых записях о товаре включается в контракт.</a:t>
            </a:r>
          </a:p>
        </p:txBody>
      </p:sp>
    </p:spTree>
    <p:extLst>
      <p:ext uri="{BB962C8B-B14F-4D97-AF65-F5344CB8AC3E}">
        <p14:creationId xmlns:p14="http://schemas.microsoft.com/office/powerpoint/2010/main" val="24170817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7477" y="361945"/>
            <a:ext cx="11957107" cy="394282"/>
          </a:xfrm>
        </p:spPr>
        <p:txBody>
          <a:bodyPr>
            <a:normAutofit fontScale="90000"/>
          </a:bodyPr>
          <a:lstStyle/>
          <a:p>
            <a:r>
              <a:rPr lang="en-US" sz="4000" dirty="0">
                <a:solidFill>
                  <a:srgbClr val="C00000"/>
                </a:solidFill>
              </a:rPr>
              <a:t/>
            </a:r>
            <a:br>
              <a:rPr lang="en-US" sz="4000" dirty="0">
                <a:solidFill>
                  <a:srgbClr val="C00000"/>
                </a:solidFill>
              </a:rPr>
            </a:br>
            <a:r>
              <a:rPr lang="ru-RU" sz="2700" dirty="0">
                <a:solidFill>
                  <a:srgbClr val="00B0F0"/>
                </a:solidFill>
              </a:rPr>
              <a:t>В отношении какой радиоэлектронной продукции установлены требования о совокупном количестве баллов в соответствии с постановлением Правительства Российской Федерации от 17 июля 2015 г. N 719</a:t>
            </a:r>
            <a:r>
              <a:rPr lang="en-US" sz="2700" dirty="0">
                <a:solidFill>
                  <a:srgbClr val="00B0F0"/>
                </a:solidFill>
              </a:rPr>
              <a:t>?</a:t>
            </a:r>
            <a:endParaRPr lang="ru-RU" sz="2400" b="1" dirty="0">
              <a:solidFill>
                <a:srgbClr val="0070C0"/>
              </a:solidFill>
            </a:endParaRPr>
          </a:p>
        </p:txBody>
      </p:sp>
      <p:graphicFrame>
        <p:nvGraphicFramePr>
          <p:cNvPr id="2" name="Таблица 4">
            <a:extLst>
              <a:ext uri="{FF2B5EF4-FFF2-40B4-BE49-F238E27FC236}">
                <a16:creationId xmlns:a16="http://schemas.microsoft.com/office/drawing/2014/main" xmlns="" id="{0524D048-9AEE-4631-8FB1-E7CDF374B251}"/>
              </a:ext>
            </a:extLst>
          </p:cNvPr>
          <p:cNvGraphicFramePr>
            <a:graphicFrameLocks noGrp="1"/>
          </p:cNvGraphicFramePr>
          <p:nvPr>
            <p:ph idx="1"/>
            <p:extLst>
              <p:ext uri="{D42A27DB-BD31-4B8C-83A1-F6EECF244321}">
                <p14:modId xmlns:p14="http://schemas.microsoft.com/office/powerpoint/2010/main" val="2266250843"/>
              </p:ext>
            </p:extLst>
          </p:nvPr>
        </p:nvGraphicFramePr>
        <p:xfrm>
          <a:off x="272643" y="1590733"/>
          <a:ext cx="11646714" cy="4511040"/>
        </p:xfrm>
        <a:graphic>
          <a:graphicData uri="http://schemas.openxmlformats.org/drawingml/2006/table">
            <a:tbl>
              <a:tblPr firstRow="1" bandRow="1">
                <a:tableStyleId>{00A15C55-8517-42AA-B614-E9B94910E393}</a:tableStyleId>
              </a:tblPr>
              <a:tblGrid>
                <a:gridCol w="1185644">
                  <a:extLst>
                    <a:ext uri="{9D8B030D-6E8A-4147-A177-3AD203B41FA5}">
                      <a16:colId xmlns:a16="http://schemas.microsoft.com/office/drawing/2014/main" xmlns="" val="3225042896"/>
                    </a:ext>
                  </a:extLst>
                </a:gridCol>
                <a:gridCol w="3909270">
                  <a:extLst>
                    <a:ext uri="{9D8B030D-6E8A-4147-A177-3AD203B41FA5}">
                      <a16:colId xmlns:a16="http://schemas.microsoft.com/office/drawing/2014/main" xmlns="" val="1776339470"/>
                    </a:ext>
                  </a:extLst>
                </a:gridCol>
                <a:gridCol w="1988191">
                  <a:extLst>
                    <a:ext uri="{9D8B030D-6E8A-4147-A177-3AD203B41FA5}">
                      <a16:colId xmlns:a16="http://schemas.microsoft.com/office/drawing/2014/main" xmlns="" val="2446594023"/>
                    </a:ext>
                  </a:extLst>
                </a:gridCol>
                <a:gridCol w="4563609">
                  <a:extLst>
                    <a:ext uri="{9D8B030D-6E8A-4147-A177-3AD203B41FA5}">
                      <a16:colId xmlns:a16="http://schemas.microsoft.com/office/drawing/2014/main" xmlns="" val="3730162586"/>
                    </a:ext>
                  </a:extLst>
                </a:gridCol>
              </a:tblGrid>
              <a:tr h="370840">
                <a:tc gridSpan="2">
                  <a:txBody>
                    <a:bodyPr/>
                    <a:lstStyle/>
                    <a:p>
                      <a:r>
                        <a:rPr lang="ru-RU" sz="1600" dirty="0"/>
                        <a:t>Продукция в новом Перечне в 878 ПП</a:t>
                      </a:r>
                    </a:p>
                  </a:txBody>
                  <a:tcPr/>
                </a:tc>
                <a:tc hMerge="1">
                  <a:txBody>
                    <a:bodyPr/>
                    <a:lstStyle/>
                    <a:p>
                      <a:endParaRPr lang="ru-RU" dirty="0"/>
                    </a:p>
                  </a:txBody>
                  <a:tcPr/>
                </a:tc>
                <a:tc gridSpan="2">
                  <a:txBody>
                    <a:bodyPr/>
                    <a:lstStyle/>
                    <a:p>
                      <a:r>
                        <a:rPr lang="ru-RU" sz="1600" dirty="0"/>
                        <a:t>Продукция с СКБ в 719 ПП</a:t>
                      </a:r>
                    </a:p>
                  </a:txBody>
                  <a:tcPr/>
                </a:tc>
                <a:tc hMerge="1">
                  <a:txBody>
                    <a:bodyPr/>
                    <a:lstStyle/>
                    <a:p>
                      <a:endParaRPr lang="ru-RU" dirty="0"/>
                    </a:p>
                  </a:txBody>
                  <a:tcPr/>
                </a:tc>
                <a:extLst>
                  <a:ext uri="{0D108BD9-81ED-4DB2-BD59-A6C34878D82A}">
                    <a16:rowId xmlns:a16="http://schemas.microsoft.com/office/drawing/2014/main" xmlns="" val="80129941"/>
                  </a:ext>
                </a:extLst>
              </a:tr>
              <a:tr h="370840">
                <a:tc>
                  <a:txBody>
                    <a:bodyPr/>
                    <a:lstStyle/>
                    <a:p>
                      <a:r>
                        <a:rPr lang="ru-RU" sz="1600" b="1" dirty="0"/>
                        <a:t>Код ОКПД2</a:t>
                      </a:r>
                    </a:p>
                  </a:txBody>
                  <a:tcPr/>
                </a:tc>
                <a:tc>
                  <a:txBody>
                    <a:bodyPr/>
                    <a:lstStyle/>
                    <a:p>
                      <a:r>
                        <a:rPr lang="ru-RU" sz="1600" b="1" dirty="0"/>
                        <a:t>Наименование</a:t>
                      </a:r>
                    </a:p>
                  </a:txBody>
                  <a:tcPr/>
                </a:tc>
                <a:tc>
                  <a:txBody>
                    <a:bodyPr/>
                    <a:lstStyle/>
                    <a:p>
                      <a:r>
                        <a:rPr lang="ru-RU" sz="1600" b="1" dirty="0"/>
                        <a:t>Код ОКПД2</a:t>
                      </a:r>
                    </a:p>
                  </a:txBody>
                  <a:tcPr/>
                </a:tc>
                <a:tc>
                  <a:txBody>
                    <a:bodyPr/>
                    <a:lstStyle/>
                    <a:p>
                      <a:r>
                        <a:rPr lang="ru-RU" sz="1600" b="1" dirty="0"/>
                        <a:t>Наименование</a:t>
                      </a:r>
                    </a:p>
                  </a:txBody>
                  <a:tcPr/>
                </a:tc>
                <a:extLst>
                  <a:ext uri="{0D108BD9-81ED-4DB2-BD59-A6C34878D82A}">
                    <a16:rowId xmlns:a16="http://schemas.microsoft.com/office/drawing/2014/main" xmlns="" val="625237199"/>
                  </a:ext>
                </a:extLst>
              </a:tr>
              <a:tr h="370840">
                <a:tc>
                  <a:txBody>
                    <a:bodyPr/>
                    <a:lstStyle/>
                    <a:p>
                      <a:r>
                        <a:rPr lang="ru-RU" sz="1400" dirty="0"/>
                        <a:t>26.11.2</a:t>
                      </a:r>
                    </a:p>
                  </a:txBody>
                  <a:tcPr/>
                </a:tc>
                <a:tc>
                  <a:txBody>
                    <a:bodyPr/>
                    <a:lstStyle/>
                    <a:p>
                      <a:r>
                        <a:rPr lang="ru-RU" sz="1400" dirty="0"/>
                        <a:t>Диоды и транзисторы</a:t>
                      </a:r>
                    </a:p>
                  </a:txBody>
                  <a:tcPr/>
                </a:tc>
                <a:tc>
                  <a:txBody>
                    <a:bodyPr/>
                    <a:lstStyle/>
                    <a:p>
                      <a:r>
                        <a:rPr lang="ru-RU" sz="1400" dirty="0"/>
                        <a:t>из 26.11.22.200</a:t>
                      </a:r>
                    </a:p>
                    <a:p>
                      <a:endParaRPr lang="ru-RU"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400" dirty="0"/>
                        <a:t>Светодиоды, включая светодиодные модули по технологии </a:t>
                      </a:r>
                      <a:r>
                        <a:rPr lang="ru-RU" sz="1400" dirty="0" err="1"/>
                        <a:t>chip-on-board</a:t>
                      </a:r>
                      <a:r>
                        <a:rPr lang="ru-RU" sz="1400" dirty="0"/>
                        <a:t> и иные модификации сборок светоизлучающих полупроводниковых кристаллов</a:t>
                      </a:r>
                    </a:p>
                  </a:txBody>
                  <a:tcPr/>
                </a:tc>
                <a:extLst>
                  <a:ext uri="{0D108BD9-81ED-4DB2-BD59-A6C34878D82A}">
                    <a16:rowId xmlns:a16="http://schemas.microsoft.com/office/drawing/2014/main" xmlns="" val="3278173042"/>
                  </a:ext>
                </a:extLst>
              </a:tr>
              <a:tr h="370840">
                <a:tc>
                  <a:txBody>
                    <a:bodyPr/>
                    <a:lstStyle/>
                    <a:p>
                      <a:r>
                        <a:rPr lang="ru-RU" sz="1400" dirty="0"/>
                        <a:t>26.40.31.190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400" dirty="0"/>
                        <a:t>Аппаратура для воспроизведения звука прочая</a:t>
                      </a:r>
                    </a:p>
                  </a:txBody>
                  <a:tcPr/>
                </a:tc>
                <a:tc>
                  <a:txBody>
                    <a:bodyPr/>
                    <a:lstStyle/>
                    <a:p>
                      <a:r>
                        <a:rPr lang="ru-RU" sz="1400" dirty="0"/>
                        <a:t>26.40.31.190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400" dirty="0"/>
                        <a:t>Аппаратура для воспроизведения звука прочая</a:t>
                      </a:r>
                    </a:p>
                  </a:txBody>
                  <a:tcPr/>
                </a:tc>
                <a:extLst>
                  <a:ext uri="{0D108BD9-81ED-4DB2-BD59-A6C34878D82A}">
                    <a16:rowId xmlns:a16="http://schemas.microsoft.com/office/drawing/2014/main" xmlns="" val="2627579167"/>
                  </a:ext>
                </a:extLst>
              </a:tr>
              <a:tr h="370840">
                <a:tc rowSpan="5">
                  <a:txBody>
                    <a:bodyPr/>
                    <a:lstStyle/>
                    <a:p>
                      <a:r>
                        <a:rPr lang="ru-RU" sz="1400" dirty="0"/>
                        <a:t>26.40.4</a:t>
                      </a:r>
                    </a:p>
                  </a:txBody>
                  <a:tcPr/>
                </a:tc>
                <a:tc rowSpan="5">
                  <a:txBody>
                    <a:bodyPr/>
                    <a:lstStyle/>
                    <a:p>
                      <a:r>
                        <a:rPr lang="ru-RU" sz="1400" dirty="0"/>
                        <a:t>Микрофоны, громкоговорители, приемная аппаратура для радиотелефонной или радиотелеграфной связи</a:t>
                      </a:r>
                    </a:p>
                  </a:txBody>
                  <a:tcPr/>
                </a:tc>
                <a:tc>
                  <a:txBody>
                    <a:bodyPr/>
                    <a:lstStyle/>
                    <a:p>
                      <a:r>
                        <a:rPr lang="ru-RU" sz="1400" dirty="0"/>
                        <a:t>26.40.41.000</a:t>
                      </a:r>
                    </a:p>
                    <a:p>
                      <a:endParaRPr lang="ru-RU"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400" dirty="0"/>
                        <a:t>Микрофоны и подставки для них</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400" dirty="0"/>
                    </a:p>
                  </a:txBody>
                  <a:tcPr/>
                </a:tc>
                <a:extLst>
                  <a:ext uri="{0D108BD9-81ED-4DB2-BD59-A6C34878D82A}">
                    <a16:rowId xmlns:a16="http://schemas.microsoft.com/office/drawing/2014/main" xmlns="" val="2810559174"/>
                  </a:ext>
                </a:extLst>
              </a:tr>
              <a:tr h="370840">
                <a:tc vMerge="1">
                  <a:txBody>
                    <a:bodyPr/>
                    <a:lstStyle/>
                    <a:p>
                      <a:endParaRPr lang="ru-RU" sz="1400" dirty="0"/>
                    </a:p>
                  </a:txBody>
                  <a:tcPr/>
                </a:tc>
                <a:tc vMerge="1">
                  <a:txBody>
                    <a:bodyPr/>
                    <a:lstStyle/>
                    <a:p>
                      <a:endParaRPr lang="ru-RU" sz="1400" dirty="0"/>
                    </a:p>
                  </a:txBody>
                  <a:tcPr/>
                </a:tc>
                <a:tc>
                  <a:txBody>
                    <a:bodyPr/>
                    <a:lstStyle/>
                    <a:p>
                      <a:r>
                        <a:rPr lang="ru-RU" sz="1400" dirty="0"/>
                        <a:t>26.40.42.110</a:t>
                      </a:r>
                    </a:p>
                  </a:txBody>
                  <a:tcPr/>
                </a:tc>
                <a:tc>
                  <a:txBody>
                    <a:bodyPr/>
                    <a:lstStyle/>
                    <a:p>
                      <a:r>
                        <a:rPr lang="ru-RU" sz="1400" dirty="0"/>
                        <a:t>Громкоговорители</a:t>
                      </a:r>
                    </a:p>
                  </a:txBody>
                  <a:tcPr/>
                </a:tc>
                <a:extLst>
                  <a:ext uri="{0D108BD9-81ED-4DB2-BD59-A6C34878D82A}">
                    <a16:rowId xmlns:a16="http://schemas.microsoft.com/office/drawing/2014/main" xmlns="" val="329697639"/>
                  </a:ext>
                </a:extLst>
              </a:tr>
              <a:tr h="370840">
                <a:tc vMerge="1">
                  <a:txBody>
                    <a:bodyPr/>
                    <a:lstStyle/>
                    <a:p>
                      <a:endParaRPr lang="ru-RU" sz="1400" dirty="0"/>
                    </a:p>
                  </a:txBody>
                  <a:tcPr/>
                </a:tc>
                <a:tc vMerge="1">
                  <a:txBody>
                    <a:bodyPr/>
                    <a:lstStyle/>
                    <a:p>
                      <a:endParaRPr lang="ru-RU" sz="1400" dirty="0"/>
                    </a:p>
                  </a:txBody>
                  <a:tcPr/>
                </a:tc>
                <a:tc>
                  <a:txBody>
                    <a:bodyPr/>
                    <a:lstStyle/>
                    <a:p>
                      <a:r>
                        <a:rPr lang="ru-RU" sz="1400" dirty="0"/>
                        <a:t>26.40.42.120</a:t>
                      </a:r>
                    </a:p>
                    <a:p>
                      <a:endParaRPr lang="ru-RU" sz="1400" dirty="0"/>
                    </a:p>
                  </a:txBody>
                  <a:tcPr/>
                </a:tc>
                <a:tc>
                  <a:txBody>
                    <a:bodyPr/>
                    <a:lstStyle/>
                    <a:p>
                      <a:r>
                        <a:rPr lang="ru-RU" sz="1400" dirty="0"/>
                        <a:t>Телефоны головные, наушники и комбинированные устройства, состоящие из микрофона и громкоговорителя</a:t>
                      </a:r>
                    </a:p>
                  </a:txBody>
                  <a:tcPr/>
                </a:tc>
                <a:extLst>
                  <a:ext uri="{0D108BD9-81ED-4DB2-BD59-A6C34878D82A}">
                    <a16:rowId xmlns:a16="http://schemas.microsoft.com/office/drawing/2014/main" xmlns="" val="4168466628"/>
                  </a:ext>
                </a:extLst>
              </a:tr>
              <a:tr h="370840">
                <a:tc vMerge="1">
                  <a:txBody>
                    <a:bodyPr/>
                    <a:lstStyle/>
                    <a:p>
                      <a:endParaRPr lang="ru-RU" sz="1400" dirty="0"/>
                    </a:p>
                  </a:txBody>
                  <a:tcPr/>
                </a:tc>
                <a:tc vMerge="1">
                  <a:txBody>
                    <a:bodyPr/>
                    <a:lstStyle/>
                    <a:p>
                      <a:endParaRPr lang="ru-RU" sz="1400" dirty="0"/>
                    </a:p>
                  </a:txBody>
                  <a:tcPr/>
                </a:tc>
                <a:tc>
                  <a:txBody>
                    <a:bodyPr/>
                    <a:lstStyle/>
                    <a:p>
                      <a:r>
                        <a:rPr lang="ru-RU" sz="1400" dirty="0"/>
                        <a:t>26.40.43.110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400" dirty="0"/>
                        <a:t>Усилители электрические звуковых частот</a:t>
                      </a:r>
                    </a:p>
                  </a:txBody>
                  <a:tcPr/>
                </a:tc>
                <a:extLst>
                  <a:ext uri="{0D108BD9-81ED-4DB2-BD59-A6C34878D82A}">
                    <a16:rowId xmlns:a16="http://schemas.microsoft.com/office/drawing/2014/main" xmlns="" val="1540505136"/>
                  </a:ext>
                </a:extLst>
              </a:tr>
              <a:tr h="370840">
                <a:tc vMerge="1">
                  <a:txBody>
                    <a:bodyPr/>
                    <a:lstStyle/>
                    <a:p>
                      <a:endParaRPr lang="ru-RU" sz="1400" dirty="0"/>
                    </a:p>
                  </a:txBody>
                  <a:tcPr/>
                </a:tc>
                <a:tc vMerge="1">
                  <a:txBody>
                    <a:bodyPr/>
                    <a:lstStyle/>
                    <a:p>
                      <a:endParaRPr lang="ru-RU" sz="1400" dirty="0"/>
                    </a:p>
                  </a:txBody>
                  <a:tcPr/>
                </a:tc>
                <a:tc>
                  <a:txBody>
                    <a:bodyPr/>
                    <a:lstStyle/>
                    <a:p>
                      <a:r>
                        <a:rPr lang="ru-RU" sz="1400" dirty="0"/>
                        <a:t>26.40.43.120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400" dirty="0"/>
                        <a:t>Установки электрических усилителей звука</a:t>
                      </a:r>
                    </a:p>
                  </a:txBody>
                  <a:tcPr/>
                </a:tc>
                <a:extLst>
                  <a:ext uri="{0D108BD9-81ED-4DB2-BD59-A6C34878D82A}">
                    <a16:rowId xmlns:a16="http://schemas.microsoft.com/office/drawing/2014/main" xmlns="" val="511392364"/>
                  </a:ext>
                </a:extLst>
              </a:tr>
              <a:tr h="163358">
                <a:tc>
                  <a:txBody>
                    <a:bodyPr/>
                    <a:lstStyle/>
                    <a:p>
                      <a:r>
                        <a:rPr lang="ru-RU" sz="1400" dirty="0"/>
                        <a:t>27.31.1</a:t>
                      </a:r>
                    </a:p>
                  </a:txBody>
                  <a:tcPr/>
                </a:tc>
                <a:tc>
                  <a:txBody>
                    <a:bodyPr/>
                    <a:lstStyle/>
                    <a:p>
                      <a:r>
                        <a:rPr lang="ru-RU" sz="1400" dirty="0"/>
                        <a:t>Кабели волоконно-оптические</a:t>
                      </a:r>
                    </a:p>
                  </a:txBody>
                  <a:tcPr/>
                </a:tc>
                <a:tc>
                  <a:txBody>
                    <a:bodyPr/>
                    <a:lstStyle/>
                    <a:p>
                      <a:r>
                        <a:rPr lang="ru-RU" sz="1400" dirty="0"/>
                        <a:t>из 27.31.12.110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400" dirty="0"/>
                        <a:t>Волокна оптические</a:t>
                      </a:r>
                    </a:p>
                  </a:txBody>
                  <a:tcPr/>
                </a:tc>
                <a:extLst>
                  <a:ext uri="{0D108BD9-81ED-4DB2-BD59-A6C34878D82A}">
                    <a16:rowId xmlns:a16="http://schemas.microsoft.com/office/drawing/2014/main" xmlns="" val="4251398609"/>
                  </a:ext>
                </a:extLst>
              </a:tr>
            </a:tbl>
          </a:graphicData>
        </a:graphic>
      </p:graphicFrame>
    </p:spTree>
    <p:extLst>
      <p:ext uri="{BB962C8B-B14F-4D97-AF65-F5344CB8AC3E}">
        <p14:creationId xmlns:p14="http://schemas.microsoft.com/office/powerpoint/2010/main" val="2294130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42784"/>
            <a:ext cx="11957107" cy="394282"/>
          </a:xfrm>
        </p:spPr>
        <p:txBody>
          <a:bodyPr>
            <a:normAutofit fontScale="90000"/>
          </a:bodyPr>
          <a:lstStyle/>
          <a:p>
            <a:r>
              <a:rPr lang="ru-RU" sz="4000" dirty="0">
                <a:solidFill>
                  <a:srgbClr val="C00000"/>
                </a:solidFill>
              </a:rPr>
              <a:t>Изменение № 3 </a:t>
            </a:r>
            <a:r>
              <a:rPr lang="ru-RU" sz="2700" b="1" dirty="0">
                <a:solidFill>
                  <a:srgbClr val="0070C0"/>
                </a:solidFill>
              </a:rPr>
              <a:t>– </a:t>
            </a:r>
            <a:r>
              <a:rPr lang="ru-RU" sz="2400" b="1" dirty="0">
                <a:solidFill>
                  <a:srgbClr val="0070C0"/>
                </a:solidFill>
              </a:rPr>
              <a:t>изменения в правилах закупки радиоэлектронной продукции (878 ПП)</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75905" y="437066"/>
            <a:ext cx="11738994" cy="6378150"/>
          </a:xfrm>
        </p:spPr>
        <p:txBody>
          <a:bodyPr>
            <a:normAutofit fontScale="92500" lnSpcReduction="20000"/>
          </a:bodyPr>
          <a:lstStyle/>
          <a:p>
            <a:pPr marL="0" indent="0">
              <a:buNone/>
            </a:pPr>
            <a:r>
              <a:rPr lang="ru-RU" sz="1600" dirty="0"/>
              <a:t>В случае представления участником закупки в составе заявки информации из реестра или евразийского реестра промышленных товаров </a:t>
            </a:r>
          </a:p>
          <a:p>
            <a:r>
              <a:rPr lang="ru-RU" sz="1600" dirty="0"/>
              <a:t>без указания совокупного количества баллов </a:t>
            </a:r>
            <a:r>
              <a:rPr lang="ru-RU" sz="1200" i="1" dirty="0">
                <a:solidFill>
                  <a:srgbClr val="7030A0"/>
                </a:solidFill>
              </a:rPr>
              <a:t>(по тексту 878 ПП в новой редакции – совокупное количество баллов  - это информация о совокупном количестве баллов за выполнение технологических операций (условий) на территории Российской Федерации, если такое предусмотрено  постановлением Правительства Российской Федерации от 17 июля 2015 г. N 719 "О подтверждении производства промышленной продукции на территории Российской Федерации" (для продукции, в отношении которой установлены требования о совокупном количестве баллов за выполнение (освоение) </a:t>
            </a:r>
            <a:r>
              <a:rPr lang="ru-RU" sz="1200" b="1" i="1" dirty="0">
                <a:solidFill>
                  <a:srgbClr val="7030A0"/>
                </a:solidFill>
              </a:rPr>
              <a:t>на территории Российской Федерации </a:t>
            </a:r>
            <a:r>
              <a:rPr lang="ru-RU" sz="1200" i="1" dirty="0">
                <a:solidFill>
                  <a:srgbClr val="7030A0"/>
                </a:solidFill>
              </a:rPr>
              <a:t>соответствующих операций (условий) </a:t>
            </a:r>
          </a:p>
          <a:p>
            <a:r>
              <a:rPr lang="ru-RU" sz="1600" b="1" dirty="0"/>
              <a:t>или </a:t>
            </a:r>
            <a:r>
              <a:rPr lang="ru-RU" sz="1600" dirty="0"/>
              <a:t>с указанием совокупного количества баллов, установленного для целей осуществления закупок </a:t>
            </a:r>
          </a:p>
          <a:p>
            <a:pPr lvl="1">
              <a:buFont typeface="Wingdings" panose="05000000000000000000" pitchFamily="2" charset="2"/>
              <a:buChar char="Ø"/>
            </a:pPr>
            <a:r>
              <a:rPr lang="ru-RU" sz="1400" dirty="0"/>
              <a:t>постановлением Правительства Российской Федерации от 17 июля 2015 г. N 719 "О подтверждении производства промышленной продукции на территории Российской Федерации" , </a:t>
            </a:r>
          </a:p>
          <a:p>
            <a:pPr lvl="1">
              <a:buFont typeface="Wingdings" panose="05000000000000000000" pitchFamily="2" charset="2"/>
              <a:buChar char="Ø"/>
            </a:pPr>
            <a:r>
              <a:rPr lang="ru-RU" sz="1400" dirty="0"/>
              <a:t>настоящим постановлением </a:t>
            </a:r>
          </a:p>
          <a:p>
            <a:pPr lvl="1">
              <a:buFont typeface="Wingdings" panose="05000000000000000000" pitchFamily="2" charset="2"/>
              <a:buChar char="Ø"/>
            </a:pPr>
            <a:r>
              <a:rPr lang="ru-RU" sz="1400" dirty="0"/>
              <a:t>или решением Совета Евразийской экономической комиссии от 23 ноября 2020 г. № 105 «Об утверждении Правил определения страны происхождения отдельных видов товаров для целей государственных (муниципальных) закупок» соответственно</a:t>
            </a:r>
            <a:r>
              <a:rPr lang="ru-RU" sz="1200" dirty="0"/>
              <a:t>, </a:t>
            </a:r>
          </a:p>
          <a:p>
            <a:pPr marL="457200" lvl="1" indent="0">
              <a:buNone/>
            </a:pPr>
            <a:r>
              <a:rPr lang="ru-RU" sz="1600" b="1" dirty="0">
                <a:solidFill>
                  <a:srgbClr val="C00000"/>
                </a:solidFill>
              </a:rPr>
              <a:t>такая заявка приравнивается к заявке, в которой содержится предложение о поставке товаров, происходящих из иностранных государств</a:t>
            </a:r>
            <a:r>
              <a:rPr lang="ru-RU" sz="1600" dirty="0">
                <a:solidFill>
                  <a:srgbClr val="C00000"/>
                </a:solidFill>
              </a:rPr>
              <a:t>.</a:t>
            </a:r>
          </a:p>
          <a:p>
            <a:pPr marL="457200" lvl="1" indent="0">
              <a:buNone/>
            </a:pPr>
            <a:endParaRPr lang="ru-RU" sz="1600" b="1" i="1" dirty="0">
              <a:solidFill>
                <a:srgbClr val="7030A0"/>
              </a:solidFill>
            </a:endParaRPr>
          </a:p>
          <a:p>
            <a:pPr marL="457200" lvl="1" indent="0">
              <a:buNone/>
            </a:pPr>
            <a:endParaRPr lang="ru-RU" sz="1600" b="1" i="1" dirty="0">
              <a:solidFill>
                <a:srgbClr val="7030A0"/>
              </a:solidFill>
            </a:endParaRPr>
          </a:p>
          <a:p>
            <a:pPr marL="457200" lvl="1" indent="0">
              <a:buNone/>
            </a:pPr>
            <a:r>
              <a:rPr lang="ru-RU" sz="1600" b="1" i="1" dirty="0">
                <a:solidFill>
                  <a:srgbClr val="7030A0"/>
                </a:solidFill>
              </a:rPr>
              <a:t>Комментарий: </a:t>
            </a:r>
            <a:r>
              <a:rPr lang="ru-RU" sz="1600" i="1" dirty="0">
                <a:solidFill>
                  <a:srgbClr val="7030A0"/>
                </a:solidFill>
              </a:rPr>
              <a:t>если нет совокупного количества баллов: заявка = иностранная заявка;</a:t>
            </a:r>
          </a:p>
          <a:p>
            <a:pPr marL="457200" lvl="1" indent="0">
              <a:buNone/>
            </a:pPr>
            <a:r>
              <a:rPr lang="ru-RU" sz="1600" i="1" dirty="0">
                <a:solidFill>
                  <a:srgbClr val="7030A0"/>
                </a:solidFill>
              </a:rPr>
              <a:t>Если указано совокупное количество баллов: заявка = иностранная заявка. Абсурд!!!</a:t>
            </a:r>
          </a:p>
          <a:p>
            <a:pPr marL="457200" lvl="1" indent="0">
              <a:buNone/>
            </a:pPr>
            <a:endParaRPr lang="ru-RU" sz="1600" i="1" dirty="0">
              <a:solidFill>
                <a:srgbClr val="7030A0"/>
              </a:solidFill>
            </a:endParaRPr>
          </a:p>
          <a:p>
            <a:pPr marL="457200" lvl="1" indent="0">
              <a:buNone/>
            </a:pPr>
            <a:endParaRPr lang="ru-RU" sz="1600" i="1" dirty="0">
              <a:solidFill>
                <a:srgbClr val="7030A0"/>
              </a:solidFill>
            </a:endParaRPr>
          </a:p>
          <a:p>
            <a:pPr marL="457200" lvl="1" indent="0">
              <a:buNone/>
            </a:pPr>
            <a:endParaRPr lang="ru-RU" sz="1600" i="1" dirty="0">
              <a:solidFill>
                <a:srgbClr val="7030A0"/>
              </a:solidFill>
            </a:endParaRPr>
          </a:p>
          <a:p>
            <a:endParaRPr lang="ru-RU" sz="1600" dirty="0"/>
          </a:p>
          <a:p>
            <a:endParaRPr lang="ru-RU" sz="1600" dirty="0"/>
          </a:p>
          <a:p>
            <a:endParaRPr lang="ru-RU" sz="1600" dirty="0"/>
          </a:p>
          <a:p>
            <a:endParaRPr lang="ru-RU" sz="1600" dirty="0"/>
          </a:p>
          <a:p>
            <a:endParaRPr lang="ru-RU" sz="1600" dirty="0"/>
          </a:p>
          <a:p>
            <a:r>
              <a:rPr lang="ru-RU" sz="1600" dirty="0"/>
              <a:t>Номера реестровых записей из реестра не представляется при поставках вооружения, военной и специальной техники, принятых на вооружение, снабжение, в эксплуатацию, и (или) при поставках образцов вооружения, военной и специальной техники, разработанных в соответствии с конструкторской документацией с литерой не ниже "О 1". Информация о таких товарах не подлежит включению в реестр российской промышленной продукции.</a:t>
            </a:r>
          </a:p>
        </p:txBody>
      </p:sp>
      <p:graphicFrame>
        <p:nvGraphicFramePr>
          <p:cNvPr id="2" name="Таблица 4">
            <a:extLst>
              <a:ext uri="{FF2B5EF4-FFF2-40B4-BE49-F238E27FC236}">
                <a16:creationId xmlns:a16="http://schemas.microsoft.com/office/drawing/2014/main" xmlns="" id="{315AB4C1-F69A-4AD3-AB37-B9DA3B80BE5C}"/>
              </a:ext>
            </a:extLst>
          </p:cNvPr>
          <p:cNvGraphicFramePr>
            <a:graphicFrameLocks noGrp="1"/>
          </p:cNvGraphicFramePr>
          <p:nvPr>
            <p:extLst>
              <p:ext uri="{D42A27DB-BD31-4B8C-83A1-F6EECF244321}">
                <p14:modId xmlns:p14="http://schemas.microsoft.com/office/powerpoint/2010/main" val="546549205"/>
              </p:ext>
            </p:extLst>
          </p:nvPr>
        </p:nvGraphicFramePr>
        <p:xfrm>
          <a:off x="177102" y="3890704"/>
          <a:ext cx="5721764" cy="1767840"/>
        </p:xfrm>
        <a:graphic>
          <a:graphicData uri="http://schemas.openxmlformats.org/drawingml/2006/table">
            <a:tbl>
              <a:tblPr firstRow="1" bandRow="1">
                <a:tableStyleId>{F5AB1C69-6EDB-4FF4-983F-18BD219EF322}</a:tableStyleId>
              </a:tblPr>
              <a:tblGrid>
                <a:gridCol w="3567317">
                  <a:extLst>
                    <a:ext uri="{9D8B030D-6E8A-4147-A177-3AD203B41FA5}">
                      <a16:colId xmlns:a16="http://schemas.microsoft.com/office/drawing/2014/main" xmlns="" val="2368660662"/>
                    </a:ext>
                  </a:extLst>
                </a:gridCol>
                <a:gridCol w="2154447">
                  <a:extLst>
                    <a:ext uri="{9D8B030D-6E8A-4147-A177-3AD203B41FA5}">
                      <a16:colId xmlns:a16="http://schemas.microsoft.com/office/drawing/2014/main" xmlns="" val="2123349017"/>
                    </a:ext>
                  </a:extLst>
                </a:gridCol>
              </a:tblGrid>
              <a:tr h="589280">
                <a:tc gridSpan="2">
                  <a:txBody>
                    <a:bodyPr/>
                    <a:lstStyle/>
                    <a:p>
                      <a:r>
                        <a:rPr lang="ru-RU" sz="1400" dirty="0"/>
                        <a:t>В новой редакции 878 ПП: </a:t>
                      </a:r>
                      <a:br>
                        <a:rPr lang="ru-RU" sz="1400" dirty="0"/>
                      </a:br>
                      <a:r>
                        <a:rPr lang="ru-RU" sz="1400" dirty="0"/>
                        <a:t>в заявке товар с номером реестровой записи</a:t>
                      </a:r>
                    </a:p>
                  </a:txBody>
                  <a:tcPr/>
                </a:tc>
                <a:tc hMerge="1">
                  <a:txBody>
                    <a:bodyPr/>
                    <a:lstStyle/>
                    <a:p>
                      <a:endParaRPr lang="ru-RU" dirty="0"/>
                    </a:p>
                  </a:txBody>
                  <a:tcPr/>
                </a:tc>
                <a:extLst>
                  <a:ext uri="{0D108BD9-81ED-4DB2-BD59-A6C34878D82A}">
                    <a16:rowId xmlns:a16="http://schemas.microsoft.com/office/drawing/2014/main" xmlns="" val="1034899079"/>
                  </a:ext>
                </a:extLst>
              </a:tr>
              <a:tr h="589280">
                <a:tc>
                  <a:txBody>
                    <a:bodyPr/>
                    <a:lstStyle/>
                    <a:p>
                      <a:r>
                        <a:rPr lang="ru-RU" sz="1400" dirty="0"/>
                        <a:t>Без указания совокупного количества баллов</a:t>
                      </a:r>
                    </a:p>
                  </a:txBody>
                  <a:tcPr/>
                </a:tc>
                <a:tc>
                  <a:txBody>
                    <a:bodyPr/>
                    <a:lstStyle/>
                    <a:p>
                      <a:r>
                        <a:rPr lang="ru-RU" sz="1400" dirty="0"/>
                        <a:t> = Заявка иностранная</a:t>
                      </a:r>
                    </a:p>
                  </a:txBody>
                  <a:tcPr/>
                </a:tc>
                <a:extLst>
                  <a:ext uri="{0D108BD9-81ED-4DB2-BD59-A6C34878D82A}">
                    <a16:rowId xmlns:a16="http://schemas.microsoft.com/office/drawing/2014/main" xmlns="" val="3736816562"/>
                  </a:ext>
                </a:extLst>
              </a:tr>
              <a:tr h="589280">
                <a:tc>
                  <a:txBody>
                    <a:bodyPr/>
                    <a:lstStyle/>
                    <a:p>
                      <a:r>
                        <a:rPr lang="ru-RU" sz="1400" dirty="0"/>
                        <a:t>С указанием совокупного количества баллов</a:t>
                      </a:r>
                    </a:p>
                  </a:txBody>
                  <a:tcPr/>
                </a:tc>
                <a:tc>
                  <a:txBody>
                    <a:bodyPr/>
                    <a:lstStyle/>
                    <a:p>
                      <a:r>
                        <a:rPr lang="ru-RU" sz="1400" dirty="0"/>
                        <a:t> = Заявка иностранная</a:t>
                      </a:r>
                    </a:p>
                  </a:txBody>
                  <a:tcPr/>
                </a:tc>
                <a:extLst>
                  <a:ext uri="{0D108BD9-81ED-4DB2-BD59-A6C34878D82A}">
                    <a16:rowId xmlns:a16="http://schemas.microsoft.com/office/drawing/2014/main" xmlns="" val="3586954132"/>
                  </a:ext>
                </a:extLst>
              </a:tr>
            </a:tbl>
          </a:graphicData>
        </a:graphic>
      </p:graphicFrame>
      <p:graphicFrame>
        <p:nvGraphicFramePr>
          <p:cNvPr id="5" name="Таблица 5">
            <a:extLst>
              <a:ext uri="{FF2B5EF4-FFF2-40B4-BE49-F238E27FC236}">
                <a16:creationId xmlns:a16="http://schemas.microsoft.com/office/drawing/2014/main" xmlns="" id="{9B036C17-3D76-4414-9C63-20A4C096995A}"/>
              </a:ext>
            </a:extLst>
          </p:cNvPr>
          <p:cNvGraphicFramePr>
            <a:graphicFrameLocks noGrp="1"/>
          </p:cNvGraphicFramePr>
          <p:nvPr>
            <p:extLst>
              <p:ext uri="{D42A27DB-BD31-4B8C-83A1-F6EECF244321}">
                <p14:modId xmlns:p14="http://schemas.microsoft.com/office/powerpoint/2010/main" val="3495328533"/>
              </p:ext>
            </p:extLst>
          </p:nvPr>
        </p:nvGraphicFramePr>
        <p:xfrm>
          <a:off x="6293136" y="3890705"/>
          <a:ext cx="5748793" cy="1767840"/>
        </p:xfrm>
        <a:graphic>
          <a:graphicData uri="http://schemas.openxmlformats.org/drawingml/2006/table">
            <a:tbl>
              <a:tblPr firstRow="1" bandRow="1">
                <a:tableStyleId>{7DF18680-E054-41AD-8BC1-D1AEF772440D}</a:tableStyleId>
              </a:tblPr>
              <a:tblGrid>
                <a:gridCol w="3883832">
                  <a:extLst>
                    <a:ext uri="{9D8B030D-6E8A-4147-A177-3AD203B41FA5}">
                      <a16:colId xmlns:a16="http://schemas.microsoft.com/office/drawing/2014/main" xmlns="" val="2131954691"/>
                    </a:ext>
                  </a:extLst>
                </a:gridCol>
                <a:gridCol w="1864961">
                  <a:extLst>
                    <a:ext uri="{9D8B030D-6E8A-4147-A177-3AD203B41FA5}">
                      <a16:colId xmlns:a16="http://schemas.microsoft.com/office/drawing/2014/main" xmlns="" val="3611402772"/>
                    </a:ext>
                  </a:extLst>
                </a:gridCol>
              </a:tblGrid>
              <a:tr h="370840">
                <a:tc gridSpan="2">
                  <a:txBody>
                    <a:bodyPr/>
                    <a:lstStyle/>
                    <a:p>
                      <a:r>
                        <a:rPr lang="ru-RU" sz="1400" dirty="0"/>
                        <a:t>А как должно было бы быть!!!: </a:t>
                      </a:r>
                    </a:p>
                    <a:p>
                      <a:r>
                        <a:rPr lang="ru-RU" sz="1400" dirty="0"/>
                        <a:t>в заявке товар с номером реестровой записи</a:t>
                      </a:r>
                    </a:p>
                  </a:txBody>
                  <a:tcPr/>
                </a:tc>
                <a:tc hMerge="1">
                  <a:txBody>
                    <a:bodyPr/>
                    <a:lstStyle/>
                    <a:p>
                      <a:endParaRPr lang="ru-RU" dirty="0"/>
                    </a:p>
                  </a:txBody>
                  <a:tcPr/>
                </a:tc>
                <a:extLst>
                  <a:ext uri="{0D108BD9-81ED-4DB2-BD59-A6C34878D82A}">
                    <a16:rowId xmlns:a16="http://schemas.microsoft.com/office/drawing/2014/main" xmlns="" val="3240808444"/>
                  </a:ext>
                </a:extLst>
              </a:tr>
              <a:tr h="370840">
                <a:tc>
                  <a:txBody>
                    <a:bodyPr/>
                    <a:lstStyle/>
                    <a:p>
                      <a:r>
                        <a:rPr lang="ru-RU" sz="1400" dirty="0"/>
                        <a:t>Без указания совокупного количества баллов, </a:t>
                      </a:r>
                      <a:r>
                        <a:rPr lang="ru-RU" sz="1400" b="1" dirty="0"/>
                        <a:t>для продукции, в отношении которой установлены требования о СКБ</a:t>
                      </a:r>
                    </a:p>
                  </a:txBody>
                  <a:tcPr/>
                </a:tc>
                <a:tc>
                  <a:txBody>
                    <a:bodyPr/>
                    <a:lstStyle/>
                    <a:p>
                      <a:r>
                        <a:rPr lang="ru-RU" sz="1400" dirty="0"/>
                        <a:t> = Заявка иностранная</a:t>
                      </a:r>
                    </a:p>
                  </a:txBody>
                  <a:tcPr/>
                </a:tc>
                <a:extLst>
                  <a:ext uri="{0D108BD9-81ED-4DB2-BD59-A6C34878D82A}">
                    <a16:rowId xmlns:a16="http://schemas.microsoft.com/office/drawing/2014/main" xmlns="" val="1416261733"/>
                  </a:ext>
                </a:extLst>
              </a:tr>
              <a:tr h="370840">
                <a:tc>
                  <a:txBody>
                    <a:bodyPr/>
                    <a:lstStyle/>
                    <a:p>
                      <a:r>
                        <a:rPr lang="ru-RU" sz="1400" dirty="0"/>
                        <a:t>С указанием совокупного количества баллов,  </a:t>
                      </a:r>
                      <a:r>
                        <a:rPr lang="ru-RU" sz="1400" b="1" dirty="0"/>
                        <a:t>не соответствующего требованиям НПА</a:t>
                      </a:r>
                      <a:endParaRPr lang="ru-RU" sz="1400" dirty="0"/>
                    </a:p>
                  </a:txBody>
                  <a:tcPr/>
                </a:tc>
                <a:tc>
                  <a:txBody>
                    <a:bodyPr/>
                    <a:lstStyle/>
                    <a:p>
                      <a:r>
                        <a:rPr lang="ru-RU" sz="1400" dirty="0"/>
                        <a:t> = Заявка иностранная</a:t>
                      </a:r>
                    </a:p>
                  </a:txBody>
                  <a:tcPr/>
                </a:tc>
                <a:extLst>
                  <a:ext uri="{0D108BD9-81ED-4DB2-BD59-A6C34878D82A}">
                    <a16:rowId xmlns:a16="http://schemas.microsoft.com/office/drawing/2014/main" xmlns="" val="274652535"/>
                  </a:ext>
                </a:extLst>
              </a:tr>
            </a:tbl>
          </a:graphicData>
        </a:graphic>
      </p:graphicFrame>
    </p:spTree>
    <p:extLst>
      <p:ext uri="{BB962C8B-B14F-4D97-AF65-F5344CB8AC3E}">
        <p14:creationId xmlns:p14="http://schemas.microsoft.com/office/powerpoint/2010/main" val="1049870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137580"/>
            <a:ext cx="11957107" cy="394282"/>
          </a:xfrm>
        </p:spPr>
        <p:txBody>
          <a:bodyPr>
            <a:normAutofit fontScale="90000"/>
          </a:bodyPr>
          <a:lstStyle/>
          <a:p>
            <a:r>
              <a:rPr lang="ru-RU" sz="4000" dirty="0">
                <a:solidFill>
                  <a:srgbClr val="C00000"/>
                </a:solidFill>
              </a:rPr>
              <a:t>Изменение № 3 </a:t>
            </a:r>
            <a:r>
              <a:rPr lang="ru-RU" sz="2700" b="1" dirty="0">
                <a:solidFill>
                  <a:srgbClr val="0070C0"/>
                </a:solidFill>
              </a:rPr>
              <a:t>– </a:t>
            </a:r>
            <a:r>
              <a:rPr lang="ru-RU" sz="2400" b="1" dirty="0">
                <a:solidFill>
                  <a:srgbClr val="0070C0"/>
                </a:solidFill>
              </a:rPr>
              <a:t>изменения в правилах закупки радиоэлектронной продукции (878 ПП)</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48874" y="771786"/>
            <a:ext cx="11738994" cy="6086213"/>
          </a:xfrm>
        </p:spPr>
        <p:txBody>
          <a:bodyPr>
            <a:normAutofit/>
          </a:bodyPr>
          <a:lstStyle/>
          <a:p>
            <a:pPr marL="0" indent="0">
              <a:buNone/>
            </a:pPr>
            <a:r>
              <a:rPr lang="ru-RU" sz="1600" b="1" dirty="0"/>
              <a:t>При исполнении контракта </a:t>
            </a:r>
            <a:r>
              <a:rPr lang="ru-RU" sz="1600" dirty="0">
                <a:solidFill>
                  <a:srgbClr val="C00000"/>
                </a:solidFill>
              </a:rPr>
              <a:t>поставщик (подрядчик, исполнитель) при передаче товара (результатов работы) </a:t>
            </a:r>
            <a:r>
              <a:rPr lang="ru-RU" sz="1600" b="1" dirty="0">
                <a:solidFill>
                  <a:srgbClr val="C00000"/>
                </a:solidFill>
              </a:rPr>
              <a:t>обязан представить заказчику </a:t>
            </a:r>
            <a:r>
              <a:rPr lang="ru-RU" sz="1600" dirty="0">
                <a:solidFill>
                  <a:srgbClr val="C00000"/>
                </a:solidFill>
              </a:rPr>
              <a:t>документы, подтверждающие страну происхождения товара, на основании которых осуществляется включение продукции в реестр или евразийский реестр промышленных товаров.</a:t>
            </a:r>
          </a:p>
          <a:p>
            <a:pPr marL="0" indent="0">
              <a:buNone/>
            </a:pPr>
            <a:endParaRPr lang="ru-RU" sz="1600" dirty="0"/>
          </a:p>
          <a:p>
            <a:pPr marL="0" indent="0">
              <a:buNone/>
            </a:pPr>
            <a:r>
              <a:rPr lang="ru-RU" sz="1600" b="1" u="sng" dirty="0"/>
              <a:t>Подавая заявку</a:t>
            </a:r>
            <a:r>
              <a:rPr lang="ru-RU" sz="1600" b="1" dirty="0"/>
              <a:t>, участник закупки соглашается </a:t>
            </a:r>
          </a:p>
          <a:p>
            <a:r>
              <a:rPr lang="ru-RU" sz="1600" dirty="0">
                <a:solidFill>
                  <a:srgbClr val="C00000"/>
                </a:solidFill>
              </a:rPr>
              <a:t>с условием о внесении сведений о таком товаре в реестр или евразийский реестр промышленных товаров, </a:t>
            </a:r>
          </a:p>
          <a:p>
            <a:r>
              <a:rPr lang="ru-RU" sz="1600" b="1" dirty="0"/>
              <a:t>а также</a:t>
            </a:r>
            <a:r>
              <a:rPr lang="ru-RU" sz="1600" dirty="0"/>
              <a:t> </a:t>
            </a:r>
            <a:r>
              <a:rPr lang="ru-RU" sz="1600" b="1" dirty="0">
                <a:solidFill>
                  <a:srgbClr val="C00000"/>
                </a:solidFill>
              </a:rPr>
              <a:t>о необходимости представить на стадии исполнения контракта сведения и документы, указанные в настоящем пункте.</a:t>
            </a:r>
          </a:p>
          <a:p>
            <a:endParaRPr lang="ru-RU" sz="1600" i="1" dirty="0">
              <a:solidFill>
                <a:srgbClr val="7030A0"/>
              </a:solidFill>
            </a:endParaRPr>
          </a:p>
          <a:p>
            <a:pPr marL="0" indent="0">
              <a:buNone/>
            </a:pPr>
            <a:r>
              <a:rPr lang="ru-RU" sz="1600" i="1" dirty="0">
                <a:solidFill>
                  <a:srgbClr val="7030A0"/>
                </a:solidFill>
              </a:rPr>
              <a:t>Комментарий: что означает согласие участника с условием о внесении сведений в реестры</a:t>
            </a:r>
            <a:r>
              <a:rPr lang="en-US" sz="1600" i="1" dirty="0">
                <a:solidFill>
                  <a:srgbClr val="7030A0"/>
                </a:solidFill>
              </a:rPr>
              <a:t>? </a:t>
            </a:r>
            <a:r>
              <a:rPr lang="ru-RU" sz="1600" i="1" dirty="0">
                <a:solidFill>
                  <a:srgbClr val="7030A0"/>
                </a:solidFill>
              </a:rPr>
              <a:t>Если на этапе подачи заявки нет номера реестровой записи, то:</a:t>
            </a:r>
          </a:p>
          <a:p>
            <a:r>
              <a:rPr lang="ru-RU" sz="1600" b="1" i="1" dirty="0">
                <a:solidFill>
                  <a:srgbClr val="7030A0"/>
                </a:solidFill>
              </a:rPr>
              <a:t>1 вариант </a:t>
            </a:r>
            <a:r>
              <a:rPr lang="ru-RU" sz="1600" i="1" dirty="0">
                <a:solidFill>
                  <a:srgbClr val="7030A0"/>
                </a:solidFill>
              </a:rPr>
              <a:t>- при наличии 1 и более заявки с реестровым номером – заявка без номер должна быть отклонена;</a:t>
            </a:r>
          </a:p>
          <a:p>
            <a:r>
              <a:rPr lang="ru-RU" sz="1600" b="1" i="1" dirty="0">
                <a:solidFill>
                  <a:srgbClr val="7030A0"/>
                </a:solidFill>
              </a:rPr>
              <a:t>2 вариант </a:t>
            </a:r>
            <a:r>
              <a:rPr lang="ru-RU" sz="1600" i="1" dirty="0">
                <a:solidFill>
                  <a:srgbClr val="7030A0"/>
                </a:solidFill>
              </a:rPr>
              <a:t>– если нет 1 и более заявки с реестровым номером – все заявки «остаются в живых». То есть именно при этом варианте работает это согласие</a:t>
            </a:r>
            <a:r>
              <a:rPr lang="en-US" sz="1600" i="1" dirty="0">
                <a:solidFill>
                  <a:srgbClr val="7030A0"/>
                </a:solidFill>
              </a:rPr>
              <a:t>? </a:t>
            </a:r>
            <a:endParaRPr lang="ru-RU" sz="1600" i="1" dirty="0">
              <a:solidFill>
                <a:srgbClr val="7030A0"/>
              </a:solidFill>
            </a:endParaRPr>
          </a:p>
          <a:p>
            <a:r>
              <a:rPr lang="ru-RU" sz="1600" i="1" dirty="0">
                <a:solidFill>
                  <a:srgbClr val="7030A0"/>
                </a:solidFill>
              </a:rPr>
              <a:t>Понятно, что если участник вышел с китайской продукцией, маловероятно, что она в будущем будет включена в реестры. Следовательно, участник изначально не должен подавать заявку с товаром, который не может быть включен в реестры</a:t>
            </a:r>
            <a:r>
              <a:rPr lang="en-US" sz="1600" i="1" dirty="0">
                <a:solidFill>
                  <a:srgbClr val="7030A0"/>
                </a:solidFill>
              </a:rPr>
              <a:t>? </a:t>
            </a:r>
            <a:r>
              <a:rPr lang="ru-RU" sz="1600" i="1" dirty="0">
                <a:solidFill>
                  <a:srgbClr val="7030A0"/>
                </a:solidFill>
              </a:rPr>
              <a:t>То есть все участвуют с товаром, декларируя в первой части РФ или ЕАЭС, во вторых частях заявок реестрового номера может и не быть, но на этапе исполнения контракта, товар обязан быть включен в реестр</a:t>
            </a:r>
            <a:r>
              <a:rPr lang="en-US" sz="1600" i="1" dirty="0">
                <a:solidFill>
                  <a:srgbClr val="7030A0"/>
                </a:solidFill>
              </a:rPr>
              <a:t>?</a:t>
            </a:r>
            <a:endParaRPr lang="ru-RU" sz="1600" i="1" dirty="0">
              <a:solidFill>
                <a:srgbClr val="7030A0"/>
              </a:solidFill>
            </a:endParaRPr>
          </a:p>
          <a:p>
            <a:endParaRPr lang="ru-RU" sz="1600" i="1" dirty="0">
              <a:solidFill>
                <a:srgbClr val="7030A0"/>
              </a:solidFill>
            </a:endParaRPr>
          </a:p>
        </p:txBody>
      </p:sp>
    </p:spTree>
    <p:extLst>
      <p:ext uri="{BB962C8B-B14F-4D97-AF65-F5344CB8AC3E}">
        <p14:creationId xmlns:p14="http://schemas.microsoft.com/office/powerpoint/2010/main" val="39549837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69E95B6-3ED4-4E13-8388-7764DC5566FC}"/>
              </a:ext>
            </a:extLst>
          </p:cNvPr>
          <p:cNvSpPr>
            <a:spLocks noGrp="1"/>
          </p:cNvSpPr>
          <p:nvPr>
            <p:ph type="title"/>
          </p:nvPr>
        </p:nvSpPr>
        <p:spPr>
          <a:xfrm>
            <a:off x="838200" y="130233"/>
            <a:ext cx="10515600" cy="951947"/>
          </a:xfrm>
        </p:spPr>
        <p:txBody>
          <a:bodyPr>
            <a:noAutofit/>
          </a:bodyPr>
          <a:lstStyle/>
          <a:p>
            <a:r>
              <a:rPr lang="ru-RU" sz="2400" dirty="0">
                <a:solidFill>
                  <a:srgbClr val="00B0F0"/>
                </a:solidFill>
              </a:rPr>
              <a:t>Что это за документы, подтверждающие страну происхождения товара, на основании которых осуществляется включение продукции в реестр российской радиоэлектронной промышленности</a:t>
            </a:r>
            <a:r>
              <a:rPr lang="en-US" sz="2400" dirty="0">
                <a:solidFill>
                  <a:srgbClr val="00B0F0"/>
                </a:solidFill>
              </a:rPr>
              <a:t>?</a:t>
            </a:r>
            <a:endParaRPr lang="ru-RU" sz="2400" dirty="0">
              <a:solidFill>
                <a:srgbClr val="00B0F0"/>
              </a:solidFill>
            </a:endParaRPr>
          </a:p>
        </p:txBody>
      </p:sp>
      <p:pic>
        <p:nvPicPr>
          <p:cNvPr id="5" name="Объект 4">
            <a:extLst>
              <a:ext uri="{FF2B5EF4-FFF2-40B4-BE49-F238E27FC236}">
                <a16:creationId xmlns:a16="http://schemas.microsoft.com/office/drawing/2014/main" xmlns="" id="{F79E2DA4-05EE-4B99-9D4B-0EAC29032213}"/>
              </a:ext>
            </a:extLst>
          </p:cNvPr>
          <p:cNvPicPr>
            <a:picLocks noGrp="1" noChangeAspect="1"/>
          </p:cNvPicPr>
          <p:nvPr>
            <p:ph idx="1"/>
          </p:nvPr>
        </p:nvPicPr>
        <p:blipFill>
          <a:blip r:embed="rId2"/>
          <a:stretch>
            <a:fillRect/>
          </a:stretch>
        </p:blipFill>
        <p:spPr>
          <a:xfrm>
            <a:off x="1518406" y="1140902"/>
            <a:ext cx="9068499" cy="5519957"/>
          </a:xfrm>
        </p:spPr>
      </p:pic>
    </p:spTree>
    <p:extLst>
      <p:ext uri="{BB962C8B-B14F-4D97-AF65-F5344CB8AC3E}">
        <p14:creationId xmlns:p14="http://schemas.microsoft.com/office/powerpoint/2010/main" val="25871018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69E95B6-3ED4-4E13-8388-7764DC5566FC}"/>
              </a:ext>
            </a:extLst>
          </p:cNvPr>
          <p:cNvSpPr>
            <a:spLocks noGrp="1"/>
          </p:cNvSpPr>
          <p:nvPr>
            <p:ph type="title"/>
          </p:nvPr>
        </p:nvSpPr>
        <p:spPr>
          <a:xfrm>
            <a:off x="838200" y="130233"/>
            <a:ext cx="10515600" cy="951947"/>
          </a:xfrm>
        </p:spPr>
        <p:txBody>
          <a:bodyPr>
            <a:noAutofit/>
          </a:bodyPr>
          <a:lstStyle/>
          <a:p>
            <a:r>
              <a:rPr lang="ru-RU" sz="2400" dirty="0">
                <a:solidFill>
                  <a:srgbClr val="00B0F0"/>
                </a:solidFill>
              </a:rPr>
              <a:t>Что это за документы, подтверждающие страну происхождения товара, на основании которых осуществляется включение продукции в реестр российской радиоэлектронной промышленности</a:t>
            </a:r>
            <a:r>
              <a:rPr lang="en-US" sz="2400" dirty="0">
                <a:solidFill>
                  <a:srgbClr val="00B0F0"/>
                </a:solidFill>
              </a:rPr>
              <a:t>?</a:t>
            </a:r>
            <a:endParaRPr lang="ru-RU" sz="2400" dirty="0">
              <a:solidFill>
                <a:srgbClr val="00B0F0"/>
              </a:solidFill>
            </a:endParaRPr>
          </a:p>
        </p:txBody>
      </p:sp>
      <p:pic>
        <p:nvPicPr>
          <p:cNvPr id="7" name="Объект 6">
            <a:extLst>
              <a:ext uri="{FF2B5EF4-FFF2-40B4-BE49-F238E27FC236}">
                <a16:creationId xmlns:a16="http://schemas.microsoft.com/office/drawing/2014/main" xmlns="" id="{85BDF382-5941-432F-8A83-695DD0E40750}"/>
              </a:ext>
            </a:extLst>
          </p:cNvPr>
          <p:cNvPicPr>
            <a:picLocks noGrp="1" noChangeAspect="1"/>
          </p:cNvPicPr>
          <p:nvPr>
            <p:ph idx="1"/>
          </p:nvPr>
        </p:nvPicPr>
        <p:blipFill>
          <a:blip r:embed="rId2"/>
          <a:stretch>
            <a:fillRect/>
          </a:stretch>
        </p:blipFill>
        <p:spPr>
          <a:xfrm>
            <a:off x="1038695" y="1339063"/>
            <a:ext cx="4321869" cy="5222147"/>
          </a:xfrm>
        </p:spPr>
      </p:pic>
      <p:pic>
        <p:nvPicPr>
          <p:cNvPr id="9" name="Рисунок 8">
            <a:extLst>
              <a:ext uri="{FF2B5EF4-FFF2-40B4-BE49-F238E27FC236}">
                <a16:creationId xmlns:a16="http://schemas.microsoft.com/office/drawing/2014/main" xmlns="" id="{143A164D-87BB-4D61-8E74-198C2DE06FB8}"/>
              </a:ext>
            </a:extLst>
          </p:cNvPr>
          <p:cNvPicPr>
            <a:picLocks noChangeAspect="1"/>
          </p:cNvPicPr>
          <p:nvPr/>
        </p:nvPicPr>
        <p:blipFill>
          <a:blip r:embed="rId3"/>
          <a:stretch>
            <a:fillRect/>
          </a:stretch>
        </p:blipFill>
        <p:spPr>
          <a:xfrm>
            <a:off x="6203797" y="1224791"/>
            <a:ext cx="4401997" cy="5222147"/>
          </a:xfrm>
          <a:prstGeom prst="rect">
            <a:avLst/>
          </a:prstGeom>
        </p:spPr>
      </p:pic>
    </p:spTree>
    <p:extLst>
      <p:ext uri="{BB962C8B-B14F-4D97-AF65-F5344CB8AC3E}">
        <p14:creationId xmlns:p14="http://schemas.microsoft.com/office/powerpoint/2010/main" val="33942549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69E95B6-3ED4-4E13-8388-7764DC5566FC}"/>
              </a:ext>
            </a:extLst>
          </p:cNvPr>
          <p:cNvSpPr>
            <a:spLocks noGrp="1"/>
          </p:cNvSpPr>
          <p:nvPr>
            <p:ph type="title"/>
          </p:nvPr>
        </p:nvSpPr>
        <p:spPr>
          <a:xfrm>
            <a:off x="1031147" y="885242"/>
            <a:ext cx="9874541" cy="951947"/>
          </a:xfrm>
        </p:spPr>
        <p:txBody>
          <a:bodyPr>
            <a:noAutofit/>
          </a:bodyPr>
          <a:lstStyle/>
          <a:p>
            <a:r>
              <a:rPr lang="ru-RU" sz="2400" dirty="0">
                <a:solidFill>
                  <a:srgbClr val="00B0F0"/>
                </a:solidFill>
              </a:rPr>
              <a:t>Что это за документы, подтверждающие страну происхождения товара, на основании которых осуществляется включение продукции в евразийский реестр промышленных товаров</a:t>
            </a:r>
            <a:r>
              <a:rPr lang="en-US" sz="2400" dirty="0">
                <a:solidFill>
                  <a:srgbClr val="00B0F0"/>
                </a:solidFill>
              </a:rPr>
              <a:t>?</a:t>
            </a:r>
            <a:r>
              <a:rPr lang="ru-RU" sz="2400" dirty="0">
                <a:solidFill>
                  <a:srgbClr val="00B0F0"/>
                </a:solidFill>
              </a:rPr>
              <a:t> – </a:t>
            </a:r>
            <a:r>
              <a:rPr lang="ru-RU" sz="2400" b="1" i="1" dirty="0">
                <a:solidFill>
                  <a:srgbClr val="7030A0"/>
                </a:solidFill>
              </a:rPr>
              <a:t>Хороший вопрос. Мне тоже интересно!</a:t>
            </a:r>
          </a:p>
        </p:txBody>
      </p:sp>
    </p:spTree>
    <p:extLst>
      <p:ext uri="{BB962C8B-B14F-4D97-AF65-F5344CB8AC3E}">
        <p14:creationId xmlns:p14="http://schemas.microsoft.com/office/powerpoint/2010/main" val="3689477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137580"/>
            <a:ext cx="11957107" cy="394282"/>
          </a:xfrm>
        </p:spPr>
        <p:txBody>
          <a:bodyPr>
            <a:normAutofit fontScale="90000"/>
          </a:bodyPr>
          <a:lstStyle/>
          <a:p>
            <a:r>
              <a:rPr lang="ru-RU" sz="4000" dirty="0">
                <a:solidFill>
                  <a:srgbClr val="C00000"/>
                </a:solidFill>
              </a:rPr>
              <a:t>Изменение № 3 </a:t>
            </a:r>
            <a:r>
              <a:rPr lang="ru-RU" sz="2700" b="1" dirty="0">
                <a:solidFill>
                  <a:srgbClr val="0070C0"/>
                </a:solidFill>
              </a:rPr>
              <a:t>– </a:t>
            </a:r>
            <a:r>
              <a:rPr lang="ru-RU" sz="2400" b="1" dirty="0">
                <a:solidFill>
                  <a:srgbClr val="0070C0"/>
                </a:solidFill>
              </a:rPr>
              <a:t>изменения в правилах закупки радиоэлектронной продукции (878 ПП)</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48874" y="771786"/>
            <a:ext cx="11738994" cy="6086213"/>
          </a:xfrm>
        </p:spPr>
        <p:txBody>
          <a:bodyPr>
            <a:normAutofit/>
          </a:bodyPr>
          <a:lstStyle/>
          <a:p>
            <a:pPr marL="0" indent="0">
              <a:buNone/>
            </a:pPr>
            <a:r>
              <a:rPr lang="ru-RU" sz="1600" dirty="0">
                <a:solidFill>
                  <a:srgbClr val="00B0F0"/>
                </a:solidFill>
              </a:rPr>
              <a:t>Новая редакция пункта 4: </a:t>
            </a:r>
            <a:r>
              <a:rPr lang="ru-RU" sz="1600" dirty="0"/>
              <a:t>Установить, что </a:t>
            </a:r>
            <a:r>
              <a:rPr lang="ru-RU" sz="1600" b="1" dirty="0">
                <a:solidFill>
                  <a:srgbClr val="C00000"/>
                </a:solidFill>
              </a:rPr>
              <a:t>ограничение на допуск радиоэлектронной продукции, происходящей из иностранных государств, не устанавливается</a:t>
            </a:r>
            <a:r>
              <a:rPr lang="ru-RU" sz="1600" dirty="0"/>
              <a:t>, </a:t>
            </a:r>
          </a:p>
          <a:p>
            <a:r>
              <a:rPr lang="ru-RU" sz="1600" dirty="0"/>
              <a:t>если в реестре и реестре евразийских промышленных товаров </a:t>
            </a:r>
            <a:r>
              <a:rPr lang="ru-RU" sz="1600" b="1" dirty="0"/>
              <a:t>отсутствует радиоэлектронная продукция, соответствующая тому же классу </a:t>
            </a:r>
            <a:r>
              <a:rPr lang="ru-RU" sz="1600" dirty="0"/>
              <a:t>(функциональному назначению) радиоэлектронной продукции, планируемой к закупке, </a:t>
            </a:r>
          </a:p>
          <a:p>
            <a:r>
              <a:rPr lang="ru-RU" sz="1600" dirty="0"/>
              <a:t>и (или) радиоэлектронная продукция, включенная в реестр или реестр евразийских промышленных товаров, </a:t>
            </a:r>
            <a:r>
              <a:rPr lang="ru-RU" sz="1600" b="1" dirty="0"/>
              <a:t>по своим функциональным, техническим и(или) эксплуатационным  характеристикам не соответствует установленным заказчиком требованиям к планируемой к закупке радиоэлектронной продукции.</a:t>
            </a:r>
          </a:p>
          <a:p>
            <a:endParaRPr lang="ru-RU" sz="1600" b="1" dirty="0"/>
          </a:p>
        </p:txBody>
      </p:sp>
      <p:graphicFrame>
        <p:nvGraphicFramePr>
          <p:cNvPr id="2" name="Таблица 4">
            <a:extLst>
              <a:ext uri="{FF2B5EF4-FFF2-40B4-BE49-F238E27FC236}">
                <a16:creationId xmlns:a16="http://schemas.microsoft.com/office/drawing/2014/main" xmlns="" id="{94539695-ED32-4A26-9BEA-587D593E0FD5}"/>
              </a:ext>
            </a:extLst>
          </p:cNvPr>
          <p:cNvGraphicFramePr>
            <a:graphicFrameLocks noGrp="1"/>
          </p:cNvGraphicFramePr>
          <p:nvPr>
            <p:extLst>
              <p:ext uri="{D42A27DB-BD31-4B8C-83A1-F6EECF244321}">
                <p14:modId xmlns:p14="http://schemas.microsoft.com/office/powerpoint/2010/main" val="2391558266"/>
              </p:ext>
            </p:extLst>
          </p:nvPr>
        </p:nvGraphicFramePr>
        <p:xfrm>
          <a:off x="421779" y="3130709"/>
          <a:ext cx="11348442" cy="3235960"/>
        </p:xfrm>
        <a:graphic>
          <a:graphicData uri="http://schemas.openxmlformats.org/drawingml/2006/table">
            <a:tbl>
              <a:tblPr firstRow="1" bandRow="1">
                <a:tableStyleId>{F5AB1C69-6EDB-4FF4-983F-18BD219EF322}</a:tableStyleId>
              </a:tblPr>
              <a:tblGrid>
                <a:gridCol w="5674221">
                  <a:extLst>
                    <a:ext uri="{9D8B030D-6E8A-4147-A177-3AD203B41FA5}">
                      <a16:colId xmlns:a16="http://schemas.microsoft.com/office/drawing/2014/main" xmlns="" val="85498290"/>
                    </a:ext>
                  </a:extLst>
                </a:gridCol>
                <a:gridCol w="5674221">
                  <a:extLst>
                    <a:ext uri="{9D8B030D-6E8A-4147-A177-3AD203B41FA5}">
                      <a16:colId xmlns:a16="http://schemas.microsoft.com/office/drawing/2014/main" xmlns="" val="1643808017"/>
                    </a:ext>
                  </a:extLst>
                </a:gridCol>
              </a:tblGrid>
              <a:tr h="370840">
                <a:tc>
                  <a:txBody>
                    <a:bodyPr/>
                    <a:lstStyle/>
                    <a:p>
                      <a:r>
                        <a:rPr lang="ru-RU" sz="1400" dirty="0"/>
                        <a:t>Старая редакция пункта 5</a:t>
                      </a:r>
                    </a:p>
                  </a:txBody>
                  <a:tcPr/>
                </a:tc>
                <a:tc>
                  <a:txBody>
                    <a:bodyPr/>
                    <a:lstStyle/>
                    <a:p>
                      <a:r>
                        <a:rPr lang="ru-RU" sz="1400" dirty="0"/>
                        <a:t>Новая редакция пункта 5</a:t>
                      </a:r>
                    </a:p>
                  </a:txBody>
                  <a:tcPr/>
                </a:tc>
                <a:extLst>
                  <a:ext uri="{0D108BD9-81ED-4DB2-BD59-A6C34878D82A}">
                    <a16:rowId xmlns:a16="http://schemas.microsoft.com/office/drawing/2014/main" xmlns="" val="3093638259"/>
                  </a:ext>
                </a:extLst>
              </a:tr>
              <a:tr h="370840">
                <a:tc>
                  <a:txBody>
                    <a:bodyPr/>
                    <a:lstStyle/>
                    <a:p>
                      <a:r>
                        <a:rPr lang="ru-RU" sz="1400" dirty="0"/>
                        <a:t>5. Установить, что подтверждением случая, установленного пунктом 4 настоящего постановления, является </a:t>
                      </a:r>
                      <a:r>
                        <a:rPr lang="ru-RU" sz="1400" b="1" dirty="0"/>
                        <a:t>обоснование невозможности соблюдения ограничения на допуск радиоэлектронной продукции, происходящей из иностранных государств, для целей осуществления закупок для обеспечения государственных и муниципальных нужд, подготовленное заказчиком в соответствии с Порядком подготовки обоснования невозможности соблюдения ограничения на допуск радиоэлектронной продукции, происходящей из иностранных государств, для целей осуществления закупок для обеспечения государственных и муниципальных нужд, утвержденным настоящим постановлением, и размещенное заказчиком в единой информационной системе в сфере закупок одновременно с размещением извещения об осуществлении закупки.</a:t>
                      </a:r>
                    </a:p>
                  </a:txBody>
                  <a:tcPr/>
                </a:tc>
                <a:tc>
                  <a:txBody>
                    <a:bodyPr/>
                    <a:lstStyle/>
                    <a:p>
                      <a:r>
                        <a:rPr lang="ru-RU" sz="1400" dirty="0"/>
                        <a:t>5. Установить, что подтверждением случая, установленного пунктом 4 настоящего постановления, является </a:t>
                      </a:r>
                      <a:r>
                        <a:rPr lang="ru-RU" sz="1400" b="1" dirty="0">
                          <a:solidFill>
                            <a:srgbClr val="C00000"/>
                          </a:solidFill>
                        </a:rPr>
                        <a:t>разрешение на закупку происходящего из иностранного государства промышленного товара, выданное в порядке, установленном Министерством промышленности и торговли Российской Федерации.</a:t>
                      </a:r>
                    </a:p>
                    <a:p>
                      <a:endParaRPr lang="ru-RU" sz="1400" dirty="0"/>
                    </a:p>
                    <a:p>
                      <a:r>
                        <a:rPr lang="ru-RU" sz="1400" b="1" dirty="0">
                          <a:solidFill>
                            <a:srgbClr val="7030A0"/>
                          </a:solidFill>
                        </a:rPr>
                        <a:t>Комментарий</a:t>
                      </a:r>
                      <a:r>
                        <a:rPr lang="ru-RU" sz="1400" dirty="0">
                          <a:solidFill>
                            <a:srgbClr val="7030A0"/>
                          </a:solidFill>
                        </a:rPr>
                        <a:t>: то есть, если нет разрешения Минпромторга, ограничение с  правилом «второй лишний» устанавливается всегда!</a:t>
                      </a:r>
                      <a:endParaRPr lang="ru-RU" sz="1400" i="1" dirty="0">
                        <a:solidFill>
                          <a:srgbClr val="7030A0"/>
                        </a:solidFill>
                      </a:endParaRPr>
                    </a:p>
                  </a:txBody>
                  <a:tcPr/>
                </a:tc>
                <a:extLst>
                  <a:ext uri="{0D108BD9-81ED-4DB2-BD59-A6C34878D82A}">
                    <a16:rowId xmlns:a16="http://schemas.microsoft.com/office/drawing/2014/main" xmlns="" val="1616220086"/>
                  </a:ext>
                </a:extLst>
              </a:tr>
            </a:tbl>
          </a:graphicData>
        </a:graphic>
      </p:graphicFrame>
    </p:spTree>
    <p:extLst>
      <p:ext uri="{BB962C8B-B14F-4D97-AF65-F5344CB8AC3E}">
        <p14:creationId xmlns:p14="http://schemas.microsoft.com/office/powerpoint/2010/main" val="25004535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9DB8A01-D4CD-4EC1-A6FF-E381CB9ED43B}"/>
              </a:ext>
            </a:extLst>
          </p:cNvPr>
          <p:cNvSpPr>
            <a:spLocks noGrp="1"/>
          </p:cNvSpPr>
          <p:nvPr>
            <p:ph type="title"/>
          </p:nvPr>
        </p:nvSpPr>
        <p:spPr>
          <a:xfrm>
            <a:off x="838200" y="222308"/>
            <a:ext cx="10515600" cy="910002"/>
          </a:xfrm>
        </p:spPr>
        <p:txBody>
          <a:bodyPr>
            <a:normAutofit fontScale="90000"/>
          </a:bodyPr>
          <a:lstStyle/>
          <a:p>
            <a:pPr algn="ctr"/>
            <a:r>
              <a:rPr lang="ru-RU" sz="2400" dirty="0">
                <a:solidFill>
                  <a:srgbClr val="FF0000"/>
                </a:solidFill>
                <a:latin typeface="+mn-lt"/>
              </a:rPr>
              <a:t>В письме от 24.09.19 г. № ПГ-11-7984 Минпромторг России разъяснил, что такое класс радиоэлектронной продукции в соответствии с постановлением Правительства России № 878 и как его можно узнать. </a:t>
            </a:r>
          </a:p>
        </p:txBody>
      </p:sp>
      <p:pic>
        <p:nvPicPr>
          <p:cNvPr id="5" name="Объект 4">
            <a:extLst>
              <a:ext uri="{FF2B5EF4-FFF2-40B4-BE49-F238E27FC236}">
                <a16:creationId xmlns:a16="http://schemas.microsoft.com/office/drawing/2014/main" xmlns="" id="{52F05771-7C46-432A-8641-9C916EE59AF7}"/>
              </a:ext>
            </a:extLst>
          </p:cNvPr>
          <p:cNvPicPr>
            <a:picLocks noGrp="1" noChangeAspect="1"/>
          </p:cNvPicPr>
          <p:nvPr>
            <p:ph idx="1"/>
          </p:nvPr>
        </p:nvPicPr>
        <p:blipFill>
          <a:blip r:embed="rId2"/>
          <a:stretch>
            <a:fillRect/>
          </a:stretch>
        </p:blipFill>
        <p:spPr>
          <a:xfrm>
            <a:off x="616133" y="1132310"/>
            <a:ext cx="4165591" cy="5028894"/>
          </a:xfrm>
        </p:spPr>
      </p:pic>
      <p:pic>
        <p:nvPicPr>
          <p:cNvPr id="7" name="Рисунок 6">
            <a:extLst>
              <a:ext uri="{FF2B5EF4-FFF2-40B4-BE49-F238E27FC236}">
                <a16:creationId xmlns:a16="http://schemas.microsoft.com/office/drawing/2014/main" xmlns="" id="{03FD4C77-E497-4A75-92CE-B783871C5B28}"/>
              </a:ext>
            </a:extLst>
          </p:cNvPr>
          <p:cNvPicPr>
            <a:picLocks noChangeAspect="1"/>
          </p:cNvPicPr>
          <p:nvPr/>
        </p:nvPicPr>
        <p:blipFill>
          <a:blip r:embed="rId3"/>
          <a:stretch>
            <a:fillRect/>
          </a:stretch>
        </p:blipFill>
        <p:spPr>
          <a:xfrm>
            <a:off x="5293453" y="1224792"/>
            <a:ext cx="6060347" cy="3917528"/>
          </a:xfrm>
          <a:prstGeom prst="rect">
            <a:avLst/>
          </a:prstGeom>
        </p:spPr>
      </p:pic>
      <p:sp>
        <p:nvSpPr>
          <p:cNvPr id="9" name="TextBox 8">
            <a:extLst>
              <a:ext uri="{FF2B5EF4-FFF2-40B4-BE49-F238E27FC236}">
                <a16:creationId xmlns:a16="http://schemas.microsoft.com/office/drawing/2014/main" xmlns="" id="{FEE7AAD3-844D-484F-89A5-DE2C56C72BAC}"/>
              </a:ext>
            </a:extLst>
          </p:cNvPr>
          <p:cNvSpPr txBox="1"/>
          <p:nvPr/>
        </p:nvSpPr>
        <p:spPr>
          <a:xfrm>
            <a:off x="5770927" y="5099822"/>
            <a:ext cx="6094602"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a:ea typeface="+mn-ea"/>
                <a:cs typeface="+mn-cs"/>
              </a:rPr>
              <a:t>Об этом же и Письмо Минфина России от 08.10.2019 г. № 24-03-08/77212</a:t>
            </a:r>
          </a:p>
        </p:txBody>
      </p:sp>
      <p:pic>
        <p:nvPicPr>
          <p:cNvPr id="13" name="Рисунок 12">
            <a:extLst>
              <a:ext uri="{FF2B5EF4-FFF2-40B4-BE49-F238E27FC236}">
                <a16:creationId xmlns:a16="http://schemas.microsoft.com/office/drawing/2014/main" xmlns="" id="{D511AA75-C770-441B-B46F-D01F9310BCDD}"/>
              </a:ext>
            </a:extLst>
          </p:cNvPr>
          <p:cNvPicPr>
            <a:picLocks noChangeAspect="1"/>
          </p:cNvPicPr>
          <p:nvPr/>
        </p:nvPicPr>
        <p:blipFill>
          <a:blip r:embed="rId4"/>
          <a:stretch>
            <a:fillRect/>
          </a:stretch>
        </p:blipFill>
        <p:spPr>
          <a:xfrm>
            <a:off x="1498417" y="6115458"/>
            <a:ext cx="10077450" cy="695325"/>
          </a:xfrm>
          <a:prstGeom prst="rect">
            <a:avLst/>
          </a:prstGeom>
        </p:spPr>
      </p:pic>
    </p:spTree>
    <p:extLst>
      <p:ext uri="{BB962C8B-B14F-4D97-AF65-F5344CB8AC3E}">
        <p14:creationId xmlns:p14="http://schemas.microsoft.com/office/powerpoint/2010/main" val="947445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EF4E59F-F97F-449E-9948-152653494FB2}"/>
              </a:ext>
            </a:extLst>
          </p:cNvPr>
          <p:cNvSpPr>
            <a:spLocks noGrp="1"/>
          </p:cNvSpPr>
          <p:nvPr>
            <p:ph type="title"/>
          </p:nvPr>
        </p:nvSpPr>
        <p:spPr>
          <a:xfrm>
            <a:off x="1097280" y="286603"/>
            <a:ext cx="10058400" cy="652964"/>
          </a:xfrm>
        </p:spPr>
        <p:txBody>
          <a:bodyPr>
            <a:normAutofit/>
          </a:bodyPr>
          <a:lstStyle/>
          <a:p>
            <a:r>
              <a:rPr lang="ru-RU" sz="3200" b="1" dirty="0">
                <a:solidFill>
                  <a:srgbClr val="C00000"/>
                </a:solidFill>
              </a:rPr>
              <a:t>С 01.09.2021</a:t>
            </a:r>
          </a:p>
        </p:txBody>
      </p:sp>
      <p:pic>
        <p:nvPicPr>
          <p:cNvPr id="7" name="Объект 6">
            <a:extLst>
              <a:ext uri="{FF2B5EF4-FFF2-40B4-BE49-F238E27FC236}">
                <a16:creationId xmlns:a16="http://schemas.microsoft.com/office/drawing/2014/main" xmlns="" id="{08445A70-6ABA-4C54-A143-E63DAFA5A1D1}"/>
              </a:ext>
            </a:extLst>
          </p:cNvPr>
          <p:cNvPicPr>
            <a:picLocks noGrp="1" noChangeAspect="1"/>
          </p:cNvPicPr>
          <p:nvPr>
            <p:ph idx="1"/>
          </p:nvPr>
        </p:nvPicPr>
        <p:blipFill>
          <a:blip r:embed="rId2"/>
          <a:stretch>
            <a:fillRect/>
          </a:stretch>
        </p:blipFill>
        <p:spPr>
          <a:xfrm>
            <a:off x="3665989" y="1110008"/>
            <a:ext cx="5125673" cy="5318621"/>
          </a:xfrm>
        </p:spPr>
      </p:pic>
      <p:pic>
        <p:nvPicPr>
          <p:cNvPr id="5" name="Рисунок 4">
            <a:extLst>
              <a:ext uri="{FF2B5EF4-FFF2-40B4-BE49-F238E27FC236}">
                <a16:creationId xmlns:a16="http://schemas.microsoft.com/office/drawing/2014/main" xmlns="" id="{E4928E43-3296-4D9E-BD94-09D74F4D2735}"/>
              </a:ext>
            </a:extLst>
          </p:cNvPr>
          <p:cNvPicPr>
            <a:picLocks noChangeAspect="1"/>
          </p:cNvPicPr>
          <p:nvPr/>
        </p:nvPicPr>
        <p:blipFill>
          <a:blip r:embed="rId3"/>
          <a:stretch>
            <a:fillRect/>
          </a:stretch>
        </p:blipFill>
        <p:spPr>
          <a:xfrm>
            <a:off x="124448" y="6428629"/>
            <a:ext cx="12004064" cy="493819"/>
          </a:xfrm>
          <a:prstGeom prst="rect">
            <a:avLst/>
          </a:prstGeom>
        </p:spPr>
      </p:pic>
    </p:spTree>
    <p:extLst>
      <p:ext uri="{BB962C8B-B14F-4D97-AF65-F5344CB8AC3E}">
        <p14:creationId xmlns:p14="http://schemas.microsoft.com/office/powerpoint/2010/main" val="22913111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704580" y="427906"/>
            <a:ext cx="7038975" cy="5467350"/>
          </a:xfrm>
          <a:prstGeom prst="rect">
            <a:avLst/>
          </a:prstGeom>
        </p:spPr>
      </p:pic>
      <p:pic>
        <p:nvPicPr>
          <p:cNvPr id="3" name="Рисунок 2"/>
          <p:cNvPicPr>
            <a:picLocks noChangeAspect="1"/>
          </p:cNvPicPr>
          <p:nvPr/>
        </p:nvPicPr>
        <p:blipFill>
          <a:blip r:embed="rId3"/>
          <a:stretch>
            <a:fillRect/>
          </a:stretch>
        </p:blipFill>
        <p:spPr>
          <a:xfrm>
            <a:off x="8029125" y="723181"/>
            <a:ext cx="3914775" cy="4876800"/>
          </a:xfrm>
          <a:prstGeom prst="rect">
            <a:avLst/>
          </a:prstGeom>
        </p:spPr>
      </p:pic>
    </p:spTree>
    <p:extLst>
      <p:ext uri="{BB962C8B-B14F-4D97-AF65-F5344CB8AC3E}">
        <p14:creationId xmlns:p14="http://schemas.microsoft.com/office/powerpoint/2010/main" val="24044044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208472" y="678071"/>
            <a:ext cx="5588479" cy="5377672"/>
          </a:xfrm>
          <a:prstGeom prst="rect">
            <a:avLst/>
          </a:prstGeom>
        </p:spPr>
      </p:pic>
      <p:pic>
        <p:nvPicPr>
          <p:cNvPr id="3" name="Рисунок 2"/>
          <p:cNvPicPr>
            <a:picLocks noChangeAspect="1"/>
          </p:cNvPicPr>
          <p:nvPr/>
        </p:nvPicPr>
        <p:blipFill>
          <a:blip r:embed="rId3"/>
          <a:stretch>
            <a:fillRect/>
          </a:stretch>
        </p:blipFill>
        <p:spPr>
          <a:xfrm>
            <a:off x="5954293" y="678071"/>
            <a:ext cx="5725874" cy="5191307"/>
          </a:xfrm>
          <a:prstGeom prst="rect">
            <a:avLst/>
          </a:prstGeom>
        </p:spPr>
      </p:pic>
      <p:cxnSp>
        <p:nvCxnSpPr>
          <p:cNvPr id="5" name="Прямая соединительная линия 4"/>
          <p:cNvCxnSpPr/>
          <p:nvPr/>
        </p:nvCxnSpPr>
        <p:spPr>
          <a:xfrm flipV="1">
            <a:off x="2001328" y="1147313"/>
            <a:ext cx="3640347" cy="25879"/>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flipV="1">
            <a:off x="388189" y="1449238"/>
            <a:ext cx="5210354" cy="862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flipV="1">
            <a:off x="6116128" y="5943600"/>
            <a:ext cx="4071668" cy="862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17833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8D1641B2-07FA-4323-AF64-049459C6A912}"/>
              </a:ext>
            </a:extLst>
          </p:cNvPr>
          <p:cNvSpPr>
            <a:spLocks noGrp="1"/>
          </p:cNvSpPr>
          <p:nvPr>
            <p:ph idx="1"/>
          </p:nvPr>
        </p:nvSpPr>
        <p:spPr>
          <a:xfrm>
            <a:off x="760562" y="531662"/>
            <a:ext cx="10515600" cy="4351338"/>
          </a:xfrm>
        </p:spPr>
        <p:txBody>
          <a:bodyPr/>
          <a:lstStyle/>
          <a:p>
            <a:r>
              <a:rPr lang="ru-RU" sz="1600" b="1" dirty="0"/>
              <a:t>Порядок выдачи Министерством промышленности и торговли Российской Федерации разрешения на закупку происходящего из иностранного государства промышленного товара </a:t>
            </a:r>
            <a:r>
              <a:rPr lang="ru-RU" sz="1600" b="1" dirty="0">
                <a:solidFill>
                  <a:srgbClr val="FF0000"/>
                </a:solidFill>
              </a:rPr>
              <a:t>(с 11.07.2020)</a:t>
            </a:r>
          </a:p>
          <a:p>
            <a:pPr marL="0" indent="0">
              <a:buNone/>
            </a:pPr>
            <a:r>
              <a:rPr lang="ru-RU" sz="1600" dirty="0"/>
              <a:t>1.Настоящий Порядок устанавливает правила выдачи разрешения Министерства промышленности и торговли Российской Федерации (далее – Министерство) на закупку происходящего из иностранного государства промышленного товара по обращению </a:t>
            </a:r>
          </a:p>
          <a:p>
            <a:r>
              <a:rPr lang="ru-RU" sz="1600" b="1" dirty="0"/>
              <a:t>государственных заказчиков, </a:t>
            </a:r>
          </a:p>
          <a:p>
            <a:r>
              <a:rPr lang="ru-RU" sz="1600" b="1" dirty="0"/>
              <a:t>муниципальных заказчиков </a:t>
            </a:r>
          </a:p>
          <a:p>
            <a:r>
              <a:rPr lang="ru-RU" sz="1600" b="1" dirty="0"/>
              <a:t>или иных юридических лиц</a:t>
            </a:r>
            <a:r>
              <a:rPr lang="ru-RU" sz="1600" dirty="0"/>
              <a:t>, указанных в части 5 статьи 15 Федерального закона от 5 апреля 2013 г. № 44-ФЗ </a:t>
            </a:r>
            <a:r>
              <a:rPr lang="ru-RU" sz="1600" i="1" dirty="0">
                <a:solidFill>
                  <a:srgbClr val="7030A0"/>
                </a:solidFill>
              </a:rPr>
              <a:t>– не указаны бюджетные учреждения!</a:t>
            </a:r>
          </a:p>
          <a:p>
            <a:endParaRPr lang="ru-RU" sz="1600" dirty="0"/>
          </a:p>
          <a:p>
            <a:pPr marL="0" indent="0">
              <a:buNone/>
            </a:pPr>
            <a:r>
              <a:rPr lang="ru-RU" sz="1600" dirty="0"/>
              <a:t>2.Разрешение выдается в отношении промышленных товаров, происходящих ‎из иностранных государств (за исключением государств – членов Евразийского экономического союза), для целей осуществления закупок для государственных ‎и муниципальных нужд, </a:t>
            </a:r>
          </a:p>
          <a:p>
            <a:pPr marL="0" indent="0">
              <a:buNone/>
            </a:pPr>
            <a:r>
              <a:rPr lang="ru-RU" sz="1600" dirty="0"/>
              <a:t>а также для целей осуществления закупок для нужд обороны страны и безопасности государства по перечню согласно приложению ‎к постановлению Правительства Российской Федерации от 30 апреля 2020 г. № 616.</a:t>
            </a:r>
            <a:r>
              <a:rPr lang="ru-RU" sz="1600" i="1" dirty="0">
                <a:solidFill>
                  <a:srgbClr val="7030A0"/>
                </a:solidFill>
              </a:rPr>
              <a:t>  - То есть  разрешение требуется только, когда заказчик точно собирается прикупить иностранный товар.</a:t>
            </a:r>
          </a:p>
          <a:p>
            <a:pPr marL="0" indent="0">
              <a:buNone/>
            </a:pPr>
            <a:endParaRPr lang="ru-RU" sz="1600" dirty="0"/>
          </a:p>
        </p:txBody>
      </p:sp>
    </p:spTree>
    <p:extLst>
      <p:ext uri="{BB962C8B-B14F-4D97-AF65-F5344CB8AC3E}">
        <p14:creationId xmlns:p14="http://schemas.microsoft.com/office/powerpoint/2010/main" val="40772033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15350A3-9BE8-4F26-BF1C-0D5325B13274}"/>
              </a:ext>
            </a:extLst>
          </p:cNvPr>
          <p:cNvSpPr>
            <a:spLocks noGrp="1"/>
          </p:cNvSpPr>
          <p:nvPr>
            <p:ph type="title"/>
          </p:nvPr>
        </p:nvSpPr>
        <p:spPr>
          <a:xfrm>
            <a:off x="527806" y="163793"/>
            <a:ext cx="11258725" cy="633161"/>
          </a:xfrm>
        </p:spPr>
        <p:txBody>
          <a:bodyPr/>
          <a:lstStyle/>
          <a:p>
            <a:pPr algn="ctr"/>
            <a:r>
              <a:rPr lang="ru-RU" sz="1800" b="1" dirty="0">
                <a:solidFill>
                  <a:srgbClr val="C00000"/>
                </a:solidFill>
              </a:rPr>
              <a:t>Приказ Министерства промышленности и торговли РФ от 29 мая 2020 г. N 1755</a:t>
            </a:r>
          </a:p>
        </p:txBody>
      </p:sp>
      <p:sp>
        <p:nvSpPr>
          <p:cNvPr id="3" name="Объект 2">
            <a:extLst>
              <a:ext uri="{FF2B5EF4-FFF2-40B4-BE49-F238E27FC236}">
                <a16:creationId xmlns:a16="http://schemas.microsoft.com/office/drawing/2014/main" xmlns="" id="{8D1641B2-07FA-4323-AF64-049459C6A912}"/>
              </a:ext>
            </a:extLst>
          </p:cNvPr>
          <p:cNvSpPr>
            <a:spLocks noGrp="1"/>
          </p:cNvSpPr>
          <p:nvPr>
            <p:ph idx="1"/>
          </p:nvPr>
        </p:nvSpPr>
        <p:spPr>
          <a:xfrm>
            <a:off x="335560" y="796954"/>
            <a:ext cx="11534862" cy="5380009"/>
          </a:xfrm>
        </p:spPr>
        <p:txBody>
          <a:bodyPr/>
          <a:lstStyle/>
          <a:p>
            <a:pPr marL="0" indent="0">
              <a:buNone/>
            </a:pPr>
            <a:r>
              <a:rPr lang="ru-RU" sz="1600" dirty="0"/>
              <a:t>3. Заявитель подает в Министерство заявку о выдаче разрешения (далее – заявление) через государственную информационную систему промышленности (далее – ГИСП).</a:t>
            </a:r>
          </a:p>
          <a:p>
            <a:r>
              <a:rPr lang="ru-RU" sz="1600" dirty="0"/>
              <a:t>При подаче заявки через ГИСП заявителю необходимо определить уполномоченное лицо, ответственное за подачу заявки и доступ к информации, содержащейся в ГИСП (далее – представитель заявителя).</a:t>
            </a:r>
          </a:p>
          <a:p>
            <a:pPr marL="0" indent="0">
              <a:buNone/>
            </a:pPr>
            <a:r>
              <a:rPr lang="ru-RU" sz="1600" dirty="0"/>
              <a:t>4. Заявка в электронной форме заполняется представителем заявителя в личном кабинете ГИСП </a:t>
            </a:r>
            <a:r>
              <a:rPr lang="ru-RU" sz="1600" dirty="0">
                <a:solidFill>
                  <a:srgbClr val="0070C0"/>
                </a:solidFill>
              </a:rPr>
              <a:t>на сайте gisp.gov.ru </a:t>
            </a:r>
            <a:r>
              <a:rPr lang="ru-RU" sz="1600" dirty="0"/>
              <a:t>в информационно-телекоммуникационной сети «Интернет» (далее – сайт gisp.gov.ru) и подписывается представителем заказчика усиленной квалифицированной электронной подписью. –</a:t>
            </a:r>
            <a:r>
              <a:rPr lang="ru-RU" sz="1600" i="1" dirty="0">
                <a:solidFill>
                  <a:srgbClr val="7030A0"/>
                </a:solidFill>
              </a:rPr>
              <a:t>Т.е. надо регистрироваться в ГИСП, но про порядок регистрации ничего нигде не говорится.</a:t>
            </a:r>
          </a:p>
          <a:p>
            <a:pPr marL="0" indent="0">
              <a:buNone/>
            </a:pPr>
            <a:r>
              <a:rPr lang="ru-RU" sz="1600" dirty="0"/>
              <a:t>5. В заявке указывается:</a:t>
            </a:r>
          </a:p>
          <a:p>
            <a:pPr marL="0" indent="0">
              <a:buNone/>
            </a:pPr>
            <a:r>
              <a:rPr lang="ru-RU" sz="1600" dirty="0"/>
              <a:t>а) информация о заявителе (адрес заявителя, являющегося юридическим лицом, либо адрес регистрации по месту пребывания или по месту жительства заявителя, являющегося индивидуальным предпринимателем, контактная информация для связи (телефон, электронная почта);</a:t>
            </a:r>
          </a:p>
          <a:p>
            <a:pPr marL="0" indent="0">
              <a:buNone/>
            </a:pPr>
            <a:r>
              <a:rPr lang="ru-RU" sz="1600" dirty="0"/>
              <a:t>б) информация о планируемом к закупке </a:t>
            </a:r>
            <a:r>
              <a:rPr lang="ru-RU" sz="1600" dirty="0">
                <a:solidFill>
                  <a:srgbClr val="FF0000"/>
                </a:solidFill>
              </a:rPr>
              <a:t>происходящем из иностранного государства промышленном товаре</a:t>
            </a:r>
            <a:r>
              <a:rPr lang="ru-RU" sz="1600" dirty="0"/>
              <a:t>, в отношении которого запрашивается разрешение (наименование, коды в соответствии с Общероссийским классификатором продукции по видам экономической деятельности ОК 034-2014 (ОКПД2) и </a:t>
            </a:r>
            <a:r>
              <a:rPr lang="ru-RU" sz="1600" b="1" dirty="0"/>
              <a:t>Единой товарной номенклатурой внешнеэкономической деятельности Евразийского экономического союза (ТН ВЭД ЕАЭС) </a:t>
            </a:r>
            <a:r>
              <a:rPr lang="ru-RU" sz="1600" dirty="0"/>
              <a:t>(далее – товар) </a:t>
            </a:r>
            <a:r>
              <a:rPr lang="ru-RU" sz="1600" i="1" dirty="0">
                <a:solidFill>
                  <a:srgbClr val="7030A0"/>
                </a:solidFill>
              </a:rPr>
              <a:t>– это «новые» для заказчиков коды, которые утверждены Решением Совета Евразийской экономической комиссии от 16 июля 2012 г. N 54 "Об утверждении единой Товарной номенклатуры внешнеэкономической деятельности Евразийского экономического союза и Единого таможенного тарифа Евразийского экономического союза"</a:t>
            </a:r>
          </a:p>
          <a:p>
            <a:pPr marL="0" indent="0">
              <a:buNone/>
            </a:pPr>
            <a:endParaRPr lang="ru-RU" sz="1600" dirty="0"/>
          </a:p>
        </p:txBody>
      </p:sp>
    </p:spTree>
    <p:extLst>
      <p:ext uri="{BB962C8B-B14F-4D97-AF65-F5344CB8AC3E}">
        <p14:creationId xmlns:p14="http://schemas.microsoft.com/office/powerpoint/2010/main" val="1966156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15350A3-9BE8-4F26-BF1C-0D5325B13274}"/>
              </a:ext>
            </a:extLst>
          </p:cNvPr>
          <p:cNvSpPr>
            <a:spLocks noGrp="1"/>
          </p:cNvSpPr>
          <p:nvPr>
            <p:ph type="title"/>
          </p:nvPr>
        </p:nvSpPr>
        <p:spPr>
          <a:xfrm>
            <a:off x="527806" y="163793"/>
            <a:ext cx="11258725" cy="633161"/>
          </a:xfrm>
        </p:spPr>
        <p:txBody>
          <a:bodyPr/>
          <a:lstStyle/>
          <a:p>
            <a:pPr algn="ctr"/>
            <a:r>
              <a:rPr lang="ru-RU" sz="1800" b="1" dirty="0">
                <a:solidFill>
                  <a:srgbClr val="C00000"/>
                </a:solidFill>
              </a:rPr>
              <a:t>Приказ Министерства промышленности и торговли РФ от 29 мая 2020 г. N 1755</a:t>
            </a:r>
          </a:p>
        </p:txBody>
      </p:sp>
      <p:sp>
        <p:nvSpPr>
          <p:cNvPr id="3" name="Объект 2">
            <a:extLst>
              <a:ext uri="{FF2B5EF4-FFF2-40B4-BE49-F238E27FC236}">
                <a16:creationId xmlns:a16="http://schemas.microsoft.com/office/drawing/2014/main" xmlns="" id="{8D1641B2-07FA-4323-AF64-049459C6A912}"/>
              </a:ext>
            </a:extLst>
          </p:cNvPr>
          <p:cNvSpPr>
            <a:spLocks noGrp="1"/>
          </p:cNvSpPr>
          <p:nvPr>
            <p:ph idx="1"/>
          </p:nvPr>
        </p:nvSpPr>
        <p:spPr>
          <a:xfrm>
            <a:off x="335560" y="796954"/>
            <a:ext cx="11534862" cy="5380009"/>
          </a:xfrm>
        </p:spPr>
        <p:txBody>
          <a:bodyPr/>
          <a:lstStyle/>
          <a:p>
            <a:pPr marL="0" indent="0">
              <a:buNone/>
            </a:pPr>
            <a:r>
              <a:rPr lang="ru-RU" sz="1600" dirty="0"/>
              <a:t>в) сведения о технических характеристиках закупаемого товара, касающиеся</a:t>
            </a:r>
          </a:p>
          <a:p>
            <a:r>
              <a:rPr lang="ru-RU" sz="1600" dirty="0"/>
              <a:t> функционального назначения или перечня выполняемых функций, </a:t>
            </a:r>
          </a:p>
          <a:p>
            <a:r>
              <a:rPr lang="ru-RU" sz="1600" dirty="0"/>
              <a:t>области применения, </a:t>
            </a:r>
          </a:p>
          <a:p>
            <a:r>
              <a:rPr lang="ru-RU" sz="1600" dirty="0"/>
              <a:t>качественных характеристик оборудования (длительность гарантийного срока, надежность, энергоемкость, </a:t>
            </a:r>
            <a:r>
              <a:rPr lang="ru-RU" sz="1600" dirty="0" err="1"/>
              <a:t>экологичность</a:t>
            </a:r>
            <a:r>
              <a:rPr lang="ru-RU" sz="1600" dirty="0"/>
              <a:t>, физические, химические, механические, органолептические свойства, не относящиеся исключительно ‎к внешнему виду товара и существенным образом влияющие на функциональное назначение, область применения или качественные характеристики),</a:t>
            </a:r>
          </a:p>
          <a:p>
            <a:r>
              <a:rPr lang="ru-RU" sz="1600" dirty="0"/>
              <a:t>а также стоимостных характеристиках закупаемого товара, в том числе одной единицы товара и совокупности таких товаров, для определения отличий параметров заявленного  товара от параметров производимого в Российской Федерации товара;</a:t>
            </a:r>
          </a:p>
          <a:p>
            <a:pPr marL="0" indent="0">
              <a:buNone/>
            </a:pPr>
            <a:r>
              <a:rPr lang="ru-RU" sz="1600" dirty="0"/>
              <a:t>г) наименование национального и федерального проектов (программ), в рамках которых закупается товар (при наличии);</a:t>
            </a:r>
          </a:p>
          <a:p>
            <a:pPr marL="0" indent="0">
              <a:buNone/>
            </a:pPr>
            <a:r>
              <a:rPr lang="ru-RU" sz="1600" dirty="0"/>
              <a:t>д) информация об источниках финансирования закупки товара;</a:t>
            </a:r>
          </a:p>
          <a:p>
            <a:pPr marL="0" indent="0">
              <a:buNone/>
            </a:pPr>
            <a:r>
              <a:rPr lang="ru-RU" sz="1600" dirty="0"/>
              <a:t>е) наименование инвестиционного проекта, в рамках которого закупается товар (при наличии);</a:t>
            </a:r>
          </a:p>
          <a:p>
            <a:pPr marL="0" indent="0">
              <a:buNone/>
            </a:pPr>
            <a:r>
              <a:rPr lang="ru-RU" sz="1600" dirty="0"/>
              <a:t>ж) наименование национального и федерального проектов (программ), в рамках которых закупается товар (при наличии);</a:t>
            </a:r>
          </a:p>
          <a:p>
            <a:pPr marL="0" indent="0">
              <a:buNone/>
            </a:pPr>
            <a:r>
              <a:rPr lang="ru-RU" sz="1600" dirty="0"/>
              <a:t>з) планируемый срок проведения закупки товара.</a:t>
            </a:r>
          </a:p>
        </p:txBody>
      </p:sp>
    </p:spTree>
    <p:extLst>
      <p:ext uri="{BB962C8B-B14F-4D97-AF65-F5344CB8AC3E}">
        <p14:creationId xmlns:p14="http://schemas.microsoft.com/office/powerpoint/2010/main" val="32578097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15350A3-9BE8-4F26-BF1C-0D5325B13274}"/>
              </a:ext>
            </a:extLst>
          </p:cNvPr>
          <p:cNvSpPr>
            <a:spLocks noGrp="1"/>
          </p:cNvSpPr>
          <p:nvPr>
            <p:ph type="title"/>
          </p:nvPr>
        </p:nvSpPr>
        <p:spPr>
          <a:xfrm>
            <a:off x="527806" y="163793"/>
            <a:ext cx="11258725" cy="633161"/>
          </a:xfrm>
        </p:spPr>
        <p:txBody>
          <a:bodyPr/>
          <a:lstStyle/>
          <a:p>
            <a:pPr algn="ctr"/>
            <a:r>
              <a:rPr lang="ru-RU" sz="1800" b="1" dirty="0">
                <a:solidFill>
                  <a:srgbClr val="C00000"/>
                </a:solidFill>
              </a:rPr>
              <a:t>Приказ Министерства промышленности и торговли РФ от 29 мая 2020 г. N 1755</a:t>
            </a:r>
          </a:p>
        </p:txBody>
      </p:sp>
      <p:sp>
        <p:nvSpPr>
          <p:cNvPr id="3" name="Объект 2">
            <a:extLst>
              <a:ext uri="{FF2B5EF4-FFF2-40B4-BE49-F238E27FC236}">
                <a16:creationId xmlns:a16="http://schemas.microsoft.com/office/drawing/2014/main" xmlns="" id="{8D1641B2-07FA-4323-AF64-049459C6A912}"/>
              </a:ext>
            </a:extLst>
          </p:cNvPr>
          <p:cNvSpPr>
            <a:spLocks noGrp="1"/>
          </p:cNvSpPr>
          <p:nvPr>
            <p:ph idx="1"/>
          </p:nvPr>
        </p:nvSpPr>
        <p:spPr>
          <a:xfrm>
            <a:off x="335560" y="796954"/>
            <a:ext cx="11534862" cy="5380009"/>
          </a:xfrm>
        </p:spPr>
        <p:txBody>
          <a:bodyPr/>
          <a:lstStyle/>
          <a:p>
            <a:pPr marL="0" indent="0">
              <a:buNone/>
            </a:pPr>
            <a:r>
              <a:rPr lang="ru-RU" sz="1600" dirty="0"/>
              <a:t>6. Заявка и прилагаемые к ней документы (при наличии) </a:t>
            </a:r>
            <a:r>
              <a:rPr lang="ru-RU" sz="1600" b="1" dirty="0">
                <a:solidFill>
                  <a:srgbClr val="C00000"/>
                </a:solidFill>
              </a:rPr>
              <a:t>заполняются отдельно на каждый товар</a:t>
            </a:r>
            <a:r>
              <a:rPr lang="ru-RU" sz="1600" dirty="0"/>
              <a:t>, в отношении которого запрашивается разрешение. Заявка и прилагаемые к ней документы (при наличии) не должны иметь грифов секретности.</a:t>
            </a:r>
          </a:p>
          <a:p>
            <a:pPr marL="0" indent="0">
              <a:buNone/>
            </a:pPr>
            <a:r>
              <a:rPr lang="ru-RU" sz="1600" dirty="0"/>
              <a:t>7.  Заявитель информируется о ходе рассмотрения заявки путем получения сообщений на странице личного кабинета ГИСП и (или) по электронной почте.</a:t>
            </a:r>
          </a:p>
          <a:p>
            <a:pPr marL="0" indent="0">
              <a:buNone/>
            </a:pPr>
            <a:r>
              <a:rPr lang="ru-RU" sz="1600" dirty="0"/>
              <a:t>8. Отправленной заявке присваивается регистрационный номер и в зависимости от отраслевой принадлежности заявленного товара, направляется в одно из структурных подразделений Министерства (далее - ответственный департамент) согласно сферам ведения. </a:t>
            </a:r>
          </a:p>
          <a:p>
            <a:pPr marL="0" indent="0">
              <a:buNone/>
            </a:pPr>
            <a:r>
              <a:rPr lang="ru-RU" sz="1600" dirty="0"/>
              <a:t>9. Ответственный департамент </a:t>
            </a:r>
            <a:r>
              <a:rPr lang="ru-RU" sz="1600" b="1" dirty="0">
                <a:solidFill>
                  <a:srgbClr val="C00000"/>
                </a:solidFill>
              </a:rPr>
              <a:t>в течение 7 рабочих дней</a:t>
            </a:r>
            <a:r>
              <a:rPr lang="ru-RU" sz="1600" dirty="0"/>
              <a:t> со дня поступления  ‎заявки осуществляет проверку на предмет комплектности и корректности  заполнения заявки в соответствии с пунктом 5 настоящего Порядка.</a:t>
            </a:r>
          </a:p>
          <a:p>
            <a:r>
              <a:rPr lang="ru-RU" sz="1600" dirty="0"/>
              <a:t>В случае если выявлено, что заявка представлена с нарушением требований пункта 5 настоящего Порядка, ответственный департамент отклоняет и возвращает заявку на доработку с указанием причины возврата в установленный настоящим пунктом срок.</a:t>
            </a:r>
          </a:p>
          <a:p>
            <a:pPr marL="0" indent="0">
              <a:buNone/>
            </a:pPr>
            <a:r>
              <a:rPr lang="ru-RU" sz="1600" dirty="0"/>
              <a:t>10. Отклоненная заявка дорабатывается заявителем по замечаниям и через ГИСП направляется повторно на рассмотрение в ответственный департамент, который осуществляет проверку согласно пункту 9 настоящего Порядка. </a:t>
            </a:r>
          </a:p>
          <a:p>
            <a:pPr marL="0" indent="0">
              <a:buNone/>
            </a:pPr>
            <a:r>
              <a:rPr lang="ru-RU" sz="1600" dirty="0"/>
              <a:t>11. В случае соответствия заявки требованиям пункта 5 настоящего Порядка ответственный департамент </a:t>
            </a:r>
            <a:r>
              <a:rPr lang="ru-RU" sz="1600" b="1" dirty="0">
                <a:solidFill>
                  <a:srgbClr val="C00000"/>
                </a:solidFill>
              </a:rPr>
              <a:t>в течение 3 рабочих дней</a:t>
            </a:r>
            <a:r>
              <a:rPr lang="ru-RU" sz="1600" dirty="0"/>
              <a:t> посредством ГИСП осуществляет сравнение и определение отличий параметров заявленного товара ‎с параметрами продукции, находящейся в реестрах российской и евразийской промышленной продукции и имеющей схожие технические и эксплуатационные характеристики с заявленным товаром, позволяющие ей выполнять его функции  ‎и быть коммерчески взаимозаменяемой с ним (далее – аналогичный товар).</a:t>
            </a:r>
          </a:p>
        </p:txBody>
      </p:sp>
    </p:spTree>
    <p:extLst>
      <p:ext uri="{BB962C8B-B14F-4D97-AF65-F5344CB8AC3E}">
        <p14:creationId xmlns:p14="http://schemas.microsoft.com/office/powerpoint/2010/main" val="2829588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15350A3-9BE8-4F26-BF1C-0D5325B13274}"/>
              </a:ext>
            </a:extLst>
          </p:cNvPr>
          <p:cNvSpPr>
            <a:spLocks noGrp="1"/>
          </p:cNvSpPr>
          <p:nvPr>
            <p:ph type="title"/>
          </p:nvPr>
        </p:nvSpPr>
        <p:spPr>
          <a:xfrm>
            <a:off x="527806" y="163793"/>
            <a:ext cx="11258725" cy="460633"/>
          </a:xfrm>
        </p:spPr>
        <p:txBody>
          <a:bodyPr/>
          <a:lstStyle/>
          <a:p>
            <a:pPr algn="ctr"/>
            <a:r>
              <a:rPr lang="ru-RU" sz="1800" b="1" dirty="0">
                <a:solidFill>
                  <a:srgbClr val="C00000"/>
                </a:solidFill>
              </a:rPr>
              <a:t>Приказ Министерства промышленности и торговли РФ от 29 мая 2020 г. N 1755</a:t>
            </a:r>
          </a:p>
        </p:txBody>
      </p:sp>
      <p:sp>
        <p:nvSpPr>
          <p:cNvPr id="3" name="Объект 2">
            <a:extLst>
              <a:ext uri="{FF2B5EF4-FFF2-40B4-BE49-F238E27FC236}">
                <a16:creationId xmlns:a16="http://schemas.microsoft.com/office/drawing/2014/main" xmlns="" id="{8D1641B2-07FA-4323-AF64-049459C6A912}"/>
              </a:ext>
            </a:extLst>
          </p:cNvPr>
          <p:cNvSpPr>
            <a:spLocks noGrp="1"/>
          </p:cNvSpPr>
          <p:nvPr>
            <p:ph idx="1"/>
          </p:nvPr>
        </p:nvSpPr>
        <p:spPr>
          <a:xfrm>
            <a:off x="168018" y="624426"/>
            <a:ext cx="11711031" cy="5380009"/>
          </a:xfrm>
        </p:spPr>
        <p:txBody>
          <a:bodyPr/>
          <a:lstStyle/>
          <a:p>
            <a:pPr marL="0" indent="0">
              <a:buNone/>
            </a:pPr>
            <a:r>
              <a:rPr lang="ru-RU" sz="1600" dirty="0"/>
              <a:t>12. Если по результатам сверки, указанной в пункте 11 настоящего Порядка:</a:t>
            </a:r>
          </a:p>
          <a:p>
            <a:pPr marL="0" indent="0">
              <a:buNone/>
            </a:pPr>
            <a:r>
              <a:rPr lang="ru-RU" sz="1600" dirty="0"/>
              <a:t>а) будет выявлено по основным параметрам товара наличие аналогичного товара, производимого на территории Российской Федерации и на территории государства – члена Евразийского экономического союза, ответственный департамент </a:t>
            </a:r>
            <a:r>
              <a:rPr lang="ru-RU" sz="1600" b="1" dirty="0">
                <a:solidFill>
                  <a:srgbClr val="C00000"/>
                </a:solidFill>
              </a:rPr>
              <a:t>в течение 2 рабочих дней</a:t>
            </a:r>
            <a:r>
              <a:rPr lang="ru-RU" sz="1600" b="1" dirty="0"/>
              <a:t> </a:t>
            </a:r>
            <a:r>
              <a:rPr lang="ru-RU" sz="1600" dirty="0"/>
              <a:t>через ГИСП автоматически направляет заявку ‎(без указания на идентификационные данные заявителя) организациям – производителям российского и евразийского товара (далее – производитель аналогичного товара) с запросом о производственной и технологической возможности произвести аналогичный товар (далее – запрос). Запрос направляется путем отправки сообщения на страницу личного кабинета ГИСП производителя аналогичного товара и по электронной почте; </a:t>
            </a:r>
          </a:p>
          <a:p>
            <a:pPr marL="0" indent="0">
              <a:buNone/>
            </a:pPr>
            <a:r>
              <a:rPr lang="ru-RU" sz="1600" dirty="0"/>
              <a:t>б) не будет выявлено наличие аналогичного товара, то ответственный департамент </a:t>
            </a:r>
            <a:r>
              <a:rPr lang="ru-RU" sz="1600" b="1" dirty="0">
                <a:solidFill>
                  <a:srgbClr val="C00000"/>
                </a:solidFill>
              </a:rPr>
              <a:t>в течение 5 рабочих дней </a:t>
            </a:r>
            <a:r>
              <a:rPr lang="ru-RU" sz="1600" dirty="0"/>
              <a:t>со дня получения данной информации направляет в адрес заявителя, в том числе посредством ГИСП, разрешение. -  </a:t>
            </a:r>
            <a:r>
              <a:rPr lang="ru-RU" sz="1600" i="1" dirty="0">
                <a:solidFill>
                  <a:srgbClr val="7030A0"/>
                </a:solidFill>
              </a:rPr>
              <a:t>То есть можно смело закупать!</a:t>
            </a:r>
          </a:p>
          <a:p>
            <a:pPr marL="0" indent="0">
              <a:buNone/>
            </a:pPr>
            <a:r>
              <a:rPr lang="ru-RU" sz="1600" dirty="0"/>
              <a:t>13. Производитель аналогичного товара </a:t>
            </a:r>
            <a:r>
              <a:rPr lang="ru-RU" sz="1600" b="1" dirty="0">
                <a:solidFill>
                  <a:srgbClr val="C00000"/>
                </a:solidFill>
              </a:rPr>
              <a:t>в течение 10 рабочих дней </a:t>
            </a:r>
            <a:r>
              <a:rPr lang="ru-RU" sz="1600" dirty="0"/>
              <a:t>со дня получения запроса, указанного в подпункте «а» пункта 12 настоящего Порядка, посредством ГИСП:</a:t>
            </a:r>
          </a:p>
          <a:p>
            <a:pPr marL="0" indent="0">
              <a:buNone/>
            </a:pPr>
            <a:r>
              <a:rPr lang="ru-RU" sz="1600" dirty="0"/>
              <a:t>а) подтверждает производственную и технологическую возможности произвести аналогичный товар; </a:t>
            </a:r>
          </a:p>
          <a:p>
            <a:pPr marL="0" indent="0">
              <a:buNone/>
            </a:pPr>
            <a:r>
              <a:rPr lang="ru-RU" sz="1600" dirty="0"/>
              <a:t>б) не подтверждает производственную и технологическую возможности произвести аналогичный товар.</a:t>
            </a:r>
          </a:p>
          <a:p>
            <a:pPr marL="0" indent="0">
              <a:buNone/>
            </a:pPr>
            <a:r>
              <a:rPr lang="ru-RU" sz="1600" dirty="0"/>
              <a:t>Если по истечении установленного настоящим пунктом времени производитель выявленного аналогичного товара не представил информацию согласно пункту 11 настоящего Порядка, считается, что производственная и технологическая возможности не подтверждены. – </a:t>
            </a:r>
            <a:r>
              <a:rPr lang="ru-RU" sz="1600" i="1" dirty="0">
                <a:solidFill>
                  <a:srgbClr val="7030A0"/>
                </a:solidFill>
              </a:rPr>
              <a:t>И тоже можно смело закупать</a:t>
            </a:r>
            <a:r>
              <a:rPr lang="en-US" sz="1600" i="1" dirty="0">
                <a:solidFill>
                  <a:srgbClr val="7030A0"/>
                </a:solidFill>
              </a:rPr>
              <a:t>?  - </a:t>
            </a:r>
            <a:r>
              <a:rPr lang="ru-RU" sz="1600" i="1" dirty="0">
                <a:solidFill>
                  <a:srgbClr val="7030A0"/>
                </a:solidFill>
              </a:rPr>
              <a:t>Нет, только после получения разрешения!</a:t>
            </a:r>
          </a:p>
          <a:p>
            <a:pPr marL="0" indent="0">
              <a:buNone/>
            </a:pPr>
            <a:r>
              <a:rPr lang="ru-RU" sz="1400" dirty="0"/>
              <a:t>14. В целях реализации пункта 13 настоящего Порядка производитель аналогичного товара должен быть зарегистрирован на сайте gisp.gov.ru. </a:t>
            </a:r>
          </a:p>
          <a:p>
            <a:r>
              <a:rPr lang="ru-RU" sz="1400" dirty="0"/>
              <a:t>Для работы в ГИСП производителю необходимо определить уполномоченное лицо, ответственное за представление информации по пункту 13 настоящего Порядка (далее – представитель производителя).</a:t>
            </a:r>
          </a:p>
          <a:p>
            <a:r>
              <a:rPr lang="ru-RU" sz="1400" dirty="0"/>
              <a:t>Информация, представляемая в соответствии с пунктом 13 настоящего Порядка, с дополнительными документами (при наличии) подписывается руководителем производителя (представителем производителя) и заверяется печатью производителя (при наличии) или подписывается квалифицированной подписью. После подписания информация считается подтвержденной и размещается в ГИСП.</a:t>
            </a:r>
          </a:p>
        </p:txBody>
      </p:sp>
    </p:spTree>
    <p:extLst>
      <p:ext uri="{BB962C8B-B14F-4D97-AF65-F5344CB8AC3E}">
        <p14:creationId xmlns:p14="http://schemas.microsoft.com/office/powerpoint/2010/main" val="33872969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15350A3-9BE8-4F26-BF1C-0D5325B13274}"/>
              </a:ext>
            </a:extLst>
          </p:cNvPr>
          <p:cNvSpPr>
            <a:spLocks noGrp="1"/>
          </p:cNvSpPr>
          <p:nvPr>
            <p:ph type="title"/>
          </p:nvPr>
        </p:nvSpPr>
        <p:spPr>
          <a:xfrm>
            <a:off x="466637" y="0"/>
            <a:ext cx="11258725" cy="503339"/>
          </a:xfrm>
        </p:spPr>
        <p:txBody>
          <a:bodyPr/>
          <a:lstStyle/>
          <a:p>
            <a:pPr algn="ctr"/>
            <a:r>
              <a:rPr lang="ru-RU" sz="1800" b="1" dirty="0">
                <a:solidFill>
                  <a:srgbClr val="C00000"/>
                </a:solidFill>
              </a:rPr>
              <a:t>Приказ Министерства промышленности и торговли РФ от 29 мая 2020 г. N 1755</a:t>
            </a:r>
          </a:p>
        </p:txBody>
      </p:sp>
      <p:sp>
        <p:nvSpPr>
          <p:cNvPr id="3" name="Объект 2">
            <a:extLst>
              <a:ext uri="{FF2B5EF4-FFF2-40B4-BE49-F238E27FC236}">
                <a16:creationId xmlns:a16="http://schemas.microsoft.com/office/drawing/2014/main" xmlns="" id="{8D1641B2-07FA-4323-AF64-049459C6A912}"/>
              </a:ext>
            </a:extLst>
          </p:cNvPr>
          <p:cNvSpPr>
            <a:spLocks noGrp="1"/>
          </p:cNvSpPr>
          <p:nvPr>
            <p:ph idx="1"/>
          </p:nvPr>
        </p:nvSpPr>
        <p:spPr>
          <a:xfrm>
            <a:off x="159391" y="595618"/>
            <a:ext cx="11711031" cy="5380009"/>
          </a:xfrm>
        </p:spPr>
        <p:txBody>
          <a:bodyPr/>
          <a:lstStyle/>
          <a:p>
            <a:pPr marL="0" indent="0">
              <a:buNone/>
            </a:pPr>
            <a:r>
              <a:rPr lang="ru-RU" sz="1600" dirty="0"/>
              <a:t>15. На основании поступившей информации о подтверждении (</a:t>
            </a:r>
            <a:r>
              <a:rPr lang="ru-RU" sz="1600" dirty="0" err="1"/>
              <a:t>неподтверждении</a:t>
            </a:r>
            <a:r>
              <a:rPr lang="ru-RU" sz="1600" dirty="0"/>
              <a:t>) производственной и технологической возможностей  ‎от производителя  аналогичного товара в соответствии с пунктом 13 настоящего Порядка ответственный департамент </a:t>
            </a:r>
            <a:r>
              <a:rPr lang="ru-RU" sz="1600" b="1" dirty="0">
                <a:solidFill>
                  <a:srgbClr val="C00000"/>
                </a:solidFill>
              </a:rPr>
              <a:t>в течение 5 рабочих дней </a:t>
            </a:r>
            <a:r>
              <a:rPr lang="ru-RU" sz="1600" dirty="0"/>
              <a:t>со дня получения  информации о подтверждении (</a:t>
            </a:r>
            <a:r>
              <a:rPr lang="ru-RU" sz="1600" dirty="0" err="1"/>
              <a:t>неподтверждении</a:t>
            </a:r>
            <a:r>
              <a:rPr lang="ru-RU" sz="1600" dirty="0"/>
              <a:t>) производственной ‎и технологической возможностей от производителя  аналогичного товара направляет в адрес заявителя, в том числе посредством ГИСП, если аналогичность товара ‎не подтверждена, – разрешение, в случае подтверждения выявленного аналогичного товара – уведомление об отказе в выдаче разрешения (далее – уведомление) ‎с указанием выявленного аналогичного товара.</a:t>
            </a:r>
          </a:p>
          <a:p>
            <a:pPr marL="0" indent="0">
              <a:buNone/>
            </a:pPr>
            <a:r>
              <a:rPr lang="ru-RU" sz="1600" dirty="0"/>
              <a:t>16. Разрешение и уведомление подписываются директором (заместителем директора) ответственного департамента.</a:t>
            </a:r>
          </a:p>
          <a:p>
            <a:pPr marL="0" indent="0">
              <a:buNone/>
            </a:pPr>
            <a:r>
              <a:rPr lang="ru-RU" sz="1600" dirty="0"/>
              <a:t>17. Разрешение действительно </a:t>
            </a:r>
            <a:r>
              <a:rPr lang="ru-RU" sz="1600" b="1" dirty="0">
                <a:solidFill>
                  <a:srgbClr val="C00000"/>
                </a:solidFill>
              </a:rPr>
              <a:t>в течение 18 месяцев со дня его выдачи ‎и распространяется </a:t>
            </a:r>
            <a:r>
              <a:rPr lang="ru-RU" sz="1600" b="1" u="sng" dirty="0">
                <a:solidFill>
                  <a:srgbClr val="C00000"/>
                </a:solidFill>
              </a:rPr>
              <a:t>только на одну закупку.</a:t>
            </a:r>
          </a:p>
          <a:p>
            <a:pPr marL="0" indent="0">
              <a:buNone/>
            </a:pPr>
            <a:r>
              <a:rPr lang="ru-RU" sz="1600" dirty="0"/>
              <a:t>18. В разрешении указываются:</a:t>
            </a:r>
          </a:p>
          <a:p>
            <a:pPr marL="0" indent="0">
              <a:buNone/>
            </a:pPr>
            <a:r>
              <a:rPr lang="ru-RU" sz="1600" dirty="0"/>
              <a:t>а) наименование заявителя;</a:t>
            </a:r>
          </a:p>
          <a:p>
            <a:pPr marL="0" indent="0">
              <a:buNone/>
            </a:pPr>
            <a:r>
              <a:rPr lang="ru-RU" sz="1600" dirty="0"/>
              <a:t>б) наименование товара, в отношении которого выдано разрешение, его коды ‎в соответствии с Общероссийским классификатором продукции по видам экономической деятельности ОК 034-2014 (ОКПД2) и Единой товарной номенклатурой внешнеэкономической деятельности Евразийского экономического союза (ТН ВЭД ЕАЭС);</a:t>
            </a:r>
          </a:p>
          <a:p>
            <a:pPr marL="0" indent="0">
              <a:buNone/>
            </a:pPr>
            <a:r>
              <a:rPr lang="ru-RU" sz="1600" dirty="0"/>
              <a:t>в) реквизиты заявки, в соответствии с которой выдается разрешение;</a:t>
            </a:r>
          </a:p>
          <a:p>
            <a:pPr marL="0" indent="0">
              <a:buNone/>
            </a:pPr>
            <a:r>
              <a:rPr lang="ru-RU" sz="1600" dirty="0"/>
              <a:t>г) наименование инвестиционного проекта, в рамках которого закупается товар (при наличии);</a:t>
            </a:r>
          </a:p>
          <a:p>
            <a:pPr marL="0" indent="0">
              <a:buNone/>
            </a:pPr>
            <a:r>
              <a:rPr lang="ru-RU" sz="1600" dirty="0"/>
              <a:t>д) наименование национального и федерального проектов (программ), в рамках которых закупается товар (при наличии).</a:t>
            </a:r>
          </a:p>
          <a:p>
            <a:pPr marL="0" indent="0">
              <a:buNone/>
            </a:pPr>
            <a:r>
              <a:rPr lang="ru-RU" sz="1600" dirty="0"/>
              <a:t>Копия заявки, на основании которой выдано разрешение, является неотъемлемой частью выданного разрешения. </a:t>
            </a:r>
          </a:p>
          <a:p>
            <a:pPr marL="0" indent="0">
              <a:buNone/>
            </a:pPr>
            <a:r>
              <a:rPr lang="ru-RU" sz="1600" dirty="0"/>
              <a:t>19. В целях обеспечения контроля и мониторинга реализации настоящего Порядка заявитель в личном кабинете ГИСП размещает информацию о результатах проведения закупки товара </a:t>
            </a:r>
            <a:r>
              <a:rPr lang="ru-RU" sz="1600" b="1" dirty="0">
                <a:solidFill>
                  <a:srgbClr val="C00000"/>
                </a:solidFill>
              </a:rPr>
              <a:t>в течение 10 рабочих дней </a:t>
            </a:r>
            <a:r>
              <a:rPr lang="ru-RU" sz="1600" dirty="0"/>
              <a:t>после заключения государственного контракта. – </a:t>
            </a:r>
            <a:r>
              <a:rPr lang="ru-RU" sz="1600" i="1" dirty="0">
                <a:solidFill>
                  <a:srgbClr val="7030A0"/>
                </a:solidFill>
              </a:rPr>
              <a:t>А по муниципальному не размещает</a:t>
            </a:r>
            <a:r>
              <a:rPr lang="en-US" sz="1600" i="1" dirty="0">
                <a:solidFill>
                  <a:srgbClr val="7030A0"/>
                </a:solidFill>
              </a:rPr>
              <a:t>?</a:t>
            </a:r>
            <a:endParaRPr lang="ru-RU" sz="1600" i="1" dirty="0">
              <a:solidFill>
                <a:srgbClr val="7030A0"/>
              </a:solidFill>
            </a:endParaRPr>
          </a:p>
        </p:txBody>
      </p:sp>
    </p:spTree>
    <p:extLst>
      <p:ext uri="{BB962C8B-B14F-4D97-AF65-F5344CB8AC3E}">
        <p14:creationId xmlns:p14="http://schemas.microsoft.com/office/powerpoint/2010/main" val="24802665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15350A3-9BE8-4F26-BF1C-0D5325B13274}"/>
              </a:ext>
            </a:extLst>
          </p:cNvPr>
          <p:cNvSpPr>
            <a:spLocks noGrp="1"/>
          </p:cNvSpPr>
          <p:nvPr>
            <p:ph type="title"/>
          </p:nvPr>
        </p:nvSpPr>
        <p:spPr>
          <a:xfrm>
            <a:off x="466637" y="0"/>
            <a:ext cx="11258725" cy="536895"/>
          </a:xfrm>
        </p:spPr>
        <p:txBody>
          <a:bodyPr/>
          <a:lstStyle/>
          <a:p>
            <a:pPr algn="ctr"/>
            <a:r>
              <a:rPr lang="ru-RU" sz="1800" b="1" dirty="0">
                <a:solidFill>
                  <a:srgbClr val="C00000"/>
                </a:solidFill>
              </a:rPr>
              <a:t>Приказ Министерства промышленности и торговли РФ от 29 мая 2020 г. N 1755</a:t>
            </a:r>
          </a:p>
        </p:txBody>
      </p:sp>
      <p:sp>
        <p:nvSpPr>
          <p:cNvPr id="3" name="Объект 2">
            <a:extLst>
              <a:ext uri="{FF2B5EF4-FFF2-40B4-BE49-F238E27FC236}">
                <a16:creationId xmlns:a16="http://schemas.microsoft.com/office/drawing/2014/main" xmlns="" id="{8D1641B2-07FA-4323-AF64-049459C6A912}"/>
              </a:ext>
            </a:extLst>
          </p:cNvPr>
          <p:cNvSpPr>
            <a:spLocks noGrp="1"/>
          </p:cNvSpPr>
          <p:nvPr>
            <p:ph idx="1"/>
          </p:nvPr>
        </p:nvSpPr>
        <p:spPr>
          <a:xfrm>
            <a:off x="159391" y="595618"/>
            <a:ext cx="11711031" cy="5380009"/>
          </a:xfrm>
        </p:spPr>
        <p:txBody>
          <a:bodyPr/>
          <a:lstStyle/>
          <a:p>
            <a:pPr marL="0" indent="0">
              <a:buNone/>
            </a:pPr>
            <a:r>
              <a:rPr lang="ru-RU" sz="1600" dirty="0"/>
              <a:t>20. В случае несогласия заявителя с принятым в соответствии с пунктом 15 настоящего Порядка решением заявитель подает в Министерство через ГИСП ‎в течение 3 месяцев со дня получения уведомления соответствующую заявку ‎с указанием причины несогласия с принятым решением, которая рассматривается отраслевым экспертным советом при Министерстве промышленности и торговли Российской Федерации (далее –  отраслевой экспертный совет).</a:t>
            </a:r>
          </a:p>
          <a:p>
            <a:pPr marL="0" indent="0">
              <a:buNone/>
            </a:pPr>
            <a:r>
              <a:rPr lang="ru-RU" sz="1600" dirty="0"/>
              <a:t>21. В рамках инвестиционного проекта или национального и федерального проектов (программ) (при наличии таковых) заявка подается не чаще чем один раз ‎в год по одной номенклатурной позиции. </a:t>
            </a:r>
          </a:p>
          <a:p>
            <a:pPr marL="0" indent="0">
              <a:buNone/>
            </a:pPr>
            <a:r>
              <a:rPr lang="ru-RU" sz="1600" dirty="0"/>
              <a:t>22. Заявка, указанная в пункте 20 настоящего Порядка, рассматривается отраслевым экспертным советом в соответствии с Положением об отраслевых Экспертных советах при Министерстве промышленности и торговли Российской Федерации, утвержденным настоящим приказом. </a:t>
            </a:r>
          </a:p>
        </p:txBody>
      </p:sp>
    </p:spTree>
    <p:extLst>
      <p:ext uri="{BB962C8B-B14F-4D97-AF65-F5344CB8AC3E}">
        <p14:creationId xmlns:p14="http://schemas.microsoft.com/office/powerpoint/2010/main" val="42659616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15350A3-9BE8-4F26-BF1C-0D5325B13274}"/>
              </a:ext>
            </a:extLst>
          </p:cNvPr>
          <p:cNvSpPr>
            <a:spLocks noGrp="1"/>
          </p:cNvSpPr>
          <p:nvPr>
            <p:ph type="title"/>
          </p:nvPr>
        </p:nvSpPr>
        <p:spPr>
          <a:xfrm>
            <a:off x="466637" y="226286"/>
            <a:ext cx="11258725" cy="337293"/>
          </a:xfrm>
        </p:spPr>
        <p:txBody>
          <a:bodyPr/>
          <a:lstStyle/>
          <a:p>
            <a:pPr algn="ctr"/>
            <a:r>
              <a:rPr lang="ru-RU" sz="1800" b="1" dirty="0">
                <a:solidFill>
                  <a:srgbClr val="C00000"/>
                </a:solidFill>
              </a:rPr>
              <a:t>Схема действий при запросе разрешения на закупку иностранного товара</a:t>
            </a:r>
            <a:br>
              <a:rPr lang="ru-RU" sz="1800" b="1" dirty="0">
                <a:solidFill>
                  <a:srgbClr val="C00000"/>
                </a:solidFill>
              </a:rPr>
            </a:br>
            <a:endParaRPr lang="ru-RU" sz="1800" b="1" dirty="0">
              <a:solidFill>
                <a:srgbClr val="C00000"/>
              </a:solidFill>
            </a:endParaRPr>
          </a:p>
        </p:txBody>
      </p:sp>
      <p:graphicFrame>
        <p:nvGraphicFramePr>
          <p:cNvPr id="4" name="Таблица 3"/>
          <p:cNvGraphicFramePr>
            <a:graphicFrameLocks noGrp="1"/>
          </p:cNvGraphicFramePr>
          <p:nvPr/>
        </p:nvGraphicFramePr>
        <p:xfrm>
          <a:off x="1188990" y="692083"/>
          <a:ext cx="10210009" cy="1737360"/>
        </p:xfrm>
        <a:graphic>
          <a:graphicData uri="http://schemas.openxmlformats.org/drawingml/2006/table">
            <a:tbl>
              <a:tblPr firstRow="1" bandRow="1">
                <a:tableStyleId>{5C22544A-7EE6-4342-B048-85BDC9FD1C3A}</a:tableStyleId>
              </a:tblPr>
              <a:tblGrid>
                <a:gridCol w="582930">
                  <a:extLst>
                    <a:ext uri="{9D8B030D-6E8A-4147-A177-3AD203B41FA5}">
                      <a16:colId xmlns:a16="http://schemas.microsoft.com/office/drawing/2014/main" xmlns="" val="3185743850"/>
                    </a:ext>
                  </a:extLst>
                </a:gridCol>
                <a:gridCol w="4495699">
                  <a:extLst>
                    <a:ext uri="{9D8B030D-6E8A-4147-A177-3AD203B41FA5}">
                      <a16:colId xmlns:a16="http://schemas.microsoft.com/office/drawing/2014/main" xmlns="" val="2959577551"/>
                    </a:ext>
                  </a:extLst>
                </a:gridCol>
                <a:gridCol w="3029369">
                  <a:extLst>
                    <a:ext uri="{9D8B030D-6E8A-4147-A177-3AD203B41FA5}">
                      <a16:colId xmlns:a16="http://schemas.microsoft.com/office/drawing/2014/main" xmlns="" val="275607474"/>
                    </a:ext>
                  </a:extLst>
                </a:gridCol>
                <a:gridCol w="2102011">
                  <a:extLst>
                    <a:ext uri="{9D8B030D-6E8A-4147-A177-3AD203B41FA5}">
                      <a16:colId xmlns:a16="http://schemas.microsoft.com/office/drawing/2014/main" xmlns="" val="1618060286"/>
                    </a:ext>
                  </a:extLst>
                </a:gridCol>
              </a:tblGrid>
              <a:tr h="370840">
                <a:tc>
                  <a:txBody>
                    <a:bodyPr/>
                    <a:lstStyle/>
                    <a:p>
                      <a:r>
                        <a:rPr lang="ru-RU" sz="1600" dirty="0"/>
                        <a:t>Шаг</a:t>
                      </a:r>
                    </a:p>
                  </a:txBody>
                  <a:tcPr/>
                </a:tc>
                <a:tc>
                  <a:txBody>
                    <a:bodyPr/>
                    <a:lstStyle/>
                    <a:p>
                      <a:r>
                        <a:rPr lang="ru-RU" sz="1600" dirty="0"/>
                        <a:t>Кто</a:t>
                      </a:r>
                      <a:r>
                        <a:rPr lang="ru-RU" sz="1600" baseline="0" dirty="0"/>
                        <a:t> осуществляет </a:t>
                      </a:r>
                      <a:endParaRPr lang="ru-RU" sz="1600" dirty="0"/>
                    </a:p>
                  </a:txBody>
                  <a:tcPr/>
                </a:tc>
                <a:tc>
                  <a:txBody>
                    <a:bodyPr/>
                    <a:lstStyle/>
                    <a:p>
                      <a:r>
                        <a:rPr lang="ru-RU" sz="1600" dirty="0"/>
                        <a:t>Суть действия</a:t>
                      </a:r>
                    </a:p>
                  </a:txBody>
                  <a:tcPr/>
                </a:tc>
                <a:tc>
                  <a:txBody>
                    <a:bodyPr/>
                    <a:lstStyle/>
                    <a:p>
                      <a:r>
                        <a:rPr lang="ru-RU" sz="1600" dirty="0"/>
                        <a:t>Сроки</a:t>
                      </a:r>
                      <a:r>
                        <a:rPr lang="ru-RU" sz="1600" baseline="0" dirty="0"/>
                        <a:t> осуществления</a:t>
                      </a:r>
                      <a:endParaRPr lang="ru-RU" sz="1600" dirty="0"/>
                    </a:p>
                  </a:txBody>
                  <a:tcPr/>
                </a:tc>
                <a:extLst>
                  <a:ext uri="{0D108BD9-81ED-4DB2-BD59-A6C34878D82A}">
                    <a16:rowId xmlns:a16="http://schemas.microsoft.com/office/drawing/2014/main" xmlns="" val="4204084803"/>
                  </a:ext>
                </a:extLst>
              </a:tr>
              <a:tr h="370840">
                <a:tc>
                  <a:txBody>
                    <a:bodyPr/>
                    <a:lstStyle/>
                    <a:p>
                      <a:r>
                        <a:rPr lang="ru-RU" sz="1600" dirty="0"/>
                        <a:t>1</a:t>
                      </a:r>
                    </a:p>
                  </a:txBody>
                  <a:tcPr/>
                </a:tc>
                <a:tc>
                  <a:txBody>
                    <a:bodyPr/>
                    <a:lstStyle/>
                    <a:p>
                      <a:r>
                        <a:rPr lang="ru-RU" sz="1600" dirty="0"/>
                        <a:t>Государственный</a:t>
                      </a:r>
                      <a:r>
                        <a:rPr lang="ru-RU" sz="1600" baseline="0" dirty="0"/>
                        <a:t> или муниципальный заказчик или юр. лица, закупающие по ч. 5. ст. 15</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dirty="0"/>
                        <a:t>Направление заявки через ГИСП</a:t>
                      </a:r>
                    </a:p>
                    <a:p>
                      <a:endParaRPr lang="ru-RU" sz="1600" dirty="0"/>
                    </a:p>
                  </a:txBody>
                  <a:tcPr/>
                </a:tc>
                <a:tc>
                  <a:txBody>
                    <a:bodyPr/>
                    <a:lstStyle/>
                    <a:p>
                      <a:r>
                        <a:rPr lang="ru-RU" sz="1600" dirty="0"/>
                        <a:t>- </a:t>
                      </a:r>
                    </a:p>
                  </a:txBody>
                  <a:tcPr/>
                </a:tc>
                <a:extLst>
                  <a:ext uri="{0D108BD9-81ED-4DB2-BD59-A6C34878D82A}">
                    <a16:rowId xmlns:a16="http://schemas.microsoft.com/office/drawing/2014/main" xmlns="" val="1150358706"/>
                  </a:ext>
                </a:extLst>
              </a:tr>
              <a:tr h="370840">
                <a:tc>
                  <a:txBody>
                    <a:bodyPr/>
                    <a:lstStyle/>
                    <a:p>
                      <a:r>
                        <a:rPr lang="ru-RU" sz="1600" dirty="0"/>
                        <a:t>2</a:t>
                      </a:r>
                    </a:p>
                  </a:txBody>
                  <a:tcPr/>
                </a:tc>
                <a:tc>
                  <a:txBody>
                    <a:bodyPr/>
                    <a:lstStyle/>
                    <a:p>
                      <a:r>
                        <a:rPr lang="ru-RU" sz="1600" dirty="0"/>
                        <a:t>Ответственный департамент</a:t>
                      </a:r>
                      <a:r>
                        <a:rPr lang="ru-RU" sz="1600" baseline="0" dirty="0"/>
                        <a:t> </a:t>
                      </a:r>
                      <a:r>
                        <a:rPr lang="ru-RU" sz="1600" baseline="0" dirty="0" err="1"/>
                        <a:t>Минпромторга</a:t>
                      </a:r>
                      <a:r>
                        <a:rPr lang="ru-RU" sz="1600" baseline="0" dirty="0"/>
                        <a:t> (далее – отв. департамент)</a:t>
                      </a:r>
                      <a:endParaRPr lang="ru-RU" sz="1600" dirty="0"/>
                    </a:p>
                  </a:txBody>
                  <a:tcPr/>
                </a:tc>
                <a:tc>
                  <a:txBody>
                    <a:bodyPr/>
                    <a:lstStyle/>
                    <a:p>
                      <a:r>
                        <a:rPr lang="ru-RU" sz="1600" dirty="0"/>
                        <a:t>Проверяет</a:t>
                      </a:r>
                      <a:r>
                        <a:rPr lang="ru-RU" sz="1600" baseline="0" dirty="0"/>
                        <a:t> заявку на соответствие требованиям</a:t>
                      </a:r>
                      <a:endParaRPr lang="ru-RU" sz="1600" dirty="0"/>
                    </a:p>
                  </a:txBody>
                  <a:tcPr/>
                </a:tc>
                <a:tc>
                  <a:txBody>
                    <a:bodyPr/>
                    <a:lstStyle/>
                    <a:p>
                      <a:r>
                        <a:rPr lang="ru-RU" sz="1600" dirty="0"/>
                        <a:t>7 рабочих дней</a:t>
                      </a:r>
                    </a:p>
                  </a:txBody>
                  <a:tcPr/>
                </a:tc>
                <a:extLst>
                  <a:ext uri="{0D108BD9-81ED-4DB2-BD59-A6C34878D82A}">
                    <a16:rowId xmlns:a16="http://schemas.microsoft.com/office/drawing/2014/main" xmlns="" val="1545080787"/>
                  </a:ext>
                </a:extLst>
              </a:tr>
            </a:tbl>
          </a:graphicData>
        </a:graphic>
      </p:graphicFrame>
      <p:sp>
        <p:nvSpPr>
          <p:cNvPr id="5" name="Прямоугольник 4"/>
          <p:cNvSpPr/>
          <p:nvPr/>
        </p:nvSpPr>
        <p:spPr>
          <a:xfrm>
            <a:off x="7271044" y="2757540"/>
            <a:ext cx="388805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a:ea typeface="+mn-ea"/>
                <a:cs typeface="+mn-cs"/>
              </a:rPr>
              <a:t>Заявка </a:t>
            </a:r>
            <a:r>
              <a:rPr kumimoji="0" lang="ru-RU" sz="1800" b="1" i="0" u="none" strike="noStrike" kern="1200" cap="none" spc="0" normalizeH="0" baseline="0" noProof="0" dirty="0">
                <a:ln>
                  <a:noFill/>
                </a:ln>
                <a:solidFill>
                  <a:prstClr val="black"/>
                </a:solidFill>
                <a:effectLst/>
                <a:uLnTx/>
                <a:uFillTx/>
                <a:latin typeface="Calibri"/>
                <a:ea typeface="+mn-ea"/>
                <a:cs typeface="+mn-cs"/>
              </a:rPr>
              <a:t>не соответствует </a:t>
            </a:r>
            <a:r>
              <a:rPr kumimoji="0" lang="ru-RU" sz="1800" b="0" i="0" u="none" strike="noStrike" kern="1200" cap="none" spc="0" normalizeH="0" baseline="0" noProof="0" dirty="0">
                <a:ln>
                  <a:noFill/>
                </a:ln>
                <a:solidFill>
                  <a:prstClr val="black"/>
                </a:solidFill>
                <a:effectLst/>
                <a:uLnTx/>
                <a:uFillTx/>
                <a:latin typeface="Calibri"/>
                <a:ea typeface="+mn-ea"/>
                <a:cs typeface="+mn-cs"/>
              </a:rPr>
              <a:t>требованиям</a:t>
            </a:r>
          </a:p>
        </p:txBody>
      </p:sp>
      <p:sp>
        <p:nvSpPr>
          <p:cNvPr id="6" name="Прямоугольник 5"/>
          <p:cNvSpPr/>
          <p:nvPr/>
        </p:nvSpPr>
        <p:spPr>
          <a:xfrm>
            <a:off x="1789106" y="2733607"/>
            <a:ext cx="359630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a:ea typeface="+mn-ea"/>
                <a:cs typeface="+mn-cs"/>
              </a:rPr>
              <a:t>Заявка </a:t>
            </a:r>
            <a:r>
              <a:rPr kumimoji="0" lang="ru-RU" sz="1800" b="1" i="0" u="none" strike="noStrike" kern="1200" cap="none" spc="0" normalizeH="0" baseline="0" noProof="0" dirty="0">
                <a:ln>
                  <a:noFill/>
                </a:ln>
                <a:solidFill>
                  <a:prstClr val="black"/>
                </a:solidFill>
                <a:effectLst/>
                <a:uLnTx/>
                <a:uFillTx/>
                <a:latin typeface="Calibri"/>
                <a:ea typeface="+mn-ea"/>
                <a:cs typeface="+mn-cs"/>
              </a:rPr>
              <a:t>соответствует</a:t>
            </a:r>
            <a:r>
              <a:rPr kumimoji="0" lang="ru-RU" sz="1800" b="0" i="0" u="none" strike="noStrike" kern="1200" cap="none" spc="0" normalizeH="0" baseline="0" noProof="0" dirty="0">
                <a:ln>
                  <a:noFill/>
                </a:ln>
                <a:solidFill>
                  <a:prstClr val="black"/>
                </a:solidFill>
                <a:effectLst/>
                <a:uLnTx/>
                <a:uFillTx/>
                <a:latin typeface="Calibri"/>
                <a:ea typeface="+mn-ea"/>
                <a:cs typeface="+mn-cs"/>
              </a:rPr>
              <a:t> требованиям</a:t>
            </a:r>
          </a:p>
        </p:txBody>
      </p:sp>
      <p:graphicFrame>
        <p:nvGraphicFramePr>
          <p:cNvPr id="8" name="Таблица 7"/>
          <p:cNvGraphicFramePr>
            <a:graphicFrameLocks noGrp="1"/>
          </p:cNvGraphicFramePr>
          <p:nvPr/>
        </p:nvGraphicFramePr>
        <p:xfrm>
          <a:off x="354492" y="3148642"/>
          <a:ext cx="5571855" cy="731520"/>
        </p:xfrm>
        <a:graphic>
          <a:graphicData uri="http://schemas.openxmlformats.org/drawingml/2006/table">
            <a:tbl>
              <a:tblPr firstRow="1" bandRow="1">
                <a:tableStyleId>{93296810-A885-4BE3-A3E7-6D5BEEA58F35}</a:tableStyleId>
              </a:tblPr>
              <a:tblGrid>
                <a:gridCol w="532389">
                  <a:extLst>
                    <a:ext uri="{9D8B030D-6E8A-4147-A177-3AD203B41FA5}">
                      <a16:colId xmlns:a16="http://schemas.microsoft.com/office/drawing/2014/main" xmlns="" val="415590909"/>
                    </a:ext>
                  </a:extLst>
                </a:gridCol>
                <a:gridCol w="1373239">
                  <a:extLst>
                    <a:ext uri="{9D8B030D-6E8A-4147-A177-3AD203B41FA5}">
                      <a16:colId xmlns:a16="http://schemas.microsoft.com/office/drawing/2014/main" xmlns="" val="2449448283"/>
                    </a:ext>
                  </a:extLst>
                </a:gridCol>
                <a:gridCol w="2320506">
                  <a:extLst>
                    <a:ext uri="{9D8B030D-6E8A-4147-A177-3AD203B41FA5}">
                      <a16:colId xmlns:a16="http://schemas.microsoft.com/office/drawing/2014/main" xmlns="" val="248464297"/>
                    </a:ext>
                  </a:extLst>
                </a:gridCol>
                <a:gridCol w="1345721">
                  <a:extLst>
                    <a:ext uri="{9D8B030D-6E8A-4147-A177-3AD203B41FA5}">
                      <a16:colId xmlns:a16="http://schemas.microsoft.com/office/drawing/2014/main" xmlns="" val="2031904314"/>
                    </a:ext>
                  </a:extLst>
                </a:gridCol>
              </a:tblGrid>
              <a:tr h="370840">
                <a:tc>
                  <a:txBody>
                    <a:bodyPr/>
                    <a:lstStyle/>
                    <a:p>
                      <a:r>
                        <a:rPr lang="ru-RU" sz="1400" b="0" dirty="0">
                          <a:solidFill>
                            <a:schemeClr val="tx1"/>
                          </a:solidFill>
                        </a:rPr>
                        <a:t>3</a:t>
                      </a:r>
                    </a:p>
                  </a:txBody>
                  <a:tcPr>
                    <a:solidFill>
                      <a:schemeClr val="accent6">
                        <a:lumMod val="40000"/>
                        <a:lumOff val="60000"/>
                      </a:schemeClr>
                    </a:solidFill>
                  </a:tcPr>
                </a:tc>
                <a:tc>
                  <a:txBody>
                    <a:bodyPr/>
                    <a:lstStyle/>
                    <a:p>
                      <a:r>
                        <a:rPr lang="ru-RU" sz="1400" b="0" dirty="0">
                          <a:solidFill>
                            <a:schemeClr val="tx1"/>
                          </a:solidFill>
                        </a:rPr>
                        <a:t>Отв. департамент</a:t>
                      </a:r>
                    </a:p>
                  </a:txBody>
                  <a:tcPr>
                    <a:solidFill>
                      <a:schemeClr val="accent6">
                        <a:lumMod val="40000"/>
                        <a:lumOff val="60000"/>
                      </a:schemeClr>
                    </a:solidFill>
                  </a:tcPr>
                </a:tc>
                <a:tc>
                  <a:txBody>
                    <a:bodyPr/>
                    <a:lstStyle/>
                    <a:p>
                      <a:r>
                        <a:rPr lang="ru-RU" sz="1400" b="0" dirty="0">
                          <a:solidFill>
                            <a:schemeClr val="tx1"/>
                          </a:solidFill>
                        </a:rPr>
                        <a:t>Через ГИСП сравнивает параметры</a:t>
                      </a:r>
                      <a:r>
                        <a:rPr lang="ru-RU" sz="1400" b="0" baseline="0" dirty="0">
                          <a:solidFill>
                            <a:schemeClr val="tx1"/>
                          </a:solidFill>
                        </a:rPr>
                        <a:t> из заявки и в реестрах</a:t>
                      </a:r>
                      <a:endParaRPr lang="ru-RU" sz="1400" b="0" dirty="0">
                        <a:solidFill>
                          <a:schemeClr val="tx1"/>
                        </a:solidFill>
                      </a:endParaRPr>
                    </a:p>
                  </a:txBody>
                  <a:tcPr>
                    <a:solidFill>
                      <a:schemeClr val="accent6">
                        <a:lumMod val="40000"/>
                        <a:lumOff val="60000"/>
                      </a:schemeClr>
                    </a:solidFill>
                  </a:tcPr>
                </a:tc>
                <a:tc>
                  <a:txBody>
                    <a:bodyPr/>
                    <a:lstStyle/>
                    <a:p>
                      <a:r>
                        <a:rPr lang="ru-RU" sz="1400" b="0" dirty="0">
                          <a:solidFill>
                            <a:schemeClr val="tx1"/>
                          </a:solidFill>
                        </a:rPr>
                        <a:t>3 рабочих дня</a:t>
                      </a:r>
                    </a:p>
                  </a:txBody>
                  <a:tcPr>
                    <a:solidFill>
                      <a:schemeClr val="accent6">
                        <a:lumMod val="40000"/>
                        <a:lumOff val="60000"/>
                      </a:schemeClr>
                    </a:solidFill>
                  </a:tcPr>
                </a:tc>
                <a:extLst>
                  <a:ext uri="{0D108BD9-81ED-4DB2-BD59-A6C34878D82A}">
                    <a16:rowId xmlns:a16="http://schemas.microsoft.com/office/drawing/2014/main" xmlns="" val="69459673"/>
                  </a:ext>
                </a:extLst>
              </a:tr>
            </a:tbl>
          </a:graphicData>
        </a:graphic>
      </p:graphicFrame>
      <p:graphicFrame>
        <p:nvGraphicFramePr>
          <p:cNvPr id="9" name="Таблица 8"/>
          <p:cNvGraphicFramePr>
            <a:graphicFrameLocks noGrp="1"/>
          </p:cNvGraphicFramePr>
          <p:nvPr/>
        </p:nvGraphicFramePr>
        <p:xfrm>
          <a:off x="6405994" y="3148642"/>
          <a:ext cx="5571855" cy="1036320"/>
        </p:xfrm>
        <a:graphic>
          <a:graphicData uri="http://schemas.openxmlformats.org/drawingml/2006/table">
            <a:tbl>
              <a:tblPr firstRow="1" bandRow="1">
                <a:tableStyleId>{21E4AEA4-8DFA-4A89-87EB-49C32662AFE0}</a:tableStyleId>
              </a:tblPr>
              <a:tblGrid>
                <a:gridCol w="532389">
                  <a:extLst>
                    <a:ext uri="{9D8B030D-6E8A-4147-A177-3AD203B41FA5}">
                      <a16:colId xmlns:a16="http://schemas.microsoft.com/office/drawing/2014/main" xmlns="" val="415590909"/>
                    </a:ext>
                  </a:extLst>
                </a:gridCol>
                <a:gridCol w="1373239">
                  <a:extLst>
                    <a:ext uri="{9D8B030D-6E8A-4147-A177-3AD203B41FA5}">
                      <a16:colId xmlns:a16="http://schemas.microsoft.com/office/drawing/2014/main" xmlns="" val="2449448283"/>
                    </a:ext>
                  </a:extLst>
                </a:gridCol>
                <a:gridCol w="2182483">
                  <a:extLst>
                    <a:ext uri="{9D8B030D-6E8A-4147-A177-3AD203B41FA5}">
                      <a16:colId xmlns:a16="http://schemas.microsoft.com/office/drawing/2014/main" xmlns="" val="248464297"/>
                    </a:ext>
                  </a:extLst>
                </a:gridCol>
                <a:gridCol w="1483744">
                  <a:extLst>
                    <a:ext uri="{9D8B030D-6E8A-4147-A177-3AD203B41FA5}">
                      <a16:colId xmlns:a16="http://schemas.microsoft.com/office/drawing/2014/main" xmlns="" val="2031904314"/>
                    </a:ext>
                  </a:extLst>
                </a:gridCol>
              </a:tblGrid>
              <a:tr h="370840">
                <a:tc>
                  <a:txBody>
                    <a:bodyPr/>
                    <a:lstStyle/>
                    <a:p>
                      <a:r>
                        <a:rPr lang="ru-RU" sz="1400" b="0" dirty="0">
                          <a:solidFill>
                            <a:schemeClr val="tx1"/>
                          </a:solidFill>
                        </a:rPr>
                        <a:t>3</a:t>
                      </a:r>
                    </a:p>
                  </a:txBody>
                  <a:tcPr>
                    <a:solidFill>
                      <a:schemeClr val="accent2">
                        <a:lumMod val="40000"/>
                        <a:lumOff val="60000"/>
                      </a:schemeClr>
                    </a:solidFill>
                  </a:tcPr>
                </a:tc>
                <a:tc>
                  <a:txBody>
                    <a:bodyPr/>
                    <a:lstStyle/>
                    <a:p>
                      <a:r>
                        <a:rPr lang="ru-RU" sz="1400" b="0" dirty="0">
                          <a:solidFill>
                            <a:schemeClr val="tx1"/>
                          </a:solidFill>
                        </a:rPr>
                        <a:t>Отв. департамент</a:t>
                      </a:r>
                    </a:p>
                  </a:txBody>
                  <a:tcPr>
                    <a:solidFill>
                      <a:schemeClr val="accent2">
                        <a:lumMod val="40000"/>
                        <a:lumOff val="60000"/>
                      </a:schemeClr>
                    </a:solidFill>
                  </a:tcPr>
                </a:tc>
                <a:tc>
                  <a:txBody>
                    <a:bodyPr/>
                    <a:lstStyle/>
                    <a:p>
                      <a:r>
                        <a:rPr lang="ru-RU" sz="1400" b="0" dirty="0">
                          <a:solidFill>
                            <a:schemeClr val="tx1"/>
                          </a:solidFill>
                        </a:rPr>
                        <a:t>Возвращает</a:t>
                      </a:r>
                      <a:r>
                        <a:rPr lang="ru-RU" sz="1400" b="0" baseline="0" dirty="0">
                          <a:solidFill>
                            <a:schemeClr val="tx1"/>
                          </a:solidFill>
                        </a:rPr>
                        <a:t> заявку с мотивировкой</a:t>
                      </a:r>
                      <a:endParaRPr lang="ru-RU" sz="1400" b="0" dirty="0">
                        <a:solidFill>
                          <a:schemeClr val="tx1"/>
                        </a:solidFill>
                      </a:endParaRPr>
                    </a:p>
                  </a:txBody>
                  <a:tcPr>
                    <a:solidFill>
                      <a:schemeClr val="accent2">
                        <a:lumMod val="40000"/>
                        <a:lumOff val="60000"/>
                      </a:schemeClr>
                    </a:solidFill>
                  </a:tcPr>
                </a:tc>
                <a:tc>
                  <a:txBody>
                    <a:bodyPr/>
                    <a:lstStyle/>
                    <a:p>
                      <a:r>
                        <a:rPr lang="ru-RU" sz="1400" b="0" dirty="0">
                          <a:solidFill>
                            <a:schemeClr val="tx1"/>
                          </a:solidFill>
                        </a:rPr>
                        <a:t>См. шаг 2</a:t>
                      </a:r>
                    </a:p>
                  </a:txBody>
                  <a:tcPr>
                    <a:solidFill>
                      <a:schemeClr val="accent2">
                        <a:lumMod val="40000"/>
                        <a:lumOff val="60000"/>
                      </a:schemeClr>
                    </a:solidFill>
                  </a:tcPr>
                </a:tc>
                <a:extLst>
                  <a:ext uri="{0D108BD9-81ED-4DB2-BD59-A6C34878D82A}">
                    <a16:rowId xmlns:a16="http://schemas.microsoft.com/office/drawing/2014/main" xmlns="" val="69459673"/>
                  </a:ext>
                </a:extLst>
              </a:tr>
              <a:tr h="370840">
                <a:tc>
                  <a:txBody>
                    <a:bodyPr/>
                    <a:lstStyle/>
                    <a:p>
                      <a:r>
                        <a:rPr lang="ru-RU" sz="1400" dirty="0"/>
                        <a:t>4</a:t>
                      </a:r>
                    </a:p>
                  </a:txBody>
                  <a:tcPr>
                    <a:solidFill>
                      <a:schemeClr val="accent2">
                        <a:lumMod val="40000"/>
                        <a:lumOff val="60000"/>
                      </a:schemeClr>
                    </a:solidFill>
                  </a:tcPr>
                </a:tc>
                <a:tc>
                  <a:txBody>
                    <a:bodyPr/>
                    <a:lstStyle/>
                    <a:p>
                      <a:r>
                        <a:rPr lang="ru-RU" sz="1400" dirty="0"/>
                        <a:t>Заказчик </a:t>
                      </a:r>
                    </a:p>
                  </a:txBody>
                  <a:tcPr>
                    <a:solidFill>
                      <a:schemeClr val="accent2">
                        <a:lumMod val="40000"/>
                        <a:lumOff val="60000"/>
                      </a:schemeClr>
                    </a:solidFill>
                  </a:tcPr>
                </a:tc>
                <a:tc>
                  <a:txBody>
                    <a:bodyPr/>
                    <a:lstStyle/>
                    <a:p>
                      <a:r>
                        <a:rPr lang="ru-RU" sz="1400" dirty="0"/>
                        <a:t>Дорабатывает</a:t>
                      </a:r>
                      <a:r>
                        <a:rPr lang="ru-RU" sz="1400" baseline="0" dirty="0"/>
                        <a:t> заявку и направляет повторно</a:t>
                      </a:r>
                      <a:endParaRPr lang="ru-RU" sz="1400" dirty="0"/>
                    </a:p>
                  </a:txBody>
                  <a:tcPr>
                    <a:solidFill>
                      <a:schemeClr val="accent2">
                        <a:lumMod val="40000"/>
                        <a:lumOff val="60000"/>
                      </a:schemeClr>
                    </a:solidFill>
                  </a:tcPr>
                </a:tc>
                <a:tc>
                  <a:txBody>
                    <a:bodyPr/>
                    <a:lstStyle/>
                    <a:p>
                      <a:r>
                        <a:rPr lang="ru-RU" sz="1400" dirty="0"/>
                        <a:t> - </a:t>
                      </a:r>
                    </a:p>
                  </a:txBody>
                  <a:tcPr>
                    <a:solidFill>
                      <a:schemeClr val="accent2">
                        <a:lumMod val="40000"/>
                        <a:lumOff val="60000"/>
                      </a:schemeClr>
                    </a:solidFill>
                  </a:tcPr>
                </a:tc>
                <a:extLst>
                  <a:ext uri="{0D108BD9-81ED-4DB2-BD59-A6C34878D82A}">
                    <a16:rowId xmlns:a16="http://schemas.microsoft.com/office/drawing/2014/main" xmlns="" val="3143759475"/>
                  </a:ext>
                </a:extLst>
              </a:tr>
            </a:tbl>
          </a:graphicData>
        </a:graphic>
      </p:graphicFrame>
      <p:sp>
        <p:nvSpPr>
          <p:cNvPr id="10" name="Прямоугольник 9"/>
          <p:cNvSpPr/>
          <p:nvPr/>
        </p:nvSpPr>
        <p:spPr>
          <a:xfrm>
            <a:off x="617671" y="4286301"/>
            <a:ext cx="366465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a:ea typeface="+mn-ea"/>
                <a:cs typeface="+mn-cs"/>
              </a:rPr>
              <a:t>Аналогичный товар </a:t>
            </a:r>
            <a:r>
              <a:rPr kumimoji="0" lang="ru-RU" sz="1800" b="1" i="0" u="none" strike="noStrike" kern="1200" cap="none" spc="0" normalizeH="0" baseline="0" noProof="0" dirty="0">
                <a:ln>
                  <a:noFill/>
                </a:ln>
                <a:solidFill>
                  <a:prstClr val="black"/>
                </a:solidFill>
                <a:effectLst/>
                <a:uLnTx/>
                <a:uFillTx/>
                <a:latin typeface="Calibri"/>
                <a:ea typeface="+mn-ea"/>
                <a:cs typeface="+mn-cs"/>
              </a:rPr>
              <a:t>есть</a:t>
            </a:r>
            <a:r>
              <a:rPr kumimoji="0" lang="ru-RU" sz="1800" b="0" i="0" u="none" strike="noStrike" kern="1200" cap="none" spc="0" normalizeH="0" baseline="0" noProof="0" dirty="0">
                <a:ln>
                  <a:noFill/>
                </a:ln>
                <a:solidFill>
                  <a:prstClr val="black"/>
                </a:solidFill>
                <a:effectLst/>
                <a:uLnTx/>
                <a:uFillTx/>
                <a:latin typeface="Calibri"/>
                <a:ea typeface="+mn-ea"/>
                <a:cs typeface="+mn-cs"/>
              </a:rPr>
              <a:t> в реестрах</a:t>
            </a:r>
          </a:p>
        </p:txBody>
      </p:sp>
      <p:sp>
        <p:nvSpPr>
          <p:cNvPr id="17" name="Прямоугольник 16"/>
          <p:cNvSpPr/>
          <p:nvPr/>
        </p:nvSpPr>
        <p:spPr>
          <a:xfrm>
            <a:off x="6293995" y="4299992"/>
            <a:ext cx="3733330"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a:ea typeface="+mn-ea"/>
                <a:cs typeface="+mn-cs"/>
              </a:rPr>
              <a:t>Аналогичного товара </a:t>
            </a:r>
            <a:r>
              <a:rPr kumimoji="0" lang="ru-RU" sz="1800" b="1" i="0" u="none" strike="noStrike" kern="1200" cap="none" spc="0" normalizeH="0" baseline="0" noProof="0" dirty="0">
                <a:ln>
                  <a:noFill/>
                </a:ln>
                <a:solidFill>
                  <a:prstClr val="black"/>
                </a:solidFill>
                <a:effectLst/>
                <a:uLnTx/>
                <a:uFillTx/>
                <a:latin typeface="Calibri"/>
                <a:ea typeface="+mn-ea"/>
                <a:cs typeface="+mn-cs"/>
              </a:rPr>
              <a:t>нет</a:t>
            </a:r>
            <a:r>
              <a:rPr kumimoji="0" lang="ru-RU" sz="1800" b="0" i="0" u="none" strike="noStrike" kern="1200" cap="none" spc="0" normalizeH="0" baseline="0" noProof="0" dirty="0">
                <a:ln>
                  <a:noFill/>
                </a:ln>
                <a:solidFill>
                  <a:prstClr val="black"/>
                </a:solidFill>
                <a:effectLst/>
                <a:uLnTx/>
                <a:uFillTx/>
                <a:latin typeface="Calibri"/>
                <a:ea typeface="+mn-ea"/>
                <a:cs typeface="+mn-cs"/>
              </a:rPr>
              <a:t> в реестрах</a:t>
            </a:r>
          </a:p>
        </p:txBody>
      </p:sp>
      <p:graphicFrame>
        <p:nvGraphicFramePr>
          <p:cNvPr id="18" name="Таблица 17"/>
          <p:cNvGraphicFramePr>
            <a:graphicFrameLocks noGrp="1"/>
          </p:cNvGraphicFramePr>
          <p:nvPr/>
        </p:nvGraphicFramePr>
        <p:xfrm>
          <a:off x="294915" y="4734177"/>
          <a:ext cx="5571855" cy="1767840"/>
        </p:xfrm>
        <a:graphic>
          <a:graphicData uri="http://schemas.openxmlformats.org/drawingml/2006/table">
            <a:tbl>
              <a:tblPr firstRow="1" bandRow="1">
                <a:tableStyleId>{93296810-A885-4BE3-A3E7-6D5BEEA58F35}</a:tableStyleId>
              </a:tblPr>
              <a:tblGrid>
                <a:gridCol w="532389">
                  <a:extLst>
                    <a:ext uri="{9D8B030D-6E8A-4147-A177-3AD203B41FA5}">
                      <a16:colId xmlns:a16="http://schemas.microsoft.com/office/drawing/2014/main" xmlns="" val="415590909"/>
                    </a:ext>
                  </a:extLst>
                </a:gridCol>
                <a:gridCol w="1373239">
                  <a:extLst>
                    <a:ext uri="{9D8B030D-6E8A-4147-A177-3AD203B41FA5}">
                      <a16:colId xmlns:a16="http://schemas.microsoft.com/office/drawing/2014/main" xmlns="" val="2449448283"/>
                    </a:ext>
                  </a:extLst>
                </a:gridCol>
                <a:gridCol w="2337760">
                  <a:extLst>
                    <a:ext uri="{9D8B030D-6E8A-4147-A177-3AD203B41FA5}">
                      <a16:colId xmlns:a16="http://schemas.microsoft.com/office/drawing/2014/main" xmlns="" val="248464297"/>
                    </a:ext>
                  </a:extLst>
                </a:gridCol>
                <a:gridCol w="1328467">
                  <a:extLst>
                    <a:ext uri="{9D8B030D-6E8A-4147-A177-3AD203B41FA5}">
                      <a16:colId xmlns:a16="http://schemas.microsoft.com/office/drawing/2014/main" xmlns="" val="2031904314"/>
                    </a:ext>
                  </a:extLst>
                </a:gridCol>
              </a:tblGrid>
              <a:tr h="370840">
                <a:tc>
                  <a:txBody>
                    <a:bodyPr/>
                    <a:lstStyle/>
                    <a:p>
                      <a:r>
                        <a:rPr lang="ru-RU" sz="1400" b="0" dirty="0">
                          <a:solidFill>
                            <a:schemeClr val="tx1"/>
                          </a:solidFill>
                        </a:rPr>
                        <a:t>4</a:t>
                      </a:r>
                    </a:p>
                  </a:txBody>
                  <a:tcPr>
                    <a:solidFill>
                      <a:schemeClr val="accent6">
                        <a:lumMod val="40000"/>
                        <a:lumOff val="60000"/>
                      </a:schemeClr>
                    </a:solidFill>
                  </a:tcPr>
                </a:tc>
                <a:tc>
                  <a:txBody>
                    <a:bodyPr/>
                    <a:lstStyle/>
                    <a:p>
                      <a:r>
                        <a:rPr lang="ru-RU" sz="1400" b="0" dirty="0">
                          <a:solidFill>
                            <a:schemeClr val="tx1"/>
                          </a:solidFill>
                        </a:rPr>
                        <a:t>Отв. департамент</a:t>
                      </a:r>
                    </a:p>
                  </a:txBody>
                  <a:tcPr>
                    <a:solidFill>
                      <a:schemeClr val="accent6">
                        <a:lumMod val="40000"/>
                        <a:lumOff val="60000"/>
                      </a:schemeClr>
                    </a:solidFill>
                  </a:tcPr>
                </a:tc>
                <a:tc>
                  <a:txBody>
                    <a:bodyPr/>
                    <a:lstStyle/>
                    <a:p>
                      <a:r>
                        <a:rPr lang="ru-RU" sz="1400" b="0" dirty="0">
                          <a:solidFill>
                            <a:schemeClr val="tx1"/>
                          </a:solidFill>
                        </a:rPr>
                        <a:t>Через ГИСП</a:t>
                      </a:r>
                      <a:r>
                        <a:rPr lang="ru-RU" sz="1400" b="0" baseline="0" dirty="0">
                          <a:solidFill>
                            <a:schemeClr val="tx1"/>
                          </a:solidFill>
                        </a:rPr>
                        <a:t> направляет запрос производителям</a:t>
                      </a:r>
                      <a:endParaRPr lang="ru-RU" sz="1400" b="0" dirty="0">
                        <a:solidFill>
                          <a:schemeClr val="tx1"/>
                        </a:solidFill>
                      </a:endParaRPr>
                    </a:p>
                  </a:txBody>
                  <a:tcPr>
                    <a:solidFill>
                      <a:schemeClr val="accent6">
                        <a:lumMod val="40000"/>
                        <a:lumOff val="60000"/>
                      </a:schemeClr>
                    </a:solidFill>
                  </a:tcPr>
                </a:tc>
                <a:tc>
                  <a:txBody>
                    <a:bodyPr/>
                    <a:lstStyle/>
                    <a:p>
                      <a:r>
                        <a:rPr lang="ru-RU" sz="1400" b="0" dirty="0">
                          <a:solidFill>
                            <a:schemeClr val="tx1"/>
                          </a:solidFill>
                        </a:rPr>
                        <a:t>2 рабочих дня</a:t>
                      </a:r>
                    </a:p>
                  </a:txBody>
                  <a:tcPr>
                    <a:solidFill>
                      <a:schemeClr val="accent6">
                        <a:lumMod val="40000"/>
                        <a:lumOff val="60000"/>
                      </a:schemeClr>
                    </a:solidFill>
                  </a:tcPr>
                </a:tc>
                <a:extLst>
                  <a:ext uri="{0D108BD9-81ED-4DB2-BD59-A6C34878D82A}">
                    <a16:rowId xmlns:a16="http://schemas.microsoft.com/office/drawing/2014/main" xmlns="" val="69459673"/>
                  </a:ext>
                </a:extLst>
              </a:tr>
              <a:tr h="370840">
                <a:tc>
                  <a:txBody>
                    <a:bodyPr/>
                    <a:lstStyle/>
                    <a:p>
                      <a:r>
                        <a:rPr lang="ru-RU" sz="1400" b="0" dirty="0">
                          <a:solidFill>
                            <a:schemeClr val="tx1"/>
                          </a:solidFill>
                        </a:rPr>
                        <a:t>5</a:t>
                      </a:r>
                    </a:p>
                  </a:txBody>
                  <a:tcPr>
                    <a:solidFill>
                      <a:schemeClr val="accent6">
                        <a:lumMod val="40000"/>
                        <a:lumOff val="60000"/>
                      </a:schemeClr>
                    </a:solidFill>
                  </a:tcPr>
                </a:tc>
                <a:tc>
                  <a:txBody>
                    <a:bodyPr/>
                    <a:lstStyle/>
                    <a:p>
                      <a:r>
                        <a:rPr lang="ru-RU" sz="1400" b="0" dirty="0">
                          <a:solidFill>
                            <a:schemeClr val="tx1"/>
                          </a:solidFill>
                        </a:rPr>
                        <a:t>Производитель</a:t>
                      </a:r>
                    </a:p>
                  </a:txBody>
                  <a:tcPr>
                    <a:solidFill>
                      <a:schemeClr val="accent6">
                        <a:lumMod val="40000"/>
                        <a:lumOff val="60000"/>
                      </a:schemeClr>
                    </a:solidFill>
                  </a:tcPr>
                </a:tc>
                <a:tc>
                  <a:txBody>
                    <a:bodyPr/>
                    <a:lstStyle/>
                    <a:p>
                      <a:r>
                        <a:rPr lang="ru-RU" sz="1400" b="0" dirty="0">
                          <a:solidFill>
                            <a:schemeClr val="tx1"/>
                          </a:solidFill>
                        </a:rPr>
                        <a:t>Подтверждает /</a:t>
                      </a:r>
                      <a:r>
                        <a:rPr lang="ru-RU" sz="1400" b="0" baseline="0" dirty="0">
                          <a:solidFill>
                            <a:schemeClr val="tx1"/>
                          </a:solidFill>
                        </a:rPr>
                        <a:t> или нет </a:t>
                      </a:r>
                      <a:r>
                        <a:rPr lang="ru-RU" sz="1400" b="0" dirty="0">
                          <a:solidFill>
                            <a:schemeClr val="tx1"/>
                          </a:solidFill>
                        </a:rPr>
                        <a:t>возможность производства</a:t>
                      </a:r>
                    </a:p>
                  </a:txBody>
                  <a:tcPr>
                    <a:solidFill>
                      <a:schemeClr val="accent6">
                        <a:lumMod val="40000"/>
                        <a:lumOff val="60000"/>
                      </a:schemeClr>
                    </a:solidFill>
                  </a:tcPr>
                </a:tc>
                <a:tc>
                  <a:txBody>
                    <a:bodyPr/>
                    <a:lstStyle/>
                    <a:p>
                      <a:r>
                        <a:rPr lang="ru-RU" sz="1400" b="0" dirty="0">
                          <a:solidFill>
                            <a:schemeClr val="tx1"/>
                          </a:solidFill>
                        </a:rPr>
                        <a:t>10 рабочих дней</a:t>
                      </a:r>
                    </a:p>
                  </a:txBody>
                  <a:tcPr>
                    <a:solidFill>
                      <a:schemeClr val="accent6">
                        <a:lumMod val="40000"/>
                        <a:lumOff val="60000"/>
                      </a:schemeClr>
                    </a:solidFill>
                  </a:tcPr>
                </a:tc>
                <a:extLst>
                  <a:ext uri="{0D108BD9-81ED-4DB2-BD59-A6C34878D82A}">
                    <a16:rowId xmlns:a16="http://schemas.microsoft.com/office/drawing/2014/main" xmlns="" val="2838662487"/>
                  </a:ext>
                </a:extLst>
              </a:tr>
              <a:tr h="370840">
                <a:tc>
                  <a:txBody>
                    <a:bodyPr/>
                    <a:lstStyle/>
                    <a:p>
                      <a:r>
                        <a:rPr lang="ru-RU" sz="1400" b="0" dirty="0">
                          <a:solidFill>
                            <a:schemeClr val="tx1"/>
                          </a:solidFill>
                        </a:rPr>
                        <a:t>6</a:t>
                      </a:r>
                    </a:p>
                  </a:txBody>
                  <a:tcPr>
                    <a:solidFill>
                      <a:schemeClr val="accent6">
                        <a:lumMod val="40000"/>
                        <a:lumOff val="60000"/>
                      </a:schemeClr>
                    </a:solidFill>
                  </a:tcPr>
                </a:tc>
                <a:tc>
                  <a:txBody>
                    <a:bodyPr/>
                    <a:lstStyle/>
                    <a:p>
                      <a:r>
                        <a:rPr lang="ru-RU" sz="1400" b="0" dirty="0">
                          <a:solidFill>
                            <a:schemeClr val="tx1"/>
                          </a:solidFill>
                        </a:rPr>
                        <a:t>Отв. департамент</a:t>
                      </a:r>
                    </a:p>
                  </a:txBody>
                  <a:tcPr>
                    <a:solidFill>
                      <a:schemeClr val="accent6">
                        <a:lumMod val="40000"/>
                        <a:lumOff val="60000"/>
                      </a:schemeClr>
                    </a:solidFill>
                  </a:tcPr>
                </a:tc>
                <a:tc>
                  <a:txBody>
                    <a:bodyPr/>
                    <a:lstStyle/>
                    <a:p>
                      <a:r>
                        <a:rPr lang="ru-RU" sz="1400" b="0" dirty="0">
                          <a:solidFill>
                            <a:schemeClr val="tx1"/>
                          </a:solidFill>
                        </a:rPr>
                        <a:t>Направляет заказчику разрешение /</a:t>
                      </a:r>
                      <a:r>
                        <a:rPr lang="ru-RU" sz="1400" b="0" baseline="0" dirty="0">
                          <a:solidFill>
                            <a:schemeClr val="tx1"/>
                          </a:solidFill>
                        </a:rPr>
                        <a:t> или уведомление об отказе</a:t>
                      </a:r>
                      <a:endParaRPr lang="ru-RU" sz="1400" b="0" dirty="0">
                        <a:solidFill>
                          <a:schemeClr val="tx1"/>
                        </a:solidFill>
                      </a:endParaRPr>
                    </a:p>
                  </a:txBody>
                  <a:tcPr>
                    <a:solidFill>
                      <a:schemeClr val="accent6">
                        <a:lumMod val="40000"/>
                        <a:lumOff val="60000"/>
                      </a:schemeClr>
                    </a:solidFill>
                  </a:tcPr>
                </a:tc>
                <a:tc>
                  <a:txBody>
                    <a:bodyPr/>
                    <a:lstStyle/>
                    <a:p>
                      <a:r>
                        <a:rPr lang="ru-RU" sz="1400" b="0" dirty="0">
                          <a:solidFill>
                            <a:schemeClr val="tx1"/>
                          </a:solidFill>
                        </a:rPr>
                        <a:t>5 рабочих дней</a:t>
                      </a:r>
                    </a:p>
                  </a:txBody>
                  <a:tcPr>
                    <a:solidFill>
                      <a:schemeClr val="accent6">
                        <a:lumMod val="40000"/>
                        <a:lumOff val="60000"/>
                      </a:schemeClr>
                    </a:solidFill>
                  </a:tcPr>
                </a:tc>
                <a:extLst>
                  <a:ext uri="{0D108BD9-81ED-4DB2-BD59-A6C34878D82A}">
                    <a16:rowId xmlns:a16="http://schemas.microsoft.com/office/drawing/2014/main" xmlns="" val="3090978399"/>
                  </a:ext>
                </a:extLst>
              </a:tr>
            </a:tbl>
          </a:graphicData>
        </a:graphic>
      </p:graphicFrame>
      <p:cxnSp>
        <p:nvCxnSpPr>
          <p:cNvPr id="22" name="Прямая со стрелкой 21"/>
          <p:cNvCxnSpPr/>
          <p:nvPr/>
        </p:nvCxnSpPr>
        <p:spPr>
          <a:xfrm>
            <a:off x="3769743" y="3880162"/>
            <a:ext cx="3105510" cy="4285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aphicFrame>
        <p:nvGraphicFramePr>
          <p:cNvPr id="23" name="Таблица 22"/>
          <p:cNvGraphicFramePr>
            <a:graphicFrameLocks noGrp="1"/>
          </p:cNvGraphicFramePr>
          <p:nvPr/>
        </p:nvGraphicFramePr>
        <p:xfrm>
          <a:off x="6405993" y="4689207"/>
          <a:ext cx="5571855" cy="518160"/>
        </p:xfrm>
        <a:graphic>
          <a:graphicData uri="http://schemas.openxmlformats.org/drawingml/2006/table">
            <a:tbl>
              <a:tblPr firstRow="1" bandRow="1">
                <a:tableStyleId>{21E4AEA4-8DFA-4A89-87EB-49C32662AFE0}</a:tableStyleId>
              </a:tblPr>
              <a:tblGrid>
                <a:gridCol w="532389">
                  <a:extLst>
                    <a:ext uri="{9D8B030D-6E8A-4147-A177-3AD203B41FA5}">
                      <a16:colId xmlns:a16="http://schemas.microsoft.com/office/drawing/2014/main" xmlns="" val="415590909"/>
                    </a:ext>
                  </a:extLst>
                </a:gridCol>
                <a:gridCol w="1373239">
                  <a:extLst>
                    <a:ext uri="{9D8B030D-6E8A-4147-A177-3AD203B41FA5}">
                      <a16:colId xmlns:a16="http://schemas.microsoft.com/office/drawing/2014/main" xmlns="" val="2449448283"/>
                    </a:ext>
                  </a:extLst>
                </a:gridCol>
                <a:gridCol w="2182483">
                  <a:extLst>
                    <a:ext uri="{9D8B030D-6E8A-4147-A177-3AD203B41FA5}">
                      <a16:colId xmlns:a16="http://schemas.microsoft.com/office/drawing/2014/main" xmlns="" val="248464297"/>
                    </a:ext>
                  </a:extLst>
                </a:gridCol>
                <a:gridCol w="1483744">
                  <a:extLst>
                    <a:ext uri="{9D8B030D-6E8A-4147-A177-3AD203B41FA5}">
                      <a16:colId xmlns:a16="http://schemas.microsoft.com/office/drawing/2014/main" xmlns="" val="2031904314"/>
                    </a:ext>
                  </a:extLst>
                </a:gridCol>
              </a:tblGrid>
              <a:tr h="370840">
                <a:tc>
                  <a:txBody>
                    <a:bodyPr/>
                    <a:lstStyle/>
                    <a:p>
                      <a:r>
                        <a:rPr lang="ru-RU" sz="1400" b="0" dirty="0">
                          <a:solidFill>
                            <a:schemeClr val="tx1"/>
                          </a:solidFill>
                        </a:rPr>
                        <a:t>4</a:t>
                      </a:r>
                    </a:p>
                  </a:txBody>
                  <a:tcPr>
                    <a:solidFill>
                      <a:schemeClr val="accent2">
                        <a:lumMod val="40000"/>
                        <a:lumOff val="60000"/>
                      </a:schemeClr>
                    </a:solidFill>
                  </a:tcPr>
                </a:tc>
                <a:tc>
                  <a:txBody>
                    <a:bodyPr/>
                    <a:lstStyle/>
                    <a:p>
                      <a:r>
                        <a:rPr lang="ru-RU" sz="1400" b="0" dirty="0">
                          <a:solidFill>
                            <a:schemeClr val="tx1"/>
                          </a:solidFill>
                        </a:rPr>
                        <a:t>Отв. департамент</a:t>
                      </a:r>
                    </a:p>
                  </a:txBody>
                  <a:tcPr>
                    <a:solidFill>
                      <a:schemeClr val="accent2">
                        <a:lumMod val="40000"/>
                        <a:lumOff val="60000"/>
                      </a:schemeClr>
                    </a:solidFill>
                  </a:tcPr>
                </a:tc>
                <a:tc>
                  <a:txBody>
                    <a:bodyPr/>
                    <a:lstStyle/>
                    <a:p>
                      <a:r>
                        <a:rPr lang="ru-RU" sz="1400" b="0" dirty="0">
                          <a:solidFill>
                            <a:schemeClr val="tx1"/>
                          </a:solidFill>
                        </a:rPr>
                        <a:t>Направляет заказчику</a:t>
                      </a:r>
                      <a:r>
                        <a:rPr lang="ru-RU" sz="1400" b="0" baseline="0" dirty="0">
                          <a:solidFill>
                            <a:schemeClr val="tx1"/>
                          </a:solidFill>
                        </a:rPr>
                        <a:t> разрешение на закупку</a:t>
                      </a:r>
                      <a:endParaRPr lang="ru-RU" sz="1400" b="0" dirty="0">
                        <a:solidFill>
                          <a:schemeClr val="tx1"/>
                        </a:solidFill>
                      </a:endParaRPr>
                    </a:p>
                  </a:txBody>
                  <a:tcPr>
                    <a:solidFill>
                      <a:schemeClr val="accent2">
                        <a:lumMod val="40000"/>
                        <a:lumOff val="60000"/>
                      </a:schemeClr>
                    </a:solidFill>
                  </a:tcPr>
                </a:tc>
                <a:tc>
                  <a:txBody>
                    <a:bodyPr/>
                    <a:lstStyle/>
                    <a:p>
                      <a:r>
                        <a:rPr lang="ru-RU" sz="1400" b="0" dirty="0">
                          <a:solidFill>
                            <a:schemeClr val="tx1"/>
                          </a:solidFill>
                        </a:rPr>
                        <a:t>5 рабочих дней</a:t>
                      </a:r>
                    </a:p>
                  </a:txBody>
                  <a:tcPr>
                    <a:solidFill>
                      <a:schemeClr val="accent2">
                        <a:lumMod val="40000"/>
                        <a:lumOff val="60000"/>
                      </a:schemeClr>
                    </a:solidFill>
                  </a:tcPr>
                </a:tc>
                <a:extLst>
                  <a:ext uri="{0D108BD9-81ED-4DB2-BD59-A6C34878D82A}">
                    <a16:rowId xmlns:a16="http://schemas.microsoft.com/office/drawing/2014/main" xmlns="" val="69459673"/>
                  </a:ext>
                </a:extLst>
              </a:tr>
            </a:tbl>
          </a:graphicData>
        </a:graphic>
      </p:graphicFrame>
      <p:cxnSp>
        <p:nvCxnSpPr>
          <p:cNvPr id="25" name="Прямая со стрелкой 24"/>
          <p:cNvCxnSpPr>
            <a:endCxn id="6" idx="0"/>
          </p:cNvCxnSpPr>
          <p:nvPr/>
        </p:nvCxnSpPr>
        <p:spPr>
          <a:xfrm flipH="1">
            <a:off x="3587259" y="2429443"/>
            <a:ext cx="3098213" cy="30416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7" name="Прямая со стрелкой 26"/>
          <p:cNvCxnSpPr/>
          <p:nvPr/>
        </p:nvCxnSpPr>
        <p:spPr>
          <a:xfrm>
            <a:off x="7608498" y="2429443"/>
            <a:ext cx="2346385" cy="32809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 name="Прямая со стрелкой 28"/>
          <p:cNvCxnSpPr/>
          <p:nvPr/>
        </p:nvCxnSpPr>
        <p:spPr>
          <a:xfrm flipH="1">
            <a:off x="2760453" y="3880162"/>
            <a:ext cx="629728" cy="4285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92954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2D74318-7973-4F3E-A40D-136ED3F727AF}"/>
              </a:ext>
            </a:extLst>
          </p:cNvPr>
          <p:cNvSpPr>
            <a:spLocks noGrp="1"/>
          </p:cNvSpPr>
          <p:nvPr>
            <p:ph type="title"/>
          </p:nvPr>
        </p:nvSpPr>
        <p:spPr>
          <a:xfrm>
            <a:off x="464192" y="465880"/>
            <a:ext cx="11442583" cy="448607"/>
          </a:xfrm>
        </p:spPr>
        <p:txBody>
          <a:bodyPr>
            <a:normAutofit fontScale="90000"/>
          </a:bodyPr>
          <a:lstStyle/>
          <a:p>
            <a:r>
              <a:rPr lang="ru-RU" sz="4000" dirty="0">
                <a:solidFill>
                  <a:srgbClr val="C00000"/>
                </a:solidFill>
              </a:rPr>
              <a:t>Изменение № 1  </a:t>
            </a:r>
            <a:r>
              <a:rPr lang="ru-RU" sz="2700" b="1" dirty="0">
                <a:solidFill>
                  <a:srgbClr val="0070C0"/>
                </a:solidFill>
              </a:rPr>
              <a:t>- из 102 ПП  (</a:t>
            </a:r>
            <a:r>
              <a:rPr lang="ru-RU" sz="2700" b="1" dirty="0" err="1">
                <a:solidFill>
                  <a:srgbClr val="0070C0"/>
                </a:solidFill>
              </a:rPr>
              <a:t>мед.изделия</a:t>
            </a:r>
            <a:r>
              <a:rPr lang="ru-RU" sz="2700" b="1" dirty="0">
                <a:solidFill>
                  <a:srgbClr val="0070C0"/>
                </a:solidFill>
              </a:rPr>
              <a:t>) исключены ряд позиций, </a:t>
            </a:r>
            <a:br>
              <a:rPr lang="ru-RU" sz="2700" b="1" dirty="0">
                <a:solidFill>
                  <a:srgbClr val="0070C0"/>
                </a:solidFill>
              </a:rPr>
            </a:br>
            <a:r>
              <a:rPr lang="ru-RU" sz="2200" b="1" i="1" dirty="0">
                <a:solidFill>
                  <a:srgbClr val="7030A0"/>
                </a:solidFill>
              </a:rPr>
              <a:t>т.е. при закупке исключенных позиций в извещении, документации не указывается ссылка на 102 ПП, </a:t>
            </a:r>
            <a:br>
              <a:rPr lang="ru-RU" sz="2200" b="1" i="1" dirty="0">
                <a:solidFill>
                  <a:srgbClr val="7030A0"/>
                </a:solidFill>
              </a:rPr>
            </a:br>
            <a:r>
              <a:rPr lang="ru-RU" sz="2200" b="1" i="1" dirty="0">
                <a:solidFill>
                  <a:srgbClr val="7030A0"/>
                </a:solidFill>
              </a:rPr>
              <a:t>не применяется правило «третий лишний», не устанавливаются требования ко вторым частям заявок участников ЭА. </a:t>
            </a:r>
          </a:p>
        </p:txBody>
      </p:sp>
      <p:pic>
        <p:nvPicPr>
          <p:cNvPr id="5" name="Объект 4">
            <a:extLst>
              <a:ext uri="{FF2B5EF4-FFF2-40B4-BE49-F238E27FC236}">
                <a16:creationId xmlns:a16="http://schemas.microsoft.com/office/drawing/2014/main" xmlns="" id="{244D7522-7840-4C3C-B04A-5AFE54D6B5D7}"/>
              </a:ext>
            </a:extLst>
          </p:cNvPr>
          <p:cNvPicPr>
            <a:picLocks noGrp="1" noChangeAspect="1"/>
          </p:cNvPicPr>
          <p:nvPr>
            <p:ph idx="1"/>
          </p:nvPr>
        </p:nvPicPr>
        <p:blipFill>
          <a:blip r:embed="rId2"/>
          <a:stretch>
            <a:fillRect/>
          </a:stretch>
        </p:blipFill>
        <p:spPr>
          <a:xfrm>
            <a:off x="2957527" y="1247061"/>
            <a:ext cx="5715000" cy="3162300"/>
          </a:xfrm>
        </p:spPr>
      </p:pic>
      <p:pic>
        <p:nvPicPr>
          <p:cNvPr id="9" name="Рисунок 8">
            <a:extLst>
              <a:ext uri="{FF2B5EF4-FFF2-40B4-BE49-F238E27FC236}">
                <a16:creationId xmlns:a16="http://schemas.microsoft.com/office/drawing/2014/main" xmlns="" id="{A97947A5-F68E-4704-817B-F63736736AB5}"/>
              </a:ext>
            </a:extLst>
          </p:cNvPr>
          <p:cNvPicPr>
            <a:picLocks noChangeAspect="1"/>
          </p:cNvPicPr>
          <p:nvPr/>
        </p:nvPicPr>
        <p:blipFill>
          <a:blip r:embed="rId3"/>
          <a:stretch>
            <a:fillRect/>
          </a:stretch>
        </p:blipFill>
        <p:spPr>
          <a:xfrm>
            <a:off x="2871802" y="4244917"/>
            <a:ext cx="5800725" cy="2495550"/>
          </a:xfrm>
          <a:prstGeom prst="rect">
            <a:avLst/>
          </a:prstGeom>
        </p:spPr>
      </p:pic>
    </p:spTree>
    <p:extLst>
      <p:ext uri="{BB962C8B-B14F-4D97-AF65-F5344CB8AC3E}">
        <p14:creationId xmlns:p14="http://schemas.microsoft.com/office/powerpoint/2010/main" val="29824404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137580"/>
            <a:ext cx="11957107" cy="394282"/>
          </a:xfrm>
        </p:spPr>
        <p:txBody>
          <a:bodyPr>
            <a:normAutofit fontScale="90000"/>
          </a:bodyPr>
          <a:lstStyle/>
          <a:p>
            <a:r>
              <a:rPr lang="ru-RU" sz="4000" dirty="0">
                <a:solidFill>
                  <a:srgbClr val="C00000"/>
                </a:solidFill>
              </a:rPr>
              <a:t>Изменение № 3 </a:t>
            </a:r>
            <a:r>
              <a:rPr lang="ru-RU" sz="2700" b="1" dirty="0">
                <a:solidFill>
                  <a:srgbClr val="0070C0"/>
                </a:solidFill>
              </a:rPr>
              <a:t>– </a:t>
            </a:r>
            <a:r>
              <a:rPr lang="ru-RU" sz="2400" b="1" dirty="0">
                <a:solidFill>
                  <a:srgbClr val="0070C0"/>
                </a:solidFill>
              </a:rPr>
              <a:t>изменения в правилах закупки радиоэлектронной продукции (878 ПП)</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48874" y="771786"/>
            <a:ext cx="11738994" cy="6086213"/>
          </a:xfrm>
        </p:spPr>
        <p:txBody>
          <a:bodyPr>
            <a:normAutofit/>
          </a:bodyPr>
          <a:lstStyle/>
          <a:p>
            <a:pPr marL="0" indent="0">
              <a:buNone/>
            </a:pPr>
            <a:r>
              <a:rPr lang="ru-RU" sz="1600" dirty="0">
                <a:solidFill>
                  <a:srgbClr val="00B0F0"/>
                </a:solidFill>
              </a:rPr>
              <a:t>Уточнение в редакции пункта 6: </a:t>
            </a:r>
            <a:r>
              <a:rPr lang="ru-RU" sz="1600" dirty="0"/>
              <a:t>Установить, что при осуществлении закупок радиоэлектронной продукции, включенной в реестр </a:t>
            </a:r>
            <a:r>
              <a:rPr lang="ru-RU" sz="1600" b="1" dirty="0">
                <a:solidFill>
                  <a:srgbClr val="C00000"/>
                </a:solidFill>
              </a:rPr>
              <a:t>или реестр евразийских промышленных товаров</a:t>
            </a:r>
            <a:r>
              <a:rPr lang="ru-RU" sz="1600" dirty="0"/>
              <a:t>, для обеспечения государственных и муниципальных нужд, за исключением радиоэлектронной продукции, поставляемой по государственному оборонному заказу, порядок определения начальной (максимальной) цены контракта, а также цены контракта, заключаемого с единственным поставщиком (подрядчиком, исполнителем), устанавливается Министерством промышленности и торговли Российской Федерации по согласованию с Министерством финансов Российской Федерации и Федеральной антимонопольной службой.</a:t>
            </a:r>
          </a:p>
          <a:p>
            <a:pPr marL="0" indent="0">
              <a:buNone/>
            </a:pPr>
            <a:endParaRPr lang="ru-RU" sz="1600" dirty="0"/>
          </a:p>
          <a:p>
            <a:pPr marL="0" indent="0">
              <a:buNone/>
            </a:pPr>
            <a:r>
              <a:rPr lang="ru-RU" sz="1600" dirty="0"/>
              <a:t>Пункт 7 </a:t>
            </a:r>
            <a:r>
              <a:rPr lang="ru-RU" sz="1600" b="1" dirty="0"/>
              <a:t>не меняется: </a:t>
            </a:r>
            <a:r>
              <a:rPr lang="ru-RU" sz="1600" dirty="0"/>
              <a:t>Установить, что для целей ограничения допуска радиоэлектронной продукции, происходящей из иностранных государств, не может быть предметом одного контракта (одного лота) радиоэлектронная продукция, включенная в перечень и не включенная в него.</a:t>
            </a:r>
          </a:p>
          <a:p>
            <a:pPr marL="0" indent="0">
              <a:buNone/>
            </a:pPr>
            <a:endParaRPr lang="ru-RU" sz="1600" dirty="0"/>
          </a:p>
          <a:p>
            <a:pPr marL="0" indent="0">
              <a:buNone/>
            </a:pPr>
            <a:endParaRPr lang="ru-RU" sz="1600" dirty="0"/>
          </a:p>
        </p:txBody>
      </p:sp>
      <p:graphicFrame>
        <p:nvGraphicFramePr>
          <p:cNvPr id="5" name="Таблица 4">
            <a:extLst>
              <a:ext uri="{FF2B5EF4-FFF2-40B4-BE49-F238E27FC236}">
                <a16:creationId xmlns:a16="http://schemas.microsoft.com/office/drawing/2014/main" xmlns="" id="{C5865FC3-DD78-4556-AA2E-88CD4E2E2EE8}"/>
              </a:ext>
            </a:extLst>
          </p:cNvPr>
          <p:cNvGraphicFramePr>
            <a:graphicFrameLocks noGrp="1"/>
          </p:cNvGraphicFramePr>
          <p:nvPr>
            <p:extLst>
              <p:ext uri="{D42A27DB-BD31-4B8C-83A1-F6EECF244321}">
                <p14:modId xmlns:p14="http://schemas.microsoft.com/office/powerpoint/2010/main" val="3705171382"/>
              </p:ext>
            </p:extLst>
          </p:nvPr>
        </p:nvGraphicFramePr>
        <p:xfrm>
          <a:off x="329500" y="3814892"/>
          <a:ext cx="11348442" cy="2382520"/>
        </p:xfrm>
        <a:graphic>
          <a:graphicData uri="http://schemas.openxmlformats.org/drawingml/2006/table">
            <a:tbl>
              <a:tblPr firstRow="1" bandRow="1">
                <a:tableStyleId>{F5AB1C69-6EDB-4FF4-983F-18BD219EF322}</a:tableStyleId>
              </a:tblPr>
              <a:tblGrid>
                <a:gridCol w="5674221">
                  <a:extLst>
                    <a:ext uri="{9D8B030D-6E8A-4147-A177-3AD203B41FA5}">
                      <a16:colId xmlns:a16="http://schemas.microsoft.com/office/drawing/2014/main" xmlns="" val="85498290"/>
                    </a:ext>
                  </a:extLst>
                </a:gridCol>
                <a:gridCol w="5674221">
                  <a:extLst>
                    <a:ext uri="{9D8B030D-6E8A-4147-A177-3AD203B41FA5}">
                      <a16:colId xmlns:a16="http://schemas.microsoft.com/office/drawing/2014/main" xmlns="" val="1643808017"/>
                    </a:ext>
                  </a:extLst>
                </a:gridCol>
              </a:tblGrid>
              <a:tr h="370840">
                <a:tc>
                  <a:txBody>
                    <a:bodyPr/>
                    <a:lstStyle/>
                    <a:p>
                      <a:r>
                        <a:rPr lang="ru-RU" sz="1400" dirty="0"/>
                        <a:t>Старая редакция пункта 8</a:t>
                      </a:r>
                    </a:p>
                  </a:txBody>
                  <a:tcPr/>
                </a:tc>
                <a:tc>
                  <a:txBody>
                    <a:bodyPr/>
                    <a:lstStyle/>
                    <a:p>
                      <a:r>
                        <a:rPr lang="ru-RU" sz="1400" dirty="0"/>
                        <a:t>Новая редакция пункта 8</a:t>
                      </a:r>
                    </a:p>
                  </a:txBody>
                  <a:tcPr/>
                </a:tc>
                <a:extLst>
                  <a:ext uri="{0D108BD9-81ED-4DB2-BD59-A6C34878D82A}">
                    <a16:rowId xmlns:a16="http://schemas.microsoft.com/office/drawing/2014/main" xmlns="" val="3093638259"/>
                  </a:ext>
                </a:extLst>
              </a:tr>
              <a:tr h="370840">
                <a:tc>
                  <a:txBody>
                    <a:bodyPr/>
                    <a:lstStyle/>
                    <a:p>
                      <a:r>
                        <a:rPr lang="ru-RU" sz="1400" b="0" i="0" dirty="0">
                          <a:solidFill>
                            <a:schemeClr val="tx1"/>
                          </a:solidFill>
                        </a:rPr>
                        <a:t>8. Установить, что при исполнении заключенного в соответствии с Федеральным законом "О контрактной системе в сфере закупок товаров, работ, услуг для обеспечения государственных и муниципальных нужд" контракта, предметом которого является поставка радиоэлектронной продукции, включенной в реестр, </a:t>
                      </a:r>
                      <a:r>
                        <a:rPr lang="ru-RU" sz="1400" b="1" i="0" dirty="0">
                          <a:solidFill>
                            <a:schemeClr val="tx1"/>
                          </a:solidFill>
                        </a:rPr>
                        <a:t>не допускается замена такой радиоэлектронной продукции по основаниям, предусмотренным частью 7 статьи 95 указанного Федерального закона, на радиоэлектронную продукцию, не содержащуюся в перечне и не включенную в реестр.</a:t>
                      </a:r>
                    </a:p>
                  </a:txBody>
                  <a:tcPr/>
                </a:tc>
                <a:tc>
                  <a:txBody>
                    <a:bodyPr/>
                    <a:lstStyle/>
                    <a:p>
                      <a:r>
                        <a:rPr lang="ru-RU" sz="1400" i="0" dirty="0">
                          <a:solidFill>
                            <a:schemeClr val="tx1"/>
                          </a:solidFill>
                        </a:rPr>
                        <a:t>8. </a:t>
                      </a:r>
                      <a:r>
                        <a:rPr lang="ru-RU" sz="1400" b="1" i="0" dirty="0">
                          <a:solidFill>
                            <a:schemeClr val="tx1"/>
                          </a:solidFill>
                        </a:rPr>
                        <a:t>При исполнении контракта </a:t>
                      </a:r>
                      <a:r>
                        <a:rPr lang="ru-RU" sz="1400" b="1" i="0" dirty="0">
                          <a:solidFill>
                            <a:srgbClr val="C00000"/>
                          </a:solidFill>
                        </a:rPr>
                        <a:t>замена электронной продукции, включенной в перечень, на электронную продукцию, сведения о которой отсутствуют в реестре или в реестре евразийских промышленных товаров, не допускается.</a:t>
                      </a:r>
                    </a:p>
                  </a:txBody>
                  <a:tcPr/>
                </a:tc>
                <a:extLst>
                  <a:ext uri="{0D108BD9-81ED-4DB2-BD59-A6C34878D82A}">
                    <a16:rowId xmlns:a16="http://schemas.microsoft.com/office/drawing/2014/main" xmlns="" val="1616220086"/>
                  </a:ext>
                </a:extLst>
              </a:tr>
            </a:tbl>
          </a:graphicData>
        </a:graphic>
      </p:graphicFrame>
    </p:spTree>
    <p:extLst>
      <p:ext uri="{BB962C8B-B14F-4D97-AF65-F5344CB8AC3E}">
        <p14:creationId xmlns:p14="http://schemas.microsoft.com/office/powerpoint/2010/main" val="28356347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137580"/>
            <a:ext cx="11957107" cy="394282"/>
          </a:xfrm>
        </p:spPr>
        <p:txBody>
          <a:bodyPr>
            <a:normAutofit fontScale="90000"/>
          </a:bodyPr>
          <a:lstStyle/>
          <a:p>
            <a:r>
              <a:rPr lang="ru-RU" sz="4000" dirty="0">
                <a:solidFill>
                  <a:srgbClr val="C00000"/>
                </a:solidFill>
              </a:rPr>
              <a:t>Изменение № 3 </a:t>
            </a:r>
            <a:r>
              <a:rPr lang="ru-RU" sz="2700" b="1" dirty="0">
                <a:solidFill>
                  <a:srgbClr val="0070C0"/>
                </a:solidFill>
              </a:rPr>
              <a:t>– </a:t>
            </a:r>
            <a:r>
              <a:rPr lang="ru-RU" sz="2400" b="1" dirty="0">
                <a:solidFill>
                  <a:srgbClr val="0070C0"/>
                </a:solidFill>
              </a:rPr>
              <a:t>изменения в правилах закупки радиоэлектронной продукции (878 ПП)</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48874" y="531862"/>
            <a:ext cx="11738994" cy="6086213"/>
          </a:xfrm>
        </p:spPr>
        <p:txBody>
          <a:bodyPr>
            <a:normAutofit fontScale="25000" lnSpcReduction="20000"/>
          </a:bodyPr>
          <a:lstStyle/>
          <a:p>
            <a:pPr marL="0" indent="0">
              <a:buNone/>
            </a:pPr>
            <a:r>
              <a:rPr lang="ru-RU" sz="5600" dirty="0"/>
              <a:t>9. Установить, что положения постановления Правительства Российской Федерации от 26 сентября 2016 г. N 968 "Об ограничениях и условиях допуска отдельных видов радиоэлектронной продукции, происходящих из иностранных государств, для целей осуществления закупок для обеспечения государственных и муниципальных нужд" применяются в отношении закупок, извещения об осуществлении которых размещены в единой информационной системе в сфере закупок, приглашения принять участие в которых направлены до 1 сентября 2019 г.</a:t>
            </a:r>
          </a:p>
          <a:p>
            <a:pPr marL="0" indent="0">
              <a:buNone/>
            </a:pPr>
            <a:r>
              <a:rPr lang="ru-RU" sz="5600" dirty="0"/>
              <a:t>10. Установить, что положения пунктов 3 - 5, 7 и 8 настоящего постановления не применяются в следующих случаях:</a:t>
            </a:r>
          </a:p>
          <a:p>
            <a:pPr marL="0" indent="0">
              <a:buNone/>
            </a:pPr>
            <a:r>
              <a:rPr lang="ru-RU" sz="5600" dirty="0"/>
              <a:t>а) размещение извещений об осуществлении закупок отдельных видов радиоэлектронной продукции в единой информационной системе в сфере закупок и (или) направление приглашений принять участие в определении поставщика закрытым способом осуществлены до вступления в силу настоящего постановления;</a:t>
            </a:r>
          </a:p>
          <a:p>
            <a:pPr marL="0" indent="0">
              <a:buNone/>
            </a:pPr>
            <a:r>
              <a:rPr lang="ru-RU" sz="5600" dirty="0"/>
              <a:t>б) закупки радиоэлектронной продукции (отдельных видов радиоэлектронной продукции) осуществляются заказчиками, указанными в части 1 статьи 75 Федерального закона "О контрактной системе в сфере закупок товаров, работ, услуг для обеспечения государственных и муниципальных нужд", на территории иностранного государства для обеспечения своей деятельности на этой территории;</a:t>
            </a:r>
          </a:p>
          <a:p>
            <a:pPr marL="0" indent="0">
              <a:buNone/>
            </a:pPr>
            <a:r>
              <a:rPr lang="ru-RU" sz="5600" strike="sngStrike" dirty="0"/>
              <a:t>в) закупки радиоэлектронной продукции (отдельных видов радиоэлектронной продукции), включенной в перечень, в рамках реализации:</a:t>
            </a:r>
          </a:p>
          <a:p>
            <a:pPr marL="0" indent="0">
              <a:buNone/>
            </a:pPr>
            <a:r>
              <a:rPr lang="ru-RU" sz="4400" strike="sngStrike" dirty="0"/>
              <a:t>программы приграничного сотрудничества "Карелия", порядок реализации которой предусмотрен Соглашением о финансировании и реализации программы приграничного сотрудничества "Карелия" на период 2014 - 2020 годов, подписанным в г. Москве 29 декабря 2016 г.;</a:t>
            </a:r>
          </a:p>
          <a:p>
            <a:pPr marL="0" indent="0">
              <a:buNone/>
            </a:pPr>
            <a:r>
              <a:rPr lang="ru-RU" sz="4400" strike="sngStrike" dirty="0"/>
              <a:t>программы приграничного сотрудничества "</a:t>
            </a:r>
            <a:r>
              <a:rPr lang="ru-RU" sz="4400" strike="sngStrike" dirty="0" err="1"/>
              <a:t>Коларктик</a:t>
            </a:r>
            <a:r>
              <a:rPr lang="ru-RU" sz="4400" strike="sngStrike" dirty="0"/>
              <a:t>", порядок реализации которой предусмотрен Соглашением о финансировании и реализации программы приграничного сотрудничества "</a:t>
            </a:r>
            <a:r>
              <a:rPr lang="ru-RU" sz="4400" strike="sngStrike" dirty="0" err="1"/>
              <a:t>Коларктик</a:t>
            </a:r>
            <a:r>
              <a:rPr lang="ru-RU" sz="4400" strike="sngStrike" dirty="0"/>
              <a:t>" на период 2014 - 2020 годов, подписанным в г. Москве 29 декабря 2016 г.;</a:t>
            </a:r>
          </a:p>
          <a:p>
            <a:pPr marL="0" indent="0">
              <a:buNone/>
            </a:pPr>
            <a:r>
              <a:rPr lang="ru-RU" sz="4400" strike="sngStrike" dirty="0"/>
              <a:t>программы приграничного сотрудничества "Россия - Юго-Восточная Финляндия", порядок реализации которой предусмотрен Соглашением о финансировании и реализации программы приграничного сотрудничества "Россия - Юго-Восточная Финляндия" на период 2014 - 2020 годов, подписанным в г. Москве 29 декабря 2016 г.;</a:t>
            </a:r>
          </a:p>
          <a:p>
            <a:pPr marL="0" indent="0">
              <a:buNone/>
            </a:pPr>
            <a:r>
              <a:rPr lang="ru-RU" sz="4400" strike="sngStrike" dirty="0"/>
              <a:t>программы приграничного сотрудничества "Россия - Латвия", порядок реализации которой предусмотрен Соглашением о финансировании и реализации программы приграничного сотрудничества "Россия - Латвия" на период 2014 - 2020 годов, подписанным в г. Москве 29 декабря 2016 г.;</a:t>
            </a:r>
          </a:p>
          <a:p>
            <a:pPr marL="0" indent="0">
              <a:buNone/>
            </a:pPr>
            <a:r>
              <a:rPr lang="ru-RU" sz="4400" strike="sngStrike" dirty="0"/>
              <a:t>программы приграничного сотрудничества "Россия - Эстония", порядок реализации которой предусмотрен Соглашением о финансировании и реализации программы приграничного сотрудничества "Россия - Эстония" на период 2014 - 2020 годов, подписанным в г. Москве 29 декабря 2016 г.;</a:t>
            </a:r>
          </a:p>
          <a:p>
            <a:pPr marL="0" indent="0">
              <a:buNone/>
            </a:pPr>
            <a:r>
              <a:rPr lang="ru-RU" sz="4400" strike="sngStrike" dirty="0"/>
              <a:t>программы приграничного сотрудничества "Россия - Литва", порядок реализации которой предусмотрен Соглашением о финансировании и реализации программы приграничного сотрудничества "Россия - Литва" на период 2014 - 2020 годов, подписанным в г. Москве 29 декабря 2017 г.;</a:t>
            </a:r>
          </a:p>
          <a:p>
            <a:pPr marL="0" indent="0">
              <a:buNone/>
            </a:pPr>
            <a:r>
              <a:rPr lang="ru-RU" sz="4400" strike="sngStrike" dirty="0"/>
              <a:t>программы приграничного сотрудничества "Россия - Польша", порядок реализации которой предусмотрен Соглашением о финансировании и реализации программы приграничного сотрудничества "Россия - Польша" на период 2014 - 2020 годов, подписанным в г. Варшаве 29 декабря 2017 г.;</a:t>
            </a:r>
          </a:p>
          <a:p>
            <a:pPr marL="0" indent="0">
              <a:buNone/>
            </a:pPr>
            <a:r>
              <a:rPr lang="ru-RU" sz="4400" strike="sngStrike" dirty="0"/>
              <a:t>программы трансграничного сотрудничества "</a:t>
            </a:r>
            <a:r>
              <a:rPr lang="ru-RU" sz="4400" strike="sngStrike" dirty="0" err="1"/>
              <a:t>Интеррег</a:t>
            </a:r>
            <a:r>
              <a:rPr lang="ru-RU" sz="4400" strike="sngStrike" dirty="0"/>
              <a:t>. Регион Балтийского моря", порядок реализации которой предусмотрен Соглашением между Правительством Российской Федерации, Европейской комиссией и Правительством Федеративной Республики Германия о финансовых взносах Российской Федерации и Европейского союза в целях обеспечения реализации программы трансграничного сотрудничества "</a:t>
            </a:r>
            <a:r>
              <a:rPr lang="ru-RU" sz="4400" strike="sngStrike" dirty="0" err="1"/>
              <a:t>Интеррег</a:t>
            </a:r>
            <a:r>
              <a:rPr lang="ru-RU" sz="4400" strike="sngStrike" dirty="0"/>
              <a:t>. Регион Балтийского моря" на период 2014 - 2020 годов на территории Российской Федерации (финансовое соглашение), подписанным в г. Брюсселе 30 января 2018 г.</a:t>
            </a:r>
          </a:p>
          <a:p>
            <a:pPr marL="0" indent="0">
              <a:buNone/>
            </a:pPr>
            <a:r>
              <a:rPr lang="ru-RU" sz="4400" strike="sngStrike" dirty="0"/>
              <a:t>Подтверждением закупки товаров в рамках реализации программ, указанных в абзацах втором - девятом настоящего подпункта, является заключение Министерства промышленности и торговли Российской Федерации, выдаваемое в порядке, установленном Министерством промышленности и торговли Российской Федерации по согласованию с Министерством экономического развития Российской Федерации.</a:t>
            </a:r>
          </a:p>
          <a:p>
            <a:pPr marL="0" indent="0">
              <a:buNone/>
            </a:pPr>
            <a:r>
              <a:rPr lang="ru-RU" sz="5600" b="1" dirty="0">
                <a:solidFill>
                  <a:srgbClr val="C00000"/>
                </a:solidFill>
              </a:rPr>
              <a:t>Подпункт в) пункта 10 утратил силу</a:t>
            </a:r>
          </a:p>
          <a:p>
            <a:pPr marL="0" indent="0">
              <a:buNone/>
            </a:pPr>
            <a:endParaRPr lang="ru-RU" sz="1600" dirty="0"/>
          </a:p>
        </p:txBody>
      </p:sp>
    </p:spTree>
    <p:extLst>
      <p:ext uri="{BB962C8B-B14F-4D97-AF65-F5344CB8AC3E}">
        <p14:creationId xmlns:p14="http://schemas.microsoft.com/office/powerpoint/2010/main" val="7103478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137580"/>
            <a:ext cx="11957107" cy="394282"/>
          </a:xfrm>
        </p:spPr>
        <p:txBody>
          <a:bodyPr>
            <a:normAutofit fontScale="90000"/>
          </a:bodyPr>
          <a:lstStyle/>
          <a:p>
            <a:r>
              <a:rPr lang="ru-RU" sz="4000" dirty="0">
                <a:solidFill>
                  <a:srgbClr val="C00000"/>
                </a:solidFill>
              </a:rPr>
              <a:t>Изменение № 3 </a:t>
            </a:r>
            <a:r>
              <a:rPr lang="ru-RU" sz="2700" b="1" dirty="0">
                <a:solidFill>
                  <a:srgbClr val="0070C0"/>
                </a:solidFill>
              </a:rPr>
              <a:t>– </a:t>
            </a:r>
            <a:r>
              <a:rPr lang="ru-RU" sz="2400" b="1" dirty="0">
                <a:solidFill>
                  <a:srgbClr val="0070C0"/>
                </a:solidFill>
              </a:rPr>
              <a:t>изменения в правилах закупки радиоэлектронной продукции (878 ПП)</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48874" y="531862"/>
            <a:ext cx="11738994" cy="6086213"/>
          </a:xfrm>
        </p:spPr>
        <p:txBody>
          <a:bodyPr>
            <a:normAutofit fontScale="25000" lnSpcReduction="20000"/>
          </a:bodyPr>
          <a:lstStyle/>
          <a:p>
            <a:pPr marL="0" indent="0">
              <a:buNone/>
            </a:pPr>
            <a:r>
              <a:rPr lang="ru-RU" sz="5600" dirty="0"/>
              <a:t>11. Установить, что с 1 июля 2020 г. направление и получение заявлений, уведомлений и решений, предусмотренных Правилами формирования и ведения единого реестра российской радиоэлектронной продукции, утвержденными настоящим постановлением (далее - Правила), осуществляется через государственную информационную систему промышленности.</a:t>
            </a:r>
          </a:p>
          <a:p>
            <a:pPr marL="0" indent="0">
              <a:buNone/>
            </a:pPr>
            <a:endParaRPr lang="ru-RU" sz="5600" dirty="0"/>
          </a:p>
          <a:p>
            <a:pPr marL="0" indent="0">
              <a:buNone/>
            </a:pPr>
            <a:r>
              <a:rPr lang="ru-RU" sz="5600" dirty="0"/>
              <a:t>12. Министерству промышленности и торговли Российской Федерации:</a:t>
            </a:r>
          </a:p>
          <a:p>
            <a:pPr marL="0" indent="0">
              <a:buNone/>
            </a:pPr>
            <a:r>
              <a:rPr lang="ru-RU" sz="5600" dirty="0"/>
              <a:t>а) в 2-месячный срок утвердить:</a:t>
            </a:r>
          </a:p>
          <a:p>
            <a:r>
              <a:rPr lang="ru-RU" sz="4800" dirty="0"/>
              <a:t>форму заявления о присвоении статуса телекоммуникационного оборудования российского происхождения и включении телекоммуникационного оборудования в реестр;</a:t>
            </a:r>
          </a:p>
          <a:p>
            <a:r>
              <a:rPr lang="ru-RU" sz="4800" dirty="0"/>
              <a:t>форму заявления о подтверждении статуса телекоммуникационного оборудования российского происхождения;</a:t>
            </a:r>
          </a:p>
          <a:p>
            <a:r>
              <a:rPr lang="ru-RU" sz="4800" dirty="0"/>
              <a:t>порядок проведения выездной проверки в целях экспертизы телекоммуникационного оборудования на территории заявителя;</a:t>
            </a:r>
          </a:p>
          <a:p>
            <a:pPr marL="0" indent="0">
              <a:buNone/>
            </a:pPr>
            <a:r>
              <a:rPr lang="ru-RU" sz="5600" dirty="0"/>
              <a:t>б) с 1 сентября 2019 г. обеспечить формирование и ведение реестра, в том числе включение в реестр сведений о радиоэлектронной продукции, обеспечение возможности направления и получения заявлений и уведомлений, а также размещения решений, указанных в Правилах, в государственной информационной системе промышленности;</a:t>
            </a:r>
          </a:p>
          <a:p>
            <a:pPr marL="0" indent="0">
              <a:buNone/>
            </a:pPr>
            <a:r>
              <a:rPr lang="ru-RU" sz="5600" dirty="0"/>
              <a:t>в) до 1 января 2020 г. утвердить:</a:t>
            </a:r>
          </a:p>
          <a:p>
            <a:r>
              <a:rPr lang="ru-RU" sz="4800" dirty="0"/>
              <a:t>требования по уровню локализации производства телекоммуникационного оборудования;</a:t>
            </a:r>
          </a:p>
          <a:p>
            <a:r>
              <a:rPr lang="ru-RU" sz="4800" dirty="0"/>
              <a:t>методику оценки уровня локализации производства телекоммуникационного оборудования в целях присвоения телекоммуникационному оборудованию статуса телекоммуникационного оборудования российского происхождения;</a:t>
            </a:r>
          </a:p>
          <a:p>
            <a:pPr marL="0" indent="0">
              <a:buNone/>
            </a:pPr>
            <a:r>
              <a:rPr lang="ru-RU" sz="5600" dirty="0"/>
              <a:t>г) с 1 января 2020 г. обеспечить ведение реестра и совершение всех действий, предусмотренных Правилами, в электронном виде.</a:t>
            </a:r>
          </a:p>
          <a:p>
            <a:pPr marL="0" indent="0">
              <a:buNone/>
            </a:pPr>
            <a:r>
              <a:rPr lang="ru-RU" sz="5600" dirty="0"/>
              <a:t>13. Установить, что:</a:t>
            </a:r>
          </a:p>
          <a:p>
            <a:pPr marL="0" indent="0">
              <a:buNone/>
            </a:pPr>
            <a:r>
              <a:rPr lang="ru-RU" sz="5600" dirty="0"/>
              <a:t>абзацы третий, четвертый и шестой пункта 2 настоящего постановления вступают в силу с 1 сентября 2019 г.;</a:t>
            </a:r>
          </a:p>
          <a:p>
            <a:pPr marL="0" indent="0">
              <a:buNone/>
            </a:pPr>
            <a:r>
              <a:rPr lang="ru-RU" sz="5600" dirty="0"/>
              <a:t>пункты 3 - 5, 7, 8 и 10 настоящего постановления вступают в силу с 1 сентября 2019 г. </a:t>
            </a:r>
            <a:r>
              <a:rPr lang="ru-RU" sz="5600" b="1" strike="sngStrike" dirty="0"/>
              <a:t>и действуют в течение 2 лет; </a:t>
            </a:r>
            <a:r>
              <a:rPr lang="ru-RU" sz="5600" b="1" dirty="0">
                <a:solidFill>
                  <a:srgbClr val="C00000"/>
                </a:solidFill>
              </a:rPr>
              <a:t>(словосочетание исключено)</a:t>
            </a:r>
          </a:p>
          <a:p>
            <a:pPr marL="0" indent="0">
              <a:buNone/>
            </a:pPr>
            <a:r>
              <a:rPr lang="ru-RU" sz="5600" dirty="0"/>
              <a:t>подпункт "д" пункта 4 и подпункт "к" пункта 14 Правил вступают в силу с 1 января 2020 г.</a:t>
            </a:r>
          </a:p>
          <a:p>
            <a:pPr marL="0" indent="0">
              <a:buNone/>
            </a:pPr>
            <a:endParaRPr lang="ru-RU" sz="5600" b="1" dirty="0"/>
          </a:p>
          <a:p>
            <a:pPr marL="0" indent="0">
              <a:buNone/>
            </a:pPr>
            <a:r>
              <a:rPr lang="ru-RU" sz="5600" b="1" dirty="0"/>
              <a:t>Порядок подготовки обоснования невозможности соблюдения ограничения на допуск радиоэлектронной продукции, происходящей из иностранных государств, для целей осуществления закупок для обеспечения государственных и муниципальных нужд </a:t>
            </a:r>
            <a:r>
              <a:rPr lang="ru-RU" sz="5600" dirty="0"/>
              <a:t>– </a:t>
            </a:r>
            <a:r>
              <a:rPr lang="ru-RU" sz="5600" b="1" dirty="0">
                <a:solidFill>
                  <a:srgbClr val="C00000"/>
                </a:solidFill>
              </a:rPr>
              <a:t>утратил силу</a:t>
            </a:r>
          </a:p>
          <a:p>
            <a:pPr marL="0" indent="0">
              <a:buNone/>
            </a:pPr>
            <a:r>
              <a:rPr lang="ru-RU" sz="5600" b="1" dirty="0"/>
              <a:t>Перечень радиоэлектронной продукции, происходящей из иностранных государств, в отношении которой устанавливаются ограничения для целей осуществления закупок для обеспечения государственных и муниципальных нужд </a:t>
            </a:r>
            <a:r>
              <a:rPr lang="ru-RU" sz="5600" b="1" dirty="0">
                <a:solidFill>
                  <a:srgbClr val="C00000"/>
                </a:solidFill>
              </a:rPr>
              <a:t>– изложен в новой редакции.</a:t>
            </a:r>
            <a:endParaRPr lang="ru-RU" sz="1600" b="1" dirty="0">
              <a:solidFill>
                <a:srgbClr val="C00000"/>
              </a:solidFill>
            </a:endParaRPr>
          </a:p>
        </p:txBody>
      </p:sp>
    </p:spTree>
    <p:extLst>
      <p:ext uri="{BB962C8B-B14F-4D97-AF65-F5344CB8AC3E}">
        <p14:creationId xmlns:p14="http://schemas.microsoft.com/office/powerpoint/2010/main" val="5207370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137580"/>
            <a:ext cx="11957107" cy="394282"/>
          </a:xfrm>
        </p:spPr>
        <p:txBody>
          <a:bodyPr>
            <a:normAutofit fontScale="90000"/>
          </a:bodyPr>
          <a:lstStyle/>
          <a:p>
            <a:r>
              <a:rPr lang="ru-RU" sz="4000" dirty="0">
                <a:solidFill>
                  <a:srgbClr val="C00000"/>
                </a:solidFill>
              </a:rPr>
              <a:t>Изменение № 4 </a:t>
            </a:r>
            <a:r>
              <a:rPr lang="ru-RU" sz="2700" b="1" dirty="0">
                <a:solidFill>
                  <a:srgbClr val="0070C0"/>
                </a:solidFill>
              </a:rPr>
              <a:t>– </a:t>
            </a:r>
            <a:r>
              <a:rPr lang="ru-RU" sz="2400" b="1" dirty="0">
                <a:solidFill>
                  <a:srgbClr val="0070C0"/>
                </a:solidFill>
              </a:rPr>
              <a:t>изменения в 616 ПП о запрете на допуск промышленных товаров</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48874" y="738231"/>
            <a:ext cx="11738994" cy="5879844"/>
          </a:xfrm>
        </p:spPr>
        <p:txBody>
          <a:bodyPr>
            <a:normAutofit fontScale="25000" lnSpcReduction="20000"/>
          </a:bodyPr>
          <a:lstStyle/>
          <a:p>
            <a:pPr marL="0" indent="0">
              <a:buNone/>
            </a:pPr>
            <a:r>
              <a:rPr lang="ru-RU" sz="5600" dirty="0"/>
              <a:t>3. Установить, что указанные в пунктах 1 и 2 настоящего постановления запреты не применяются в следующих случаях:</a:t>
            </a:r>
          </a:p>
          <a:p>
            <a:pPr marL="0" indent="0">
              <a:buNone/>
            </a:pPr>
            <a:r>
              <a:rPr lang="ru-RU" sz="5600" dirty="0"/>
              <a:t>а) отсутствие на территории Российской Федерации производства промышленного товара, которое подтверждается:</a:t>
            </a:r>
          </a:p>
          <a:p>
            <a:r>
              <a:rPr lang="ru-RU" sz="5600" dirty="0"/>
              <a:t>в отношении промышленных товаров, предусмотренных перечнем, - наличием разрешения на закупку происходящего из иностранного государства промышленного товара, выдаваемого с использованием государственной информационной системы промышленности в порядке, установленном Министерством промышленности и торговли Российской Федерации;</a:t>
            </a:r>
          </a:p>
          <a:p>
            <a:r>
              <a:rPr lang="ru-RU" sz="5600" dirty="0"/>
              <a:t>в отношении иных товаров, не предусмотренных перечнем, а также работ (услуг), выполняемых (оказываемых) иностранными лицами и приобретаемых для целей осуществления закупок для нужд обороны страны и безопасности государства, - заказчиком самостоятельно;</a:t>
            </a:r>
          </a:p>
          <a:p>
            <a:pPr marL="0" indent="0">
              <a:buNone/>
            </a:pPr>
            <a:r>
              <a:rPr lang="ru-RU" sz="5600" dirty="0"/>
              <a:t>б) закупка одной единицы товара, стоимость которой не превышает 100 тыс. рублей, и закупки совокупности таких товаров, суммарная стоимость которых составляет менее 1 млн. рублей (за исключением закупок товаров, указанных в пунктах 1 - 7, 123, 125 - 127 перечня);</a:t>
            </a:r>
          </a:p>
          <a:p>
            <a:pPr marL="0" indent="0">
              <a:buNone/>
            </a:pPr>
            <a:r>
              <a:rPr lang="ru-RU" sz="5600" dirty="0"/>
              <a:t>в) необходимость обеспечения взаимодействия товаров с товарами, используемыми заказчиком, ввиду их несовместимости с товарами, имеющими другие товарные знаки (за исключением закупок товаров, указанных в пунктах 67 - 71 перечня);</a:t>
            </a:r>
          </a:p>
          <a:p>
            <a:pPr marL="0" indent="0">
              <a:buNone/>
            </a:pPr>
            <a:r>
              <a:rPr lang="ru-RU" sz="5600" dirty="0"/>
              <a:t>г) </a:t>
            </a:r>
            <a:r>
              <a:rPr lang="ru-RU" sz="5600" dirty="0">
                <a:solidFill>
                  <a:srgbClr val="00B0F0"/>
                </a:solidFill>
              </a:rPr>
              <a:t>изложен в новой редакции:  </a:t>
            </a:r>
            <a:r>
              <a:rPr lang="ru-RU" sz="5600" dirty="0"/>
              <a:t>закупка запасных частей и расходных материалов к машинам и оборудованию, используемым заказчиком в соответствии с технической документацией на указанные машины и оборудование (в случае закупки товаров, </a:t>
            </a:r>
            <a:r>
              <a:rPr lang="ru-RU" sz="5600" b="1" dirty="0">
                <a:solidFill>
                  <a:srgbClr val="C00000"/>
                </a:solidFill>
              </a:rPr>
              <a:t>указанных в пунктах 25.3 – 25.7 </a:t>
            </a:r>
            <a:r>
              <a:rPr lang="ru-RU" sz="5600" dirty="0"/>
              <a:t>и 47 - 51 перечня</a:t>
            </a:r>
          </a:p>
          <a:p>
            <a:pPr marL="0" indent="0">
              <a:buNone/>
            </a:pPr>
            <a:r>
              <a:rPr lang="ru-RU" sz="5600" dirty="0"/>
              <a:t>д) закупки, осуществляемые Федеральной службой безопасности Российской Федерации, Федеральной службой охраны Российской Федерации, Службой внешней разведки Российской Федерации, органами внешней разведки Министерства обороны Российской Федерации, Министерством внутренних дел Российской Федерации, Федеральной службой войск национальной гвардии Российской Федерации и подведомственными им организациями (за исключением закупок товаров, указанных в пунктах 1 - 7, 52 - 57, 73 - 75 и 81 перечня, в отношении товаров, указанных в пунктах 47 - 51 перечня, при условии закупки одной единицы товара, стоимость которой равна или менее 2 млн. рублей), Главным управлением специальных программ Президента Российской Федерации и подведомственными ему организациями (за исключением закупок товаров, указанных в пунктах 1 - 7, 52 - 57 и 81 перечня, в отношении товаров, указанных в пунктах 47 - 51 перечня, при условии закупки одной единицы товара, стоимость которой равна или менее 2 млн. рублей), Управлением делами Президента Российской Федерации и подведомственными ему организациями (за исключением закупок товаров, указанных в пунктах 3 - 7, 52 - 57, 73 - 75 и 81 перечня, в отношении товаров, указанных в пунктах 47 - 51 перечня, при условии закупки одной единицы товара, стоимость которой равна или менее 2 млн. рублей);</a:t>
            </a:r>
          </a:p>
          <a:p>
            <a:pPr marL="0" indent="0">
              <a:buNone/>
            </a:pPr>
            <a:r>
              <a:rPr lang="ru-RU" sz="5600" dirty="0"/>
              <a:t>е) закупки товаров Федеральной службой охраны Российской Федерации, осуществляемые в целях реализации мер по осуществлению государственной охраны, а также закупки транспортных средств Министерством внутренних дел Российской Федерации для обеспечения безопасности объектов государственной охраны и проведения оперативно-поисковых мероприятий.</a:t>
            </a:r>
          </a:p>
        </p:txBody>
      </p:sp>
    </p:spTree>
    <p:extLst>
      <p:ext uri="{BB962C8B-B14F-4D97-AF65-F5344CB8AC3E}">
        <p14:creationId xmlns:p14="http://schemas.microsoft.com/office/powerpoint/2010/main" val="26577232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137580"/>
            <a:ext cx="11957107" cy="394282"/>
          </a:xfrm>
        </p:spPr>
        <p:txBody>
          <a:bodyPr>
            <a:normAutofit fontScale="90000"/>
          </a:bodyPr>
          <a:lstStyle/>
          <a:p>
            <a:r>
              <a:rPr lang="ru-RU" sz="4000" dirty="0">
                <a:solidFill>
                  <a:srgbClr val="C00000"/>
                </a:solidFill>
              </a:rPr>
              <a:t>Изменение № 4 </a:t>
            </a:r>
            <a:r>
              <a:rPr lang="ru-RU" sz="2700" b="1" dirty="0">
                <a:solidFill>
                  <a:srgbClr val="0070C0"/>
                </a:solidFill>
              </a:rPr>
              <a:t>– </a:t>
            </a:r>
            <a:r>
              <a:rPr lang="ru-RU" sz="2400" b="1" dirty="0">
                <a:solidFill>
                  <a:srgbClr val="0070C0"/>
                </a:solidFill>
              </a:rPr>
              <a:t>изменения в 616 ПП о запрете на допуск промышленных товаров</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48874" y="624683"/>
            <a:ext cx="11738994" cy="5879844"/>
          </a:xfrm>
        </p:spPr>
        <p:txBody>
          <a:bodyPr>
            <a:normAutofit/>
          </a:bodyPr>
          <a:lstStyle/>
          <a:p>
            <a:pPr marL="0" indent="0">
              <a:buNone/>
            </a:pPr>
            <a:r>
              <a:rPr lang="ru-RU" sz="1800" i="1" dirty="0">
                <a:solidFill>
                  <a:srgbClr val="7030A0"/>
                </a:solidFill>
              </a:rPr>
              <a:t>Комментарий: То есть иностранные зап. части и расходники закупить можно в соответствии с тех. документацией только по кодам  </a:t>
            </a:r>
          </a:p>
          <a:p>
            <a:pPr marL="0" indent="0">
              <a:buNone/>
            </a:pPr>
            <a:endParaRPr lang="ru-RU" sz="1600" i="1" dirty="0">
              <a:solidFill>
                <a:srgbClr val="7030A0"/>
              </a:solidFill>
            </a:endParaRPr>
          </a:p>
          <a:p>
            <a:pPr marL="0" indent="0">
              <a:buNone/>
            </a:pPr>
            <a:endParaRPr lang="ru-RU" sz="1600" dirty="0"/>
          </a:p>
          <a:p>
            <a:pPr marL="0" indent="0">
              <a:buNone/>
            </a:pPr>
            <a:endParaRPr lang="ru-RU" sz="1600" dirty="0"/>
          </a:p>
          <a:p>
            <a:pPr marL="0" indent="0">
              <a:buNone/>
            </a:pPr>
            <a:endParaRPr lang="ru-RU" sz="1600" dirty="0"/>
          </a:p>
          <a:p>
            <a:pPr marL="0" indent="0">
              <a:buNone/>
            </a:pPr>
            <a:endParaRPr lang="ru-RU" sz="1600" dirty="0"/>
          </a:p>
          <a:p>
            <a:pPr marL="0" indent="0">
              <a:buNone/>
            </a:pPr>
            <a:endParaRPr lang="ru-RU" sz="1600" dirty="0"/>
          </a:p>
        </p:txBody>
      </p:sp>
      <p:pic>
        <p:nvPicPr>
          <p:cNvPr id="5" name="Рисунок 4">
            <a:extLst>
              <a:ext uri="{FF2B5EF4-FFF2-40B4-BE49-F238E27FC236}">
                <a16:creationId xmlns:a16="http://schemas.microsoft.com/office/drawing/2014/main" xmlns="" id="{E4FFC9DB-3FED-4930-936C-C0B79E2ECAC0}"/>
              </a:ext>
            </a:extLst>
          </p:cNvPr>
          <p:cNvPicPr>
            <a:picLocks noChangeAspect="1"/>
          </p:cNvPicPr>
          <p:nvPr/>
        </p:nvPicPr>
        <p:blipFill>
          <a:blip r:embed="rId2"/>
          <a:stretch>
            <a:fillRect/>
          </a:stretch>
        </p:blipFill>
        <p:spPr>
          <a:xfrm>
            <a:off x="248874" y="1299157"/>
            <a:ext cx="6026091" cy="5110329"/>
          </a:xfrm>
          <a:prstGeom prst="rect">
            <a:avLst/>
          </a:prstGeom>
        </p:spPr>
      </p:pic>
      <p:graphicFrame>
        <p:nvGraphicFramePr>
          <p:cNvPr id="8" name="Таблица 7">
            <a:extLst>
              <a:ext uri="{FF2B5EF4-FFF2-40B4-BE49-F238E27FC236}">
                <a16:creationId xmlns:a16="http://schemas.microsoft.com/office/drawing/2014/main" xmlns="" id="{BC3FC6FE-1E35-41BA-81C4-C327645A7958}"/>
              </a:ext>
            </a:extLst>
          </p:cNvPr>
          <p:cNvGraphicFramePr>
            <a:graphicFrameLocks noGrp="1"/>
          </p:cNvGraphicFramePr>
          <p:nvPr>
            <p:extLst>
              <p:ext uri="{D42A27DB-BD31-4B8C-83A1-F6EECF244321}">
                <p14:modId xmlns:p14="http://schemas.microsoft.com/office/powerpoint/2010/main" val="2394911981"/>
              </p:ext>
            </p:extLst>
          </p:nvPr>
        </p:nvGraphicFramePr>
        <p:xfrm>
          <a:off x="6347670" y="1122988"/>
          <a:ext cx="5782811" cy="3409826"/>
        </p:xfrm>
        <a:graphic>
          <a:graphicData uri="http://schemas.openxmlformats.org/drawingml/2006/table">
            <a:tbl>
              <a:tblPr/>
              <a:tblGrid>
                <a:gridCol w="438286">
                  <a:extLst>
                    <a:ext uri="{9D8B030D-6E8A-4147-A177-3AD203B41FA5}">
                      <a16:colId xmlns:a16="http://schemas.microsoft.com/office/drawing/2014/main" xmlns="" val="3531291994"/>
                    </a:ext>
                  </a:extLst>
                </a:gridCol>
                <a:gridCol w="1513418">
                  <a:extLst>
                    <a:ext uri="{9D8B030D-6E8A-4147-A177-3AD203B41FA5}">
                      <a16:colId xmlns:a16="http://schemas.microsoft.com/office/drawing/2014/main" xmlns="" val="438909722"/>
                    </a:ext>
                  </a:extLst>
                </a:gridCol>
                <a:gridCol w="3831107">
                  <a:extLst>
                    <a:ext uri="{9D8B030D-6E8A-4147-A177-3AD203B41FA5}">
                      <a16:colId xmlns:a16="http://schemas.microsoft.com/office/drawing/2014/main" xmlns="" val="2755428597"/>
                    </a:ext>
                  </a:extLst>
                </a:gridCol>
              </a:tblGrid>
              <a:tr h="1007449">
                <a:tc>
                  <a:txBody>
                    <a:bodyPr/>
                    <a:lstStyle/>
                    <a:p>
                      <a:pPr algn="l"/>
                      <a:r>
                        <a:rPr lang="ru-RU" sz="1400">
                          <a:effectLst/>
                          <a:latin typeface="Times New Roman" panose="02020603050405020304" pitchFamily="18" charset="0"/>
                          <a:cs typeface="Times New Roman" panose="02020603050405020304" pitchFamily="18" charset="0"/>
                        </a:rPr>
                        <a:t>47.</a:t>
                      </a:r>
                    </a:p>
                  </a:txBody>
                  <a:tcPr>
                    <a:lnL>
                      <a:noFill/>
                    </a:lnL>
                    <a:lnR>
                      <a:noFill/>
                    </a:lnR>
                    <a:lnT>
                      <a:noFill/>
                    </a:lnT>
                    <a:lnB>
                      <a:noFill/>
                    </a:lnB>
                    <a:solidFill>
                      <a:srgbClr val="FFFFFF"/>
                    </a:solidFill>
                  </a:tcPr>
                </a:tc>
                <a:tc>
                  <a:txBody>
                    <a:bodyPr/>
                    <a:lstStyle/>
                    <a:p>
                      <a:pPr algn="l"/>
                      <a:r>
                        <a:rPr lang="ru-RU" sz="1400" u="none" strike="noStrike">
                          <a:solidFill>
                            <a:srgbClr val="3272C0"/>
                          </a:solidFill>
                          <a:effectLst/>
                          <a:latin typeface="Times New Roman" panose="02020603050405020304" pitchFamily="18" charset="0"/>
                          <a:cs typeface="Times New Roman" panose="02020603050405020304" pitchFamily="18" charset="0"/>
                          <a:hlinkClick r:id="rId3"/>
                        </a:rPr>
                        <a:t>28.41.1</a:t>
                      </a:r>
                      <a:endParaRPr lang="ru-RU" sz="1400">
                        <a:effectLst/>
                        <a:latin typeface="Times New Roman" panose="02020603050405020304" pitchFamily="18" charset="0"/>
                        <a:cs typeface="Times New Roman" panose="02020603050405020304" pitchFamily="18" charset="0"/>
                      </a:endParaRPr>
                    </a:p>
                  </a:txBody>
                  <a:tcPr>
                    <a:lnL>
                      <a:noFill/>
                    </a:lnL>
                    <a:lnR>
                      <a:noFill/>
                    </a:lnR>
                    <a:lnT>
                      <a:noFill/>
                    </a:lnT>
                    <a:lnB>
                      <a:noFill/>
                    </a:lnB>
                    <a:solidFill>
                      <a:srgbClr val="FFFFFF"/>
                    </a:solidFill>
                  </a:tcPr>
                </a:tc>
                <a:tc>
                  <a:txBody>
                    <a:bodyPr/>
                    <a:lstStyle/>
                    <a:p>
                      <a:pPr algn="l"/>
                      <a:r>
                        <a:rPr lang="ru-RU" sz="1400">
                          <a:effectLst/>
                          <a:latin typeface="Times New Roman" panose="02020603050405020304" pitchFamily="18" charset="0"/>
                          <a:cs typeface="Times New Roman" panose="02020603050405020304" pitchFamily="18" charset="0"/>
                        </a:rPr>
                        <a:t>Станки для обработки металлов лазером и станки аналогичного типа; обрабатывающие центры и станки аналогичного типа</a:t>
                      </a:r>
                    </a:p>
                  </a:txBody>
                  <a:tcPr>
                    <a:lnL>
                      <a:noFill/>
                    </a:lnL>
                    <a:lnR>
                      <a:noFill/>
                    </a:lnR>
                    <a:lnT>
                      <a:noFill/>
                    </a:lnT>
                    <a:lnB>
                      <a:noFill/>
                    </a:lnB>
                    <a:solidFill>
                      <a:srgbClr val="FFFFFF"/>
                    </a:solidFill>
                  </a:tcPr>
                </a:tc>
                <a:extLst>
                  <a:ext uri="{0D108BD9-81ED-4DB2-BD59-A6C34878D82A}">
                    <a16:rowId xmlns:a16="http://schemas.microsoft.com/office/drawing/2014/main" xmlns="" val="2462522505"/>
                  </a:ext>
                </a:extLst>
              </a:tr>
              <a:tr h="542472">
                <a:tc>
                  <a:txBody>
                    <a:bodyPr/>
                    <a:lstStyle/>
                    <a:p>
                      <a:pPr algn="l"/>
                      <a:r>
                        <a:rPr lang="ru-RU" sz="1400">
                          <a:effectLst/>
                          <a:latin typeface="Times New Roman" panose="02020603050405020304" pitchFamily="18" charset="0"/>
                          <a:cs typeface="Times New Roman" panose="02020603050405020304" pitchFamily="18" charset="0"/>
                        </a:rPr>
                        <a:t>48.</a:t>
                      </a:r>
                    </a:p>
                  </a:txBody>
                  <a:tcPr>
                    <a:lnL>
                      <a:noFill/>
                    </a:lnL>
                    <a:lnR>
                      <a:noFill/>
                    </a:lnR>
                    <a:lnT>
                      <a:noFill/>
                    </a:lnT>
                    <a:lnB>
                      <a:noFill/>
                    </a:lnB>
                    <a:solidFill>
                      <a:srgbClr val="FFFFFF"/>
                    </a:solidFill>
                  </a:tcPr>
                </a:tc>
                <a:tc>
                  <a:txBody>
                    <a:bodyPr/>
                    <a:lstStyle/>
                    <a:p>
                      <a:pPr algn="l"/>
                      <a:r>
                        <a:rPr lang="ru-RU" sz="1400" u="none" strike="noStrike">
                          <a:solidFill>
                            <a:srgbClr val="3272C0"/>
                          </a:solidFill>
                          <a:effectLst/>
                          <a:latin typeface="Times New Roman" panose="02020603050405020304" pitchFamily="18" charset="0"/>
                          <a:cs typeface="Times New Roman" panose="02020603050405020304" pitchFamily="18" charset="0"/>
                          <a:hlinkClick r:id="rId4"/>
                        </a:rPr>
                        <a:t>28.41.2</a:t>
                      </a:r>
                      <a:endParaRPr lang="ru-RU" sz="1400">
                        <a:effectLst/>
                        <a:latin typeface="Times New Roman" panose="02020603050405020304" pitchFamily="18" charset="0"/>
                        <a:cs typeface="Times New Roman" panose="02020603050405020304" pitchFamily="18" charset="0"/>
                      </a:endParaRPr>
                    </a:p>
                  </a:txBody>
                  <a:tcPr>
                    <a:lnL>
                      <a:noFill/>
                    </a:lnL>
                    <a:lnR>
                      <a:noFill/>
                    </a:lnR>
                    <a:lnT>
                      <a:noFill/>
                    </a:lnT>
                    <a:lnB>
                      <a:noFill/>
                    </a:lnB>
                    <a:solidFill>
                      <a:srgbClr val="FFFFFF"/>
                    </a:solidFill>
                  </a:tcPr>
                </a:tc>
                <a:tc>
                  <a:txBody>
                    <a:bodyPr/>
                    <a:lstStyle/>
                    <a:p>
                      <a:pPr algn="l"/>
                      <a:r>
                        <a:rPr lang="ru-RU" sz="1400">
                          <a:effectLst/>
                          <a:latin typeface="Times New Roman" panose="02020603050405020304" pitchFamily="18" charset="0"/>
                          <a:cs typeface="Times New Roman" panose="02020603050405020304" pitchFamily="18" charset="0"/>
                        </a:rPr>
                        <a:t>Станки токарные, расточные и фрезерные металлорежущие</a:t>
                      </a:r>
                    </a:p>
                  </a:txBody>
                  <a:tcPr>
                    <a:lnL>
                      <a:noFill/>
                    </a:lnL>
                    <a:lnR>
                      <a:noFill/>
                    </a:lnR>
                    <a:lnT>
                      <a:noFill/>
                    </a:lnT>
                    <a:lnB>
                      <a:noFill/>
                    </a:lnB>
                    <a:solidFill>
                      <a:srgbClr val="FFFFFF"/>
                    </a:solidFill>
                  </a:tcPr>
                </a:tc>
                <a:extLst>
                  <a:ext uri="{0D108BD9-81ED-4DB2-BD59-A6C34878D82A}">
                    <a16:rowId xmlns:a16="http://schemas.microsoft.com/office/drawing/2014/main" xmlns="" val="1557207189"/>
                  </a:ext>
                </a:extLst>
              </a:tr>
              <a:tr h="542472">
                <a:tc>
                  <a:txBody>
                    <a:bodyPr/>
                    <a:lstStyle/>
                    <a:p>
                      <a:pPr algn="l"/>
                      <a:r>
                        <a:rPr lang="ru-RU" sz="1400">
                          <a:effectLst/>
                          <a:latin typeface="Times New Roman" panose="02020603050405020304" pitchFamily="18" charset="0"/>
                          <a:cs typeface="Times New Roman" panose="02020603050405020304" pitchFamily="18" charset="0"/>
                        </a:rPr>
                        <a:t>49.</a:t>
                      </a:r>
                    </a:p>
                  </a:txBody>
                  <a:tcPr>
                    <a:lnL>
                      <a:noFill/>
                    </a:lnL>
                    <a:lnR>
                      <a:noFill/>
                    </a:lnR>
                    <a:lnT>
                      <a:noFill/>
                    </a:lnT>
                    <a:lnB>
                      <a:noFill/>
                    </a:lnB>
                    <a:solidFill>
                      <a:srgbClr val="FFFFFF"/>
                    </a:solidFill>
                  </a:tcPr>
                </a:tc>
                <a:tc>
                  <a:txBody>
                    <a:bodyPr/>
                    <a:lstStyle/>
                    <a:p>
                      <a:pPr algn="l"/>
                      <a:r>
                        <a:rPr lang="ru-RU" sz="1400" u="none" strike="noStrike">
                          <a:solidFill>
                            <a:srgbClr val="3272C0"/>
                          </a:solidFill>
                          <a:effectLst/>
                          <a:latin typeface="Times New Roman" panose="02020603050405020304" pitchFamily="18" charset="0"/>
                          <a:cs typeface="Times New Roman" panose="02020603050405020304" pitchFamily="18" charset="0"/>
                          <a:hlinkClick r:id="rId5"/>
                        </a:rPr>
                        <a:t>28.41.3</a:t>
                      </a:r>
                      <a:endParaRPr lang="ru-RU" sz="1400">
                        <a:effectLst/>
                        <a:latin typeface="Times New Roman" panose="02020603050405020304" pitchFamily="18" charset="0"/>
                        <a:cs typeface="Times New Roman" panose="02020603050405020304" pitchFamily="18" charset="0"/>
                      </a:endParaRPr>
                    </a:p>
                  </a:txBody>
                  <a:tcPr>
                    <a:lnL>
                      <a:noFill/>
                    </a:lnL>
                    <a:lnR>
                      <a:noFill/>
                    </a:lnR>
                    <a:lnT>
                      <a:noFill/>
                    </a:lnT>
                    <a:lnB>
                      <a:noFill/>
                    </a:lnB>
                    <a:solidFill>
                      <a:srgbClr val="FFFFFF"/>
                    </a:solidFill>
                  </a:tcPr>
                </a:tc>
                <a:tc>
                  <a:txBody>
                    <a:bodyPr/>
                    <a:lstStyle/>
                    <a:p>
                      <a:pPr algn="l"/>
                      <a:r>
                        <a:rPr lang="ru-RU" sz="1400">
                          <a:effectLst/>
                          <a:latin typeface="Times New Roman" panose="02020603050405020304" pitchFamily="18" charset="0"/>
                          <a:cs typeface="Times New Roman" panose="02020603050405020304" pitchFamily="18" charset="0"/>
                        </a:rPr>
                        <a:t>Станки металлообрабатывающие прочие</a:t>
                      </a:r>
                    </a:p>
                  </a:txBody>
                  <a:tcPr>
                    <a:lnL>
                      <a:noFill/>
                    </a:lnL>
                    <a:lnR>
                      <a:noFill/>
                    </a:lnR>
                    <a:lnT>
                      <a:noFill/>
                    </a:lnT>
                    <a:lnB>
                      <a:noFill/>
                    </a:lnB>
                    <a:solidFill>
                      <a:srgbClr val="FFFFFF"/>
                    </a:solidFill>
                  </a:tcPr>
                </a:tc>
                <a:extLst>
                  <a:ext uri="{0D108BD9-81ED-4DB2-BD59-A6C34878D82A}">
                    <a16:rowId xmlns:a16="http://schemas.microsoft.com/office/drawing/2014/main" xmlns="" val="2461742720"/>
                  </a:ext>
                </a:extLst>
              </a:tr>
              <a:tr h="542472">
                <a:tc>
                  <a:txBody>
                    <a:bodyPr/>
                    <a:lstStyle/>
                    <a:p>
                      <a:pPr algn="l"/>
                      <a:r>
                        <a:rPr lang="ru-RU" sz="1400">
                          <a:effectLst/>
                          <a:latin typeface="Times New Roman" panose="02020603050405020304" pitchFamily="18" charset="0"/>
                          <a:cs typeface="Times New Roman" panose="02020603050405020304" pitchFamily="18" charset="0"/>
                        </a:rPr>
                        <a:t>50.</a:t>
                      </a:r>
                    </a:p>
                  </a:txBody>
                  <a:tcPr>
                    <a:lnL>
                      <a:noFill/>
                    </a:lnL>
                    <a:lnR>
                      <a:noFill/>
                    </a:lnR>
                    <a:lnT>
                      <a:noFill/>
                    </a:lnT>
                    <a:lnB>
                      <a:noFill/>
                    </a:lnB>
                    <a:solidFill>
                      <a:srgbClr val="FFFFFF"/>
                    </a:solidFill>
                  </a:tcPr>
                </a:tc>
                <a:tc>
                  <a:txBody>
                    <a:bodyPr/>
                    <a:lstStyle/>
                    <a:p>
                      <a:pPr algn="l"/>
                      <a:r>
                        <a:rPr lang="ru-RU" sz="1400" u="none" strike="noStrike">
                          <a:solidFill>
                            <a:srgbClr val="3272C0"/>
                          </a:solidFill>
                          <a:effectLst/>
                          <a:latin typeface="Times New Roman" panose="02020603050405020304" pitchFamily="18" charset="0"/>
                          <a:cs typeface="Times New Roman" panose="02020603050405020304" pitchFamily="18" charset="0"/>
                          <a:hlinkClick r:id="rId6"/>
                        </a:rPr>
                        <a:t>28.41.4</a:t>
                      </a:r>
                      <a:endParaRPr lang="ru-RU" sz="1400">
                        <a:effectLst/>
                        <a:latin typeface="Times New Roman" panose="02020603050405020304" pitchFamily="18" charset="0"/>
                        <a:cs typeface="Times New Roman" panose="02020603050405020304" pitchFamily="18" charset="0"/>
                      </a:endParaRPr>
                    </a:p>
                  </a:txBody>
                  <a:tcPr>
                    <a:lnL>
                      <a:noFill/>
                    </a:lnL>
                    <a:lnR>
                      <a:noFill/>
                    </a:lnR>
                    <a:lnT>
                      <a:noFill/>
                    </a:lnT>
                    <a:lnB>
                      <a:noFill/>
                    </a:lnB>
                    <a:solidFill>
                      <a:srgbClr val="FFFFFF"/>
                    </a:solidFill>
                  </a:tcPr>
                </a:tc>
                <a:tc>
                  <a:txBody>
                    <a:bodyPr/>
                    <a:lstStyle/>
                    <a:p>
                      <a:pPr algn="l"/>
                      <a:r>
                        <a:rPr lang="ru-RU" sz="1400">
                          <a:effectLst/>
                          <a:latin typeface="Times New Roman" panose="02020603050405020304" pitchFamily="18" charset="0"/>
                          <a:cs typeface="Times New Roman" panose="02020603050405020304" pitchFamily="18" charset="0"/>
                        </a:rPr>
                        <a:t>Части и принадлежности станков для обработки металлов</a:t>
                      </a:r>
                    </a:p>
                  </a:txBody>
                  <a:tcPr>
                    <a:lnL>
                      <a:noFill/>
                    </a:lnL>
                    <a:lnR>
                      <a:noFill/>
                    </a:lnR>
                    <a:lnT>
                      <a:noFill/>
                    </a:lnT>
                    <a:lnB>
                      <a:noFill/>
                    </a:lnB>
                    <a:solidFill>
                      <a:srgbClr val="FFFFFF"/>
                    </a:solidFill>
                  </a:tcPr>
                </a:tc>
                <a:extLst>
                  <a:ext uri="{0D108BD9-81ED-4DB2-BD59-A6C34878D82A}">
                    <a16:rowId xmlns:a16="http://schemas.microsoft.com/office/drawing/2014/main" xmlns="" val="3490643799"/>
                  </a:ext>
                </a:extLst>
              </a:tr>
              <a:tr h="774961">
                <a:tc>
                  <a:txBody>
                    <a:bodyPr/>
                    <a:lstStyle/>
                    <a:p>
                      <a:pPr algn="l"/>
                      <a:r>
                        <a:rPr lang="ru-RU" sz="1400">
                          <a:effectLst/>
                          <a:latin typeface="Times New Roman" panose="02020603050405020304" pitchFamily="18" charset="0"/>
                          <a:cs typeface="Times New Roman" panose="02020603050405020304" pitchFamily="18" charset="0"/>
                        </a:rPr>
                        <a:t>51.</a:t>
                      </a:r>
                    </a:p>
                  </a:txBody>
                  <a:tcPr>
                    <a:lnL>
                      <a:noFill/>
                    </a:lnL>
                    <a:lnR>
                      <a:noFill/>
                    </a:lnR>
                    <a:lnT>
                      <a:noFill/>
                    </a:lnT>
                    <a:lnB>
                      <a:noFill/>
                    </a:lnB>
                    <a:solidFill>
                      <a:srgbClr val="FFFFFF"/>
                    </a:solidFill>
                  </a:tcPr>
                </a:tc>
                <a:tc>
                  <a:txBody>
                    <a:bodyPr/>
                    <a:lstStyle/>
                    <a:p>
                      <a:pPr algn="l"/>
                      <a:r>
                        <a:rPr lang="ru-RU" sz="1400" u="none" strike="noStrike">
                          <a:solidFill>
                            <a:srgbClr val="3272C0"/>
                          </a:solidFill>
                          <a:effectLst/>
                          <a:latin typeface="Times New Roman" panose="02020603050405020304" pitchFamily="18" charset="0"/>
                          <a:cs typeface="Times New Roman" panose="02020603050405020304" pitchFamily="18" charset="0"/>
                          <a:hlinkClick r:id="rId7"/>
                        </a:rPr>
                        <a:t>28.49.1</a:t>
                      </a:r>
                      <a:endParaRPr lang="ru-RU" sz="1400">
                        <a:effectLst/>
                        <a:latin typeface="Times New Roman" panose="02020603050405020304" pitchFamily="18" charset="0"/>
                        <a:cs typeface="Times New Roman" panose="02020603050405020304" pitchFamily="18" charset="0"/>
                      </a:endParaRPr>
                    </a:p>
                  </a:txBody>
                  <a:tcPr>
                    <a:lnL>
                      <a:noFill/>
                    </a:lnL>
                    <a:lnR>
                      <a:noFill/>
                    </a:lnR>
                    <a:lnT>
                      <a:noFill/>
                    </a:lnT>
                    <a:lnB>
                      <a:noFill/>
                    </a:lnB>
                    <a:solidFill>
                      <a:srgbClr val="FFFFFF"/>
                    </a:solidFill>
                  </a:tcPr>
                </a:tc>
                <a:tc>
                  <a:txBody>
                    <a:bodyPr/>
                    <a:lstStyle/>
                    <a:p>
                      <a:pPr algn="l"/>
                      <a:r>
                        <a:rPr lang="ru-RU" sz="1400" dirty="0">
                          <a:effectLst/>
                          <a:latin typeface="Times New Roman" panose="02020603050405020304" pitchFamily="18" charset="0"/>
                          <a:cs typeface="Times New Roman" panose="02020603050405020304" pitchFamily="18" charset="0"/>
                        </a:rPr>
                        <a:t>Станки для обработки камня, дерева и аналогичных твердых материалов</a:t>
                      </a:r>
                    </a:p>
                  </a:txBody>
                  <a:tcPr>
                    <a:lnL>
                      <a:noFill/>
                    </a:lnL>
                    <a:lnR>
                      <a:noFill/>
                    </a:lnR>
                    <a:lnT>
                      <a:noFill/>
                    </a:lnT>
                    <a:lnB>
                      <a:noFill/>
                    </a:lnB>
                    <a:solidFill>
                      <a:srgbClr val="FFFFFF"/>
                    </a:solidFill>
                  </a:tcPr>
                </a:tc>
                <a:extLst>
                  <a:ext uri="{0D108BD9-81ED-4DB2-BD59-A6C34878D82A}">
                    <a16:rowId xmlns:a16="http://schemas.microsoft.com/office/drawing/2014/main" xmlns="" val="3222733816"/>
                  </a:ext>
                </a:extLst>
              </a:tr>
            </a:tbl>
          </a:graphicData>
        </a:graphic>
      </p:graphicFrame>
      <p:sp>
        <p:nvSpPr>
          <p:cNvPr id="10" name="TextBox 9">
            <a:extLst>
              <a:ext uri="{FF2B5EF4-FFF2-40B4-BE49-F238E27FC236}">
                <a16:creationId xmlns:a16="http://schemas.microsoft.com/office/drawing/2014/main" xmlns="" id="{454E46BF-DEF7-43E7-B218-685B66910210}"/>
              </a:ext>
            </a:extLst>
          </p:cNvPr>
          <p:cNvSpPr txBox="1"/>
          <p:nvPr/>
        </p:nvSpPr>
        <p:spPr>
          <a:xfrm>
            <a:off x="6274965" y="5586986"/>
            <a:ext cx="5299046" cy="923330"/>
          </a:xfrm>
          <a:prstGeom prst="rect">
            <a:avLst/>
          </a:prstGeom>
          <a:noFill/>
        </p:spPr>
        <p:txBody>
          <a:bodyPr wrap="square">
            <a:spAutoFit/>
          </a:bodyPr>
          <a:lstStyle/>
          <a:p>
            <a:r>
              <a:rPr lang="ru-RU" dirty="0">
                <a:solidFill>
                  <a:srgbClr val="7030A0"/>
                </a:solidFill>
              </a:rPr>
              <a:t>По иным кодам, получается, что запчасти и расходники иностранные по подпункту «г» пункта 3 616 ПП закупить нельзя! </a:t>
            </a:r>
          </a:p>
        </p:txBody>
      </p:sp>
    </p:spTree>
    <p:extLst>
      <p:ext uri="{BB962C8B-B14F-4D97-AF65-F5344CB8AC3E}">
        <p14:creationId xmlns:p14="http://schemas.microsoft.com/office/powerpoint/2010/main" val="33240441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137580"/>
            <a:ext cx="11957107" cy="394282"/>
          </a:xfrm>
        </p:spPr>
        <p:txBody>
          <a:bodyPr>
            <a:normAutofit fontScale="90000"/>
          </a:bodyPr>
          <a:lstStyle/>
          <a:p>
            <a:r>
              <a:rPr lang="ru-RU" sz="4000" dirty="0">
                <a:solidFill>
                  <a:srgbClr val="C00000"/>
                </a:solidFill>
              </a:rPr>
              <a:t>Изменение № 4 </a:t>
            </a:r>
            <a:r>
              <a:rPr lang="ru-RU" sz="2700" b="1" dirty="0">
                <a:solidFill>
                  <a:srgbClr val="0070C0"/>
                </a:solidFill>
              </a:rPr>
              <a:t>– </a:t>
            </a:r>
            <a:r>
              <a:rPr lang="ru-RU" sz="2400" b="1" dirty="0">
                <a:solidFill>
                  <a:srgbClr val="0070C0"/>
                </a:solidFill>
              </a:rPr>
              <a:t>изменения в 616 ПП о запрете на допуск промышленных товаров</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48874" y="738231"/>
            <a:ext cx="11738994" cy="5879844"/>
          </a:xfrm>
        </p:spPr>
        <p:txBody>
          <a:bodyPr>
            <a:normAutofit/>
          </a:bodyPr>
          <a:lstStyle/>
          <a:p>
            <a:pPr marL="0" indent="0">
              <a:buNone/>
            </a:pPr>
            <a:r>
              <a:rPr lang="ru-RU" sz="1600" b="1" dirty="0"/>
              <a:t>6. </a:t>
            </a:r>
            <a:r>
              <a:rPr lang="ru-RU" sz="1600" dirty="0"/>
              <a:t>В целях реализации настоящего постановления:</a:t>
            </a:r>
          </a:p>
          <a:p>
            <a:pPr marL="0" indent="0">
              <a:buNone/>
            </a:pPr>
            <a:r>
              <a:rPr lang="ru-RU" sz="1600" dirty="0">
                <a:solidFill>
                  <a:srgbClr val="00B0F0"/>
                </a:solidFill>
              </a:rPr>
              <a:t>Новая редакция подпункта а) </a:t>
            </a:r>
            <a:r>
              <a:rPr lang="ru-RU" sz="1600" dirty="0"/>
              <a:t>подтверждением производства продукции на территории Российской Федерации является наличие сведений о такой продукции в реестре промышленной продукции, произведенной на территории Российской Федерации (далее - реестр российской промышленной продукции), </a:t>
            </a:r>
            <a:r>
              <a:rPr lang="ru-RU" sz="1600" dirty="0">
                <a:solidFill>
                  <a:srgbClr val="C00000"/>
                </a:solidFill>
              </a:rPr>
              <a:t>либо в едином реестре российской радиоэлектронной продукции;</a:t>
            </a:r>
          </a:p>
          <a:p>
            <a:pPr marL="0" indent="0">
              <a:buNone/>
            </a:pPr>
            <a:r>
              <a:rPr lang="ru-RU" sz="1600" dirty="0"/>
              <a:t>б) подтверждением производства промышленной продукции на территории государства - члена Евразийского экономического союза является наличие сведений о такой продукции в реестре промышленной продукции, произведенной на территории государства - члена Евразийского экономического союза, за исключением Российской Федерации (далее - реестр евразийской промышленной продукции).</a:t>
            </a:r>
          </a:p>
          <a:p>
            <a:pPr marL="0" indent="0">
              <a:buNone/>
            </a:pPr>
            <a:endParaRPr lang="ru-RU" sz="1600" dirty="0"/>
          </a:p>
          <a:p>
            <a:pPr marL="0" indent="0">
              <a:buNone/>
            </a:pPr>
            <a:r>
              <a:rPr lang="ru-RU" sz="1600" b="1" dirty="0">
                <a:solidFill>
                  <a:srgbClr val="00B0F0"/>
                </a:solidFill>
              </a:rPr>
              <a:t>Новая редакция пункта 10. </a:t>
            </a:r>
            <a:r>
              <a:rPr lang="ru-RU" sz="1600" dirty="0"/>
              <a:t>Установить, что для подтверждения соответствия закупки промышленных товаров требованиям, установленным настоящим постановлением, участник закупки представляет заказчику в составе заявки на участие в закупке </a:t>
            </a:r>
          </a:p>
          <a:p>
            <a:r>
              <a:rPr lang="ru-RU" sz="1600" dirty="0"/>
              <a:t>выписку из реестра российской промышленной продукции </a:t>
            </a:r>
          </a:p>
          <a:p>
            <a:r>
              <a:rPr lang="ru-RU" sz="1600" dirty="0"/>
              <a:t>или реестра евразийской промышленной продукции </a:t>
            </a:r>
          </a:p>
          <a:p>
            <a:r>
              <a:rPr lang="ru-RU" sz="1600" b="1" dirty="0">
                <a:solidFill>
                  <a:srgbClr val="C00000"/>
                </a:solidFill>
              </a:rPr>
              <a:t>либо в случае закупки товаров, указанных в пунктах 25.1 – 25.7 перечня, представляет декларацию о включении поставляемой продукции в единый реестр российской радиоэлектронной продукции </a:t>
            </a:r>
          </a:p>
          <a:p>
            <a:pPr marL="0" indent="0">
              <a:buNone/>
            </a:pPr>
            <a:r>
              <a:rPr lang="ru-RU" sz="1600" dirty="0"/>
              <a:t>с указанием номеров реестровых записей соответствующих реестров, а также информации о совокупном количестве баллов за выполнение технологических операций (условий) на территории Российской Федерации, если такое предусмотрено постановлением Правительства Российской Федерации от 17 июля 2015 г. N 719 (для продукции, в отношении которой установлены требования о совокупном количестве баллов за выполнение (освоение) на территории Российской Федерации соответствующих операций (условий). Информация о реестровых записях о товаре включается в контракт.</a:t>
            </a:r>
          </a:p>
          <a:p>
            <a:pPr marL="0" indent="0">
              <a:buNone/>
            </a:pPr>
            <a:endParaRPr lang="ru-RU" sz="1600" dirty="0"/>
          </a:p>
        </p:txBody>
      </p:sp>
    </p:spTree>
    <p:extLst>
      <p:ext uri="{BB962C8B-B14F-4D97-AF65-F5344CB8AC3E}">
        <p14:creationId xmlns:p14="http://schemas.microsoft.com/office/powerpoint/2010/main" val="22862552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137580"/>
            <a:ext cx="11957107" cy="394282"/>
          </a:xfrm>
        </p:spPr>
        <p:txBody>
          <a:bodyPr>
            <a:normAutofit fontScale="90000"/>
          </a:bodyPr>
          <a:lstStyle/>
          <a:p>
            <a:r>
              <a:rPr lang="ru-RU" sz="2400" b="1" dirty="0">
                <a:solidFill>
                  <a:srgbClr val="0070C0"/>
                </a:solidFill>
              </a:rPr>
              <a:t>Что это за пункты с декларацией</a:t>
            </a:r>
            <a:r>
              <a:rPr lang="en-US" sz="2400" b="1" dirty="0">
                <a:solidFill>
                  <a:srgbClr val="0070C0"/>
                </a:solidFill>
              </a:rPr>
              <a:t>?</a:t>
            </a:r>
            <a:r>
              <a:rPr lang="ru-RU" sz="2400" b="1" dirty="0">
                <a:solidFill>
                  <a:srgbClr val="0070C0"/>
                </a:solidFill>
              </a:rPr>
              <a:t> </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48874" y="738231"/>
            <a:ext cx="11738994" cy="5879844"/>
          </a:xfrm>
        </p:spPr>
        <p:txBody>
          <a:bodyPr>
            <a:normAutofit/>
          </a:bodyPr>
          <a:lstStyle/>
          <a:p>
            <a:pPr marL="0" indent="0">
              <a:buNone/>
            </a:pPr>
            <a:endParaRPr lang="ru-RU" sz="1600" dirty="0"/>
          </a:p>
          <a:p>
            <a:pPr marL="0" indent="0">
              <a:buNone/>
            </a:pPr>
            <a:endParaRPr lang="ru-RU" sz="1600" dirty="0"/>
          </a:p>
          <a:p>
            <a:pPr marL="0" indent="0">
              <a:buNone/>
            </a:pPr>
            <a:endParaRPr lang="ru-RU" sz="1600" dirty="0"/>
          </a:p>
          <a:p>
            <a:pPr marL="0" indent="0">
              <a:buNone/>
            </a:pPr>
            <a:endParaRPr lang="ru-RU" sz="1600" dirty="0"/>
          </a:p>
          <a:p>
            <a:pPr marL="0" indent="0">
              <a:buNone/>
            </a:pPr>
            <a:endParaRPr lang="ru-RU" sz="1600" dirty="0"/>
          </a:p>
        </p:txBody>
      </p:sp>
      <p:pic>
        <p:nvPicPr>
          <p:cNvPr id="5" name="Рисунок 4">
            <a:extLst>
              <a:ext uri="{FF2B5EF4-FFF2-40B4-BE49-F238E27FC236}">
                <a16:creationId xmlns:a16="http://schemas.microsoft.com/office/drawing/2014/main" xmlns="" id="{824D8C4D-DD3D-481A-8863-B12BA565D33C}"/>
              </a:ext>
            </a:extLst>
          </p:cNvPr>
          <p:cNvPicPr>
            <a:picLocks noChangeAspect="1"/>
          </p:cNvPicPr>
          <p:nvPr/>
        </p:nvPicPr>
        <p:blipFill>
          <a:blip r:embed="rId2"/>
          <a:stretch>
            <a:fillRect/>
          </a:stretch>
        </p:blipFill>
        <p:spPr>
          <a:xfrm>
            <a:off x="730629" y="581068"/>
            <a:ext cx="5943600" cy="314325"/>
          </a:xfrm>
          <a:prstGeom prst="rect">
            <a:avLst/>
          </a:prstGeom>
        </p:spPr>
      </p:pic>
      <p:pic>
        <p:nvPicPr>
          <p:cNvPr id="7" name="Рисунок 6">
            <a:extLst>
              <a:ext uri="{FF2B5EF4-FFF2-40B4-BE49-F238E27FC236}">
                <a16:creationId xmlns:a16="http://schemas.microsoft.com/office/drawing/2014/main" xmlns="" id="{97F08724-83D2-44E3-B216-94D883AB8655}"/>
              </a:ext>
            </a:extLst>
          </p:cNvPr>
          <p:cNvPicPr>
            <a:picLocks noChangeAspect="1"/>
          </p:cNvPicPr>
          <p:nvPr/>
        </p:nvPicPr>
        <p:blipFill>
          <a:blip r:embed="rId3"/>
          <a:stretch>
            <a:fillRect/>
          </a:stretch>
        </p:blipFill>
        <p:spPr>
          <a:xfrm>
            <a:off x="635379" y="895393"/>
            <a:ext cx="6038850" cy="5879844"/>
          </a:xfrm>
          <a:prstGeom prst="rect">
            <a:avLst/>
          </a:prstGeom>
        </p:spPr>
      </p:pic>
    </p:spTree>
    <p:extLst>
      <p:ext uri="{BB962C8B-B14F-4D97-AF65-F5344CB8AC3E}">
        <p14:creationId xmlns:p14="http://schemas.microsoft.com/office/powerpoint/2010/main" val="14755145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137580"/>
            <a:ext cx="11957107" cy="394282"/>
          </a:xfrm>
        </p:spPr>
        <p:txBody>
          <a:bodyPr>
            <a:normAutofit fontScale="90000"/>
          </a:bodyPr>
          <a:lstStyle/>
          <a:p>
            <a:r>
              <a:rPr lang="ru-RU" sz="4000" dirty="0">
                <a:solidFill>
                  <a:srgbClr val="C00000"/>
                </a:solidFill>
              </a:rPr>
              <a:t>Изменение № 4 </a:t>
            </a:r>
            <a:r>
              <a:rPr lang="ru-RU" sz="2700" b="1" dirty="0">
                <a:solidFill>
                  <a:srgbClr val="0070C0"/>
                </a:solidFill>
              </a:rPr>
              <a:t>– </a:t>
            </a:r>
            <a:r>
              <a:rPr lang="ru-RU" sz="2400" b="1" dirty="0">
                <a:solidFill>
                  <a:srgbClr val="0070C0"/>
                </a:solidFill>
              </a:rPr>
              <a:t>изменения в 616 ПП о запрете на допуск промышленных товаров</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48874" y="738231"/>
            <a:ext cx="11738994" cy="5879844"/>
          </a:xfrm>
        </p:spPr>
        <p:txBody>
          <a:bodyPr>
            <a:normAutofit/>
          </a:bodyPr>
          <a:lstStyle/>
          <a:p>
            <a:pPr marL="0" indent="0">
              <a:buNone/>
            </a:pPr>
            <a:r>
              <a:rPr lang="ru-RU" sz="1600" dirty="0"/>
              <a:t>В случае представления участником закупки в составе заявки выписки из реестра российской промышленной продукции или реестра евразийской промышленной продукции </a:t>
            </a:r>
            <a:r>
              <a:rPr lang="ru-RU" sz="1600" b="1" dirty="0">
                <a:solidFill>
                  <a:srgbClr val="C00000"/>
                </a:solidFill>
              </a:rPr>
              <a:t>либо декларации о включении продукции в единый реестр российской радиоэлектронной продукции </a:t>
            </a:r>
            <a:r>
              <a:rPr lang="ru-RU" sz="1600" dirty="0"/>
              <a:t>с указанием совокупного количества баллов, не соответствующего требованиям, установленным для целей осуществления закупок постановлением Правительства Российской Федерации от 17 июля 2015 г. N 719, </a:t>
            </a:r>
            <a:r>
              <a:rPr lang="ru-RU" sz="1600" u="sng" dirty="0"/>
              <a:t>такая заявка приравнивается к заявке, в которой содержится предложение о поставке товаров, происходящих из иностранных государств или группы иностранных государств, работ, услуг, соответственно выполняемых, оказываемых иностранными лицами.</a:t>
            </a:r>
          </a:p>
          <a:p>
            <a:pPr marL="0" indent="0">
              <a:buNone/>
            </a:pPr>
            <a:r>
              <a:rPr lang="ru-RU" sz="1600" dirty="0"/>
              <a:t>Информация о нахождении товара в реестре российской промышленной продукции </a:t>
            </a:r>
            <a:r>
              <a:rPr lang="ru-RU" sz="1600" b="1" dirty="0">
                <a:solidFill>
                  <a:srgbClr val="C00000"/>
                </a:solidFill>
              </a:rPr>
              <a:t>или в едином реестре российской радиоэлектронной продукции </a:t>
            </a:r>
            <a:r>
              <a:rPr lang="ru-RU" sz="1600" dirty="0"/>
              <a:t>не представляется при поставках вооружения, военной и специальной техники, принятых на вооружение, снабжение, в эксплуатацию, и (или) при поставках образцов вооружения, военной и специальной техники, разработанных в соответствии с конструкторской документацией с литерой не ниже "О 1". Информация о таких товарах не подлежит включению в реестр российской промышленной продукции </a:t>
            </a:r>
            <a:r>
              <a:rPr lang="ru-RU" sz="1600" b="1" dirty="0">
                <a:solidFill>
                  <a:srgbClr val="C00000"/>
                </a:solidFill>
              </a:rPr>
              <a:t>или в единый реестр российской радиоэлектронного продукции.</a:t>
            </a:r>
          </a:p>
          <a:p>
            <a:pPr marL="0" indent="0">
              <a:buNone/>
            </a:pPr>
            <a:r>
              <a:rPr lang="ru-RU" sz="1600" b="1" dirty="0">
                <a:solidFill>
                  <a:srgbClr val="00B0F0"/>
                </a:solidFill>
              </a:rPr>
              <a:t>Новый пункт 10.2</a:t>
            </a:r>
          </a:p>
        </p:txBody>
      </p:sp>
      <p:pic>
        <p:nvPicPr>
          <p:cNvPr id="6" name="Рисунок 5">
            <a:extLst>
              <a:ext uri="{FF2B5EF4-FFF2-40B4-BE49-F238E27FC236}">
                <a16:creationId xmlns:a16="http://schemas.microsoft.com/office/drawing/2014/main" xmlns="" id="{DD817B9E-8103-4549-9DB1-4C308B3CCCFB}"/>
              </a:ext>
            </a:extLst>
          </p:cNvPr>
          <p:cNvPicPr>
            <a:picLocks noChangeAspect="1"/>
          </p:cNvPicPr>
          <p:nvPr/>
        </p:nvPicPr>
        <p:blipFill>
          <a:blip r:embed="rId2"/>
          <a:stretch>
            <a:fillRect/>
          </a:stretch>
        </p:blipFill>
        <p:spPr>
          <a:xfrm>
            <a:off x="283827" y="3885781"/>
            <a:ext cx="5812173" cy="2732294"/>
          </a:xfrm>
          <a:prstGeom prst="rect">
            <a:avLst/>
          </a:prstGeom>
        </p:spPr>
      </p:pic>
      <p:sp>
        <p:nvSpPr>
          <p:cNvPr id="8" name="TextBox 7">
            <a:extLst>
              <a:ext uri="{FF2B5EF4-FFF2-40B4-BE49-F238E27FC236}">
                <a16:creationId xmlns:a16="http://schemas.microsoft.com/office/drawing/2014/main" xmlns="" id="{1E520140-A6DB-46D7-8498-2A6DE2CC5A8D}"/>
              </a:ext>
            </a:extLst>
          </p:cNvPr>
          <p:cNvSpPr txBox="1"/>
          <p:nvPr/>
        </p:nvSpPr>
        <p:spPr>
          <a:xfrm>
            <a:off x="6382624" y="4187784"/>
            <a:ext cx="5525549" cy="2031325"/>
          </a:xfrm>
          <a:prstGeom prst="rect">
            <a:avLst/>
          </a:prstGeom>
          <a:noFill/>
        </p:spPr>
        <p:txBody>
          <a:bodyPr wrap="square">
            <a:spAutoFit/>
          </a:bodyPr>
          <a:lstStyle/>
          <a:p>
            <a:r>
              <a:rPr lang="ru-RU" sz="1400" i="1" dirty="0">
                <a:solidFill>
                  <a:srgbClr val="7030A0"/>
                </a:solidFill>
              </a:rPr>
              <a:t>Пункт 2 616 ПП. Установить запрет на допуск промышленных товаров, происходящих из иностранных государств (за исключением государств - членов Евразийского экономического союза), в том числе в отношении промышленных товаров, предусмотренных перечнем, а также работ (услуг), выполняемых (оказываемых) иностранными лицами (за исключением лиц государств - членов Евразийского экономического союза), для целей осуществления закупок для нужд обороны страны и безопасности государства.</a:t>
            </a:r>
          </a:p>
        </p:txBody>
      </p:sp>
    </p:spTree>
    <p:extLst>
      <p:ext uri="{BB962C8B-B14F-4D97-AF65-F5344CB8AC3E}">
        <p14:creationId xmlns:p14="http://schemas.microsoft.com/office/powerpoint/2010/main" val="979007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idx="4294967295"/>
          </p:nvPr>
        </p:nvSpPr>
        <p:spPr>
          <a:xfrm>
            <a:off x="609600" y="349833"/>
            <a:ext cx="10972800" cy="1143000"/>
          </a:xfrm>
        </p:spPr>
        <p:txBody>
          <a:bodyPr/>
          <a:lstStyle/>
          <a:p>
            <a:pPr eaLnBrk="1" hangingPunct="1"/>
            <a:r>
              <a:rPr lang="ru-RU" altLang="ru-RU" dirty="0">
                <a:solidFill>
                  <a:schemeClr val="accent2"/>
                </a:solidFill>
              </a:rPr>
              <a:t>Благодарю за внимание!</a:t>
            </a:r>
          </a:p>
        </p:txBody>
      </p:sp>
      <p:sp>
        <p:nvSpPr>
          <p:cNvPr id="220163" name="Rectangle 3"/>
          <p:cNvSpPr>
            <a:spLocks noGrp="1" noChangeArrowheads="1"/>
          </p:cNvSpPr>
          <p:nvPr>
            <p:ph type="body" idx="4294967295"/>
          </p:nvPr>
        </p:nvSpPr>
        <p:spPr>
          <a:xfrm>
            <a:off x="539969" y="1492833"/>
            <a:ext cx="10972800" cy="4525963"/>
          </a:xfrm>
        </p:spPr>
        <p:txBody>
          <a:bodyPr/>
          <a:lstStyle/>
          <a:p>
            <a:pPr algn="ctr" eaLnBrk="1" hangingPunct="1">
              <a:buFontTx/>
              <a:buNone/>
            </a:pPr>
            <a:endParaRPr lang="ru-RU" altLang="ru-RU" dirty="0">
              <a:solidFill>
                <a:srgbClr val="A50021"/>
              </a:solidFill>
            </a:endParaRPr>
          </a:p>
          <a:p>
            <a:pPr algn="ctr" eaLnBrk="1" hangingPunct="1">
              <a:buFontTx/>
              <a:buNone/>
            </a:pPr>
            <a:r>
              <a:rPr lang="ru-RU" altLang="ru-RU" dirty="0">
                <a:solidFill>
                  <a:srgbClr val="A50021"/>
                </a:solidFill>
              </a:rPr>
              <a:t>Трефилова Татьяна Николаевна  - </a:t>
            </a:r>
          </a:p>
          <a:p>
            <a:pPr algn="ctr" eaLnBrk="1" hangingPunct="1">
              <a:buFontTx/>
              <a:buNone/>
            </a:pPr>
            <a:endParaRPr lang="ru-RU" altLang="ru-RU" dirty="0">
              <a:solidFill>
                <a:srgbClr val="A50021"/>
              </a:solidFill>
            </a:endParaRPr>
          </a:p>
          <a:p>
            <a:pPr algn="ctr" eaLnBrk="1" hangingPunct="1">
              <a:buFontTx/>
              <a:buNone/>
            </a:pPr>
            <a:r>
              <a:rPr lang="en-US" altLang="ru-RU" dirty="0">
                <a:solidFill>
                  <a:srgbClr val="A50021"/>
                </a:solidFill>
                <a:hlinkClick r:id="rId2"/>
              </a:rPr>
              <a:t>igzgos@gmail.com</a:t>
            </a:r>
            <a:endParaRPr lang="ru-RU" altLang="ru-RU" dirty="0">
              <a:solidFill>
                <a:srgbClr val="A50021"/>
              </a:solidFill>
            </a:endParaRPr>
          </a:p>
          <a:p>
            <a:pPr algn="ctr" eaLnBrk="1" hangingPunct="1">
              <a:buFontTx/>
              <a:buNone/>
            </a:pPr>
            <a:endParaRPr lang="ru-RU" altLang="ru-RU" dirty="0">
              <a:solidFill>
                <a:srgbClr val="A50021"/>
              </a:solidFill>
            </a:endParaRPr>
          </a:p>
          <a:p>
            <a:pPr algn="ctr" eaLnBrk="1" hangingPunct="1">
              <a:buFontTx/>
              <a:buNone/>
            </a:pPr>
            <a:r>
              <a:rPr lang="ru-RU" altLang="ru-RU" dirty="0">
                <a:solidFill>
                  <a:srgbClr val="00B0F0"/>
                </a:solidFill>
              </a:rPr>
              <a:t>Инстаграм </a:t>
            </a:r>
            <a:r>
              <a:rPr lang="en-US" altLang="ru-RU" dirty="0">
                <a:solidFill>
                  <a:srgbClr val="00B0F0"/>
                </a:solidFill>
              </a:rPr>
              <a:t>@t.n.trefilova</a:t>
            </a:r>
            <a:endParaRPr lang="ru-RU" altLang="ru-RU" dirty="0">
              <a:solidFill>
                <a:srgbClr val="00B0F0"/>
              </a:solidFill>
            </a:endParaRPr>
          </a:p>
        </p:txBody>
      </p:sp>
    </p:spTree>
    <p:extLst>
      <p:ext uri="{BB962C8B-B14F-4D97-AF65-F5344CB8AC3E}">
        <p14:creationId xmlns:p14="http://schemas.microsoft.com/office/powerpoint/2010/main" val="300637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2D74318-7973-4F3E-A40D-136ED3F727AF}"/>
              </a:ext>
            </a:extLst>
          </p:cNvPr>
          <p:cNvSpPr>
            <a:spLocks noGrp="1"/>
          </p:cNvSpPr>
          <p:nvPr>
            <p:ph type="title"/>
          </p:nvPr>
        </p:nvSpPr>
        <p:spPr>
          <a:xfrm>
            <a:off x="630396" y="92280"/>
            <a:ext cx="11255229" cy="478172"/>
          </a:xfrm>
        </p:spPr>
        <p:txBody>
          <a:bodyPr>
            <a:normAutofit fontScale="90000"/>
          </a:bodyPr>
          <a:lstStyle/>
          <a:p>
            <a:r>
              <a:rPr lang="ru-RU" sz="4000" dirty="0">
                <a:solidFill>
                  <a:srgbClr val="C00000"/>
                </a:solidFill>
              </a:rPr>
              <a:t>Изменение № 1  </a:t>
            </a:r>
            <a:r>
              <a:rPr lang="ru-RU" sz="2700" b="1" dirty="0">
                <a:solidFill>
                  <a:srgbClr val="0070C0"/>
                </a:solidFill>
              </a:rPr>
              <a:t>- из 102 ПП  (</a:t>
            </a:r>
            <a:r>
              <a:rPr lang="ru-RU" sz="2700" b="1" dirty="0" err="1">
                <a:solidFill>
                  <a:srgbClr val="0070C0"/>
                </a:solidFill>
              </a:rPr>
              <a:t>мед.изделия</a:t>
            </a:r>
            <a:r>
              <a:rPr lang="ru-RU" sz="2700" b="1" dirty="0">
                <a:solidFill>
                  <a:srgbClr val="0070C0"/>
                </a:solidFill>
              </a:rPr>
              <a:t>) исключены ряд позиций </a:t>
            </a:r>
          </a:p>
        </p:txBody>
      </p:sp>
      <p:pic>
        <p:nvPicPr>
          <p:cNvPr id="7" name="Рисунок 6">
            <a:extLst>
              <a:ext uri="{FF2B5EF4-FFF2-40B4-BE49-F238E27FC236}">
                <a16:creationId xmlns:a16="http://schemas.microsoft.com/office/drawing/2014/main" xmlns="" id="{78D5D53B-BF19-493E-A6E2-2B9C548FA3AA}"/>
              </a:ext>
            </a:extLst>
          </p:cNvPr>
          <p:cNvPicPr>
            <a:picLocks noChangeAspect="1"/>
          </p:cNvPicPr>
          <p:nvPr/>
        </p:nvPicPr>
        <p:blipFill>
          <a:blip r:embed="rId2"/>
          <a:stretch>
            <a:fillRect/>
          </a:stretch>
        </p:blipFill>
        <p:spPr>
          <a:xfrm>
            <a:off x="2727907" y="799139"/>
            <a:ext cx="5695950" cy="6048375"/>
          </a:xfrm>
          <a:prstGeom prst="rect">
            <a:avLst/>
          </a:prstGeom>
        </p:spPr>
      </p:pic>
    </p:spTree>
    <p:extLst>
      <p:ext uri="{BB962C8B-B14F-4D97-AF65-F5344CB8AC3E}">
        <p14:creationId xmlns:p14="http://schemas.microsoft.com/office/powerpoint/2010/main" val="1715704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B331E403-8D4C-435E-A0CC-CB4C36EDBF1E}"/>
              </a:ext>
            </a:extLst>
          </p:cNvPr>
          <p:cNvPicPr>
            <a:picLocks noChangeAspect="1"/>
          </p:cNvPicPr>
          <p:nvPr/>
        </p:nvPicPr>
        <p:blipFill>
          <a:blip r:embed="rId2"/>
          <a:stretch>
            <a:fillRect/>
          </a:stretch>
        </p:blipFill>
        <p:spPr>
          <a:xfrm>
            <a:off x="2780294" y="833569"/>
            <a:ext cx="5591175" cy="5962650"/>
          </a:xfrm>
          <a:prstGeom prst="rect">
            <a:avLst/>
          </a:prstGeom>
        </p:spPr>
      </p:pic>
      <p:sp>
        <p:nvSpPr>
          <p:cNvPr id="8" name="Заголовок 1">
            <a:extLst>
              <a:ext uri="{FF2B5EF4-FFF2-40B4-BE49-F238E27FC236}">
                <a16:creationId xmlns:a16="http://schemas.microsoft.com/office/drawing/2014/main" xmlns="" id="{52EA4A38-8510-45D6-A676-F17B95684B56}"/>
              </a:ext>
            </a:extLst>
          </p:cNvPr>
          <p:cNvSpPr>
            <a:spLocks noGrp="1"/>
          </p:cNvSpPr>
          <p:nvPr>
            <p:ph type="title"/>
          </p:nvPr>
        </p:nvSpPr>
        <p:spPr>
          <a:xfrm>
            <a:off x="838200" y="61781"/>
            <a:ext cx="10515600" cy="468444"/>
          </a:xfrm>
        </p:spPr>
        <p:txBody>
          <a:bodyPr>
            <a:normAutofit fontScale="90000"/>
          </a:bodyPr>
          <a:lstStyle/>
          <a:p>
            <a:r>
              <a:rPr lang="ru-RU" sz="4000" dirty="0">
                <a:solidFill>
                  <a:srgbClr val="C00000"/>
                </a:solidFill>
              </a:rPr>
              <a:t>Изменение № 1  </a:t>
            </a:r>
            <a:r>
              <a:rPr lang="ru-RU" sz="2700" b="1" dirty="0">
                <a:solidFill>
                  <a:srgbClr val="0070C0"/>
                </a:solidFill>
              </a:rPr>
              <a:t>- из 102 ПП  (</a:t>
            </a:r>
            <a:r>
              <a:rPr lang="ru-RU" sz="2700" b="1" dirty="0" err="1">
                <a:solidFill>
                  <a:srgbClr val="0070C0"/>
                </a:solidFill>
              </a:rPr>
              <a:t>мед.изделия</a:t>
            </a:r>
            <a:r>
              <a:rPr lang="ru-RU" sz="2700" b="1" dirty="0">
                <a:solidFill>
                  <a:srgbClr val="0070C0"/>
                </a:solidFill>
              </a:rPr>
              <a:t>) исключены ряд позиций </a:t>
            </a:r>
          </a:p>
        </p:txBody>
      </p:sp>
    </p:spTree>
    <p:extLst>
      <p:ext uri="{BB962C8B-B14F-4D97-AF65-F5344CB8AC3E}">
        <p14:creationId xmlns:p14="http://schemas.microsoft.com/office/powerpoint/2010/main" val="236689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9B7593C9-555E-4282-A107-01262906B9EB}"/>
              </a:ext>
            </a:extLst>
          </p:cNvPr>
          <p:cNvSpPr>
            <a:spLocks noGrp="1"/>
          </p:cNvSpPr>
          <p:nvPr>
            <p:ph idx="1"/>
          </p:nvPr>
        </p:nvSpPr>
        <p:spPr>
          <a:xfrm>
            <a:off x="838200" y="616817"/>
            <a:ext cx="10515600" cy="5388398"/>
          </a:xfrm>
        </p:spPr>
        <p:txBody>
          <a:bodyPr/>
          <a:lstStyle/>
          <a:p>
            <a:r>
              <a:rPr lang="ru-RU" sz="1800" dirty="0"/>
              <a:t>В позиции, классифицируемой кодом 32.50.13.190 исключить: </a:t>
            </a:r>
          </a:p>
          <a:p>
            <a:endParaRPr lang="ru-RU" dirty="0"/>
          </a:p>
        </p:txBody>
      </p:sp>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838200" y="0"/>
            <a:ext cx="10515600" cy="725444"/>
          </a:xfrm>
        </p:spPr>
        <p:txBody>
          <a:bodyPr>
            <a:normAutofit fontScale="90000"/>
          </a:bodyPr>
          <a:lstStyle/>
          <a:p>
            <a:r>
              <a:rPr lang="ru-RU" sz="4000" dirty="0">
                <a:solidFill>
                  <a:srgbClr val="C00000"/>
                </a:solidFill>
              </a:rPr>
              <a:t>Изменение № 1  </a:t>
            </a:r>
            <a:r>
              <a:rPr lang="ru-RU" sz="2700" b="1" dirty="0">
                <a:solidFill>
                  <a:srgbClr val="0070C0"/>
                </a:solidFill>
              </a:rPr>
              <a:t>- из 102 ПП  (</a:t>
            </a:r>
            <a:r>
              <a:rPr lang="ru-RU" sz="2700" b="1" dirty="0" err="1">
                <a:solidFill>
                  <a:srgbClr val="0070C0"/>
                </a:solidFill>
              </a:rPr>
              <a:t>мед.изделия</a:t>
            </a:r>
            <a:r>
              <a:rPr lang="ru-RU" sz="2700" b="1" dirty="0">
                <a:solidFill>
                  <a:srgbClr val="0070C0"/>
                </a:solidFill>
              </a:rPr>
              <a:t>) исключены ряд позиций </a:t>
            </a:r>
          </a:p>
        </p:txBody>
      </p:sp>
      <p:graphicFrame>
        <p:nvGraphicFramePr>
          <p:cNvPr id="2" name="Таблица 1">
            <a:extLst>
              <a:ext uri="{FF2B5EF4-FFF2-40B4-BE49-F238E27FC236}">
                <a16:creationId xmlns:a16="http://schemas.microsoft.com/office/drawing/2014/main" xmlns="" id="{58C15FA7-E0BB-4D51-8067-07000E2B1F74}"/>
              </a:ext>
            </a:extLst>
          </p:cNvPr>
          <p:cNvGraphicFramePr>
            <a:graphicFrameLocks noGrp="1"/>
          </p:cNvGraphicFramePr>
          <p:nvPr>
            <p:extLst>
              <p:ext uri="{D42A27DB-BD31-4B8C-83A1-F6EECF244321}">
                <p14:modId xmlns:p14="http://schemas.microsoft.com/office/powerpoint/2010/main" val="596201240"/>
              </p:ext>
            </p:extLst>
          </p:nvPr>
        </p:nvGraphicFramePr>
        <p:xfrm>
          <a:off x="1577131" y="986726"/>
          <a:ext cx="8472880" cy="5796682"/>
        </p:xfrm>
        <a:graphic>
          <a:graphicData uri="http://schemas.openxmlformats.org/drawingml/2006/table">
            <a:tbl>
              <a:tblPr/>
              <a:tblGrid>
                <a:gridCol w="2609950">
                  <a:extLst>
                    <a:ext uri="{9D8B030D-6E8A-4147-A177-3AD203B41FA5}">
                      <a16:colId xmlns:a16="http://schemas.microsoft.com/office/drawing/2014/main" xmlns="" val="1820480116"/>
                    </a:ext>
                  </a:extLst>
                </a:gridCol>
                <a:gridCol w="5862930">
                  <a:extLst>
                    <a:ext uri="{9D8B030D-6E8A-4147-A177-3AD203B41FA5}">
                      <a16:colId xmlns:a16="http://schemas.microsoft.com/office/drawing/2014/main" xmlns="" val="654933182"/>
                    </a:ext>
                  </a:extLst>
                </a:gridCol>
              </a:tblGrid>
              <a:tr h="4351338">
                <a:tc>
                  <a:txBody>
                    <a:bodyPr/>
                    <a:lstStyle/>
                    <a:p>
                      <a:pPr algn="ctr"/>
                      <a:r>
                        <a:rPr lang="ru-RU" sz="1400" u="none" strike="noStrike" dirty="0">
                          <a:solidFill>
                            <a:srgbClr val="3272C0"/>
                          </a:solidFill>
                          <a:effectLst/>
                          <a:hlinkClick r:id="rId2"/>
                        </a:rPr>
                        <a:t>32.50.13.190</a:t>
                      </a:r>
                      <a:endParaRPr lang="ru-RU" sz="1400" dirty="0">
                        <a:effectLst/>
                      </a:endParaRPr>
                    </a:p>
                  </a:txBody>
                  <a:tcPr marL="35961" marR="35961" marT="17981" marB="17981">
                    <a:lnL>
                      <a:noFill/>
                    </a:lnL>
                    <a:lnR>
                      <a:noFill/>
                    </a:lnR>
                    <a:lnT>
                      <a:noFill/>
                    </a:lnT>
                    <a:lnB>
                      <a:noFill/>
                    </a:lnB>
                    <a:solidFill>
                      <a:srgbClr val="FFFFFF"/>
                    </a:solidFill>
                  </a:tcPr>
                </a:tc>
                <a:tc>
                  <a:txBody>
                    <a:bodyPr/>
                    <a:lstStyle/>
                    <a:p>
                      <a:pPr algn="l"/>
                      <a:r>
                        <a:rPr lang="ru-RU" sz="1400" strike="sngStrike" dirty="0">
                          <a:solidFill>
                            <a:srgbClr val="C00000"/>
                          </a:solidFill>
                          <a:effectLst/>
                        </a:rPr>
                        <a:t>Аппараты назальной респираторной поддержки дыхания новорожденных;</a:t>
                      </a:r>
                    </a:p>
                    <a:p>
                      <a:pPr algn="l"/>
                      <a:r>
                        <a:rPr lang="ru-RU" sz="1400" dirty="0">
                          <a:effectLst/>
                        </a:rPr>
                        <a:t>боры зубные твердосплавные;</a:t>
                      </a:r>
                    </a:p>
                    <a:p>
                      <a:pPr algn="l"/>
                      <a:r>
                        <a:rPr lang="ru-RU" sz="1400" dirty="0">
                          <a:effectLst/>
                        </a:rPr>
                        <a:t>головки стоматологические алмазные, в том числе фасонные;</a:t>
                      </a:r>
                    </a:p>
                    <a:p>
                      <a:pPr algn="l"/>
                      <a:r>
                        <a:rPr lang="ru-RU" sz="1400" dirty="0">
                          <a:effectLst/>
                        </a:rPr>
                        <a:t>емкости для взятия, хранения и транспортировки биологических проб для выполнения клинических лабораторных исследований, включая пробирки вакуумные для взятия венозной крови, пробирки для взятия капиллярной крови, емкости для мочи, кала и мокроты;</a:t>
                      </a:r>
                    </a:p>
                    <a:p>
                      <a:pPr algn="l"/>
                      <a:r>
                        <a:rPr lang="ru-RU" sz="1400" dirty="0">
                          <a:effectLst/>
                        </a:rPr>
                        <a:t>зеркала гинекологические полимерные по Куско;</a:t>
                      </a:r>
                    </a:p>
                    <a:p>
                      <a:pPr algn="l"/>
                      <a:r>
                        <a:rPr lang="ru-RU" sz="1400" dirty="0">
                          <a:effectLst/>
                        </a:rPr>
                        <a:t>зонды урогенитальные;</a:t>
                      </a:r>
                    </a:p>
                    <a:p>
                      <a:pPr algn="l"/>
                      <a:r>
                        <a:rPr lang="ru-RU" sz="1400" dirty="0">
                          <a:effectLst/>
                        </a:rPr>
                        <a:t>иглодержатели микрохирургические;</a:t>
                      </a:r>
                    </a:p>
                    <a:p>
                      <a:pPr algn="l"/>
                      <a:r>
                        <a:rPr lang="ru-RU" sz="1400" strike="sngStrike" dirty="0">
                          <a:solidFill>
                            <a:srgbClr val="C00000"/>
                          </a:solidFill>
                          <a:effectLst/>
                        </a:rPr>
                        <a:t>инкубаторы интенсивной терапии для новорожденных;</a:t>
                      </a:r>
                    </a:p>
                    <a:p>
                      <a:pPr algn="l"/>
                      <a:r>
                        <a:rPr lang="ru-RU" sz="1400" dirty="0">
                          <a:effectLst/>
                        </a:rPr>
                        <a:t>инструменты вспомогательные;</a:t>
                      </a:r>
                    </a:p>
                    <a:p>
                      <a:pPr algn="l"/>
                      <a:r>
                        <a:rPr lang="ru-RU" sz="1400" dirty="0">
                          <a:effectLst/>
                        </a:rPr>
                        <a:t>инструменты зондирующие, бужирующие;</a:t>
                      </a:r>
                    </a:p>
                    <a:p>
                      <a:pPr algn="l"/>
                      <a:r>
                        <a:rPr lang="ru-RU" sz="1400" dirty="0">
                          <a:effectLst/>
                        </a:rPr>
                        <a:t>инструменты </a:t>
                      </a:r>
                      <a:r>
                        <a:rPr lang="ru-RU" sz="1400" dirty="0" err="1">
                          <a:effectLst/>
                        </a:rPr>
                        <a:t>многоповерхностного</a:t>
                      </a:r>
                      <a:r>
                        <a:rPr lang="ru-RU" sz="1400" dirty="0">
                          <a:effectLst/>
                        </a:rPr>
                        <a:t> воздействия;</a:t>
                      </a:r>
                    </a:p>
                    <a:p>
                      <a:pPr algn="l"/>
                      <a:r>
                        <a:rPr lang="ru-RU" sz="1400" dirty="0">
                          <a:effectLst/>
                        </a:rPr>
                        <a:t>инструменты оттесняющие;</a:t>
                      </a:r>
                    </a:p>
                    <a:p>
                      <a:pPr algn="l"/>
                      <a:r>
                        <a:rPr lang="ru-RU" sz="1400" dirty="0">
                          <a:effectLst/>
                        </a:rPr>
                        <a:t>инструменты режущие и ударные с острой (режущей) кромкой;</a:t>
                      </a:r>
                    </a:p>
                    <a:p>
                      <a:pPr algn="l"/>
                      <a:r>
                        <a:rPr lang="ru-RU" sz="1400" dirty="0" err="1">
                          <a:effectLst/>
                        </a:rPr>
                        <a:t>каналонаполнители</a:t>
                      </a:r>
                      <a:r>
                        <a:rPr lang="ru-RU" sz="1400" dirty="0">
                          <a:effectLst/>
                        </a:rPr>
                        <a:t>;</a:t>
                      </a:r>
                    </a:p>
                    <a:p>
                      <a:pPr algn="l"/>
                      <a:r>
                        <a:rPr lang="ru-RU" sz="1400" strike="sngStrike" dirty="0" err="1">
                          <a:solidFill>
                            <a:srgbClr val="C00000"/>
                          </a:solidFill>
                          <a:effectLst/>
                        </a:rPr>
                        <a:t>кольпоскопы</a:t>
                      </a:r>
                      <a:r>
                        <a:rPr lang="ru-RU" sz="1400" strike="sngStrike" dirty="0">
                          <a:solidFill>
                            <a:srgbClr val="C00000"/>
                          </a:solidFill>
                          <a:effectLst/>
                        </a:rPr>
                        <a:t>;</a:t>
                      </a:r>
                    </a:p>
                    <a:p>
                      <a:pPr algn="l"/>
                      <a:r>
                        <a:rPr lang="ru-RU" sz="1400" dirty="0">
                          <a:effectLst/>
                        </a:rPr>
                        <a:t>микромоторы пневматические для наконечников стоматологических;</a:t>
                      </a:r>
                    </a:p>
                    <a:p>
                      <a:pPr algn="l"/>
                      <a:r>
                        <a:rPr lang="ru-RU" sz="1400" dirty="0">
                          <a:effectLst/>
                        </a:rPr>
                        <a:t>модули медицинские климатизированные (чистое помещение);</a:t>
                      </a:r>
                    </a:p>
                    <a:p>
                      <a:pPr algn="l"/>
                      <a:r>
                        <a:rPr lang="ru-RU" sz="1400" dirty="0">
                          <a:effectLst/>
                        </a:rPr>
                        <a:t>наборы гинекологические смотровые одноразовые стерильные;</a:t>
                      </a:r>
                    </a:p>
                    <a:p>
                      <a:pPr algn="l"/>
                      <a:r>
                        <a:rPr lang="ru-RU" sz="1400" dirty="0">
                          <a:effectLst/>
                        </a:rPr>
                        <a:t>наконечники для микромоторов;</a:t>
                      </a:r>
                    </a:p>
                    <a:p>
                      <a:pPr algn="l"/>
                      <a:r>
                        <a:rPr lang="ru-RU" sz="1400" dirty="0">
                          <a:effectLst/>
                        </a:rPr>
                        <a:t>наконечники стоматологические турбинные;</a:t>
                      </a:r>
                    </a:p>
                    <a:p>
                      <a:pPr algn="l"/>
                      <a:r>
                        <a:rPr lang="ru-RU" sz="1400" dirty="0">
                          <a:effectLst/>
                        </a:rPr>
                        <a:t>ножницы микрохирургические;</a:t>
                      </a:r>
                    </a:p>
                    <a:p>
                      <a:pPr algn="l"/>
                      <a:r>
                        <a:rPr lang="ru-RU" sz="1400" dirty="0">
                          <a:effectLst/>
                        </a:rPr>
                        <a:t>пинцеты микрохирургические;</a:t>
                      </a:r>
                    </a:p>
                    <a:p>
                      <a:pPr algn="l"/>
                      <a:r>
                        <a:rPr lang="ru-RU" sz="1400" dirty="0" err="1">
                          <a:effectLst/>
                        </a:rPr>
                        <a:t>пульпоэкстракторы</a:t>
                      </a:r>
                      <a:r>
                        <a:rPr lang="ru-RU" sz="1400" dirty="0">
                          <a:effectLst/>
                        </a:rPr>
                        <a:t>;</a:t>
                      </a:r>
                    </a:p>
                    <a:p>
                      <a:pPr algn="l"/>
                      <a:r>
                        <a:rPr lang="ru-RU" sz="1400" dirty="0">
                          <a:effectLst/>
                        </a:rPr>
                        <a:t>фрезы зуботехнические</a:t>
                      </a:r>
                    </a:p>
                  </a:txBody>
                  <a:tcPr marL="35961" marR="35961" marT="17981" marB="17981">
                    <a:lnL>
                      <a:noFill/>
                    </a:lnL>
                    <a:lnR>
                      <a:noFill/>
                    </a:lnR>
                    <a:lnT>
                      <a:noFill/>
                    </a:lnT>
                    <a:lnB>
                      <a:noFill/>
                    </a:lnB>
                    <a:solidFill>
                      <a:srgbClr val="FFFFFF"/>
                    </a:solidFill>
                  </a:tcPr>
                </a:tc>
                <a:extLst>
                  <a:ext uri="{0D108BD9-81ED-4DB2-BD59-A6C34878D82A}">
                    <a16:rowId xmlns:a16="http://schemas.microsoft.com/office/drawing/2014/main" xmlns="" val="2028965665"/>
                  </a:ext>
                </a:extLst>
              </a:tr>
            </a:tbl>
          </a:graphicData>
        </a:graphic>
      </p:graphicFrame>
    </p:spTree>
    <p:extLst>
      <p:ext uri="{BB962C8B-B14F-4D97-AF65-F5344CB8AC3E}">
        <p14:creationId xmlns:p14="http://schemas.microsoft.com/office/powerpoint/2010/main" val="22866248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Таблица 10">
            <a:extLst>
              <a:ext uri="{FF2B5EF4-FFF2-40B4-BE49-F238E27FC236}">
                <a16:creationId xmlns:a16="http://schemas.microsoft.com/office/drawing/2014/main" xmlns="" id="{E471E81A-543C-4476-8409-823962E26717}"/>
              </a:ext>
            </a:extLst>
          </p:cNvPr>
          <p:cNvGraphicFramePr>
            <a:graphicFrameLocks noGrp="1"/>
          </p:cNvGraphicFramePr>
          <p:nvPr>
            <p:ph idx="1"/>
            <p:extLst>
              <p:ext uri="{D42A27DB-BD31-4B8C-83A1-F6EECF244321}">
                <p14:modId xmlns:p14="http://schemas.microsoft.com/office/powerpoint/2010/main" val="701165936"/>
              </p:ext>
            </p:extLst>
          </p:nvPr>
        </p:nvGraphicFramePr>
        <p:xfrm>
          <a:off x="110455" y="671119"/>
          <a:ext cx="11971089" cy="5852160"/>
        </p:xfrm>
        <a:graphic>
          <a:graphicData uri="http://schemas.openxmlformats.org/drawingml/2006/table">
            <a:tbl>
              <a:tblPr firstRow="1" bandRow="1">
                <a:tableStyleId>{F5AB1C69-6EDB-4FF4-983F-18BD219EF322}</a:tableStyleId>
              </a:tblPr>
              <a:tblGrid>
                <a:gridCol w="3439355">
                  <a:extLst>
                    <a:ext uri="{9D8B030D-6E8A-4147-A177-3AD203B41FA5}">
                      <a16:colId xmlns:a16="http://schemas.microsoft.com/office/drawing/2014/main" xmlns="" val="2073367764"/>
                    </a:ext>
                  </a:extLst>
                </a:gridCol>
                <a:gridCol w="8531734">
                  <a:extLst>
                    <a:ext uri="{9D8B030D-6E8A-4147-A177-3AD203B41FA5}">
                      <a16:colId xmlns:a16="http://schemas.microsoft.com/office/drawing/2014/main" xmlns="" val="3601761996"/>
                    </a:ext>
                  </a:extLst>
                </a:gridCol>
              </a:tblGrid>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00" b="0" dirty="0"/>
                        <a:t>5. Заказчик </a:t>
                      </a:r>
                      <a:r>
                        <a:rPr lang="ru-RU" sz="1600" b="1" dirty="0"/>
                        <a:t>вправе указать в извещении об осуществлении закупки, приглашении и документации о закупке дополнительную информацию, а также дополнительные потребительские свойства</a:t>
                      </a:r>
                      <a:r>
                        <a:rPr lang="ru-RU" sz="1600" b="0" dirty="0"/>
                        <a:t>, в том числе функциональные, технические, качественные, эксплуатационные характеристики товара, работы, услуги в соответствии с положениями статьи 33 Федерального закона, которые не предусмотрены в позиции каталога, </a:t>
                      </a:r>
                      <a:r>
                        <a:rPr lang="ru-RU" sz="1600" b="0" u="sng" dirty="0"/>
                        <a:t>за исключением случаев</a:t>
                      </a:r>
                      <a:r>
                        <a:rPr lang="ru-RU" sz="1600" b="0" dirty="0"/>
                        <a:t>:</a:t>
                      </a:r>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dirty="0"/>
                        <a:t>5. Заказчик вправе указать в извещении об осуществлении закупки, приглашении и документации о закупке дополнительную информацию, а также дополнительные потребительские свойства, в том числе функциональные, технические, качественные, эксплуатационные характеристики товара, работы, услуги в соответствии с положениями статьи 33 Федерального закона, которые не предусмотрены в позиции каталога, за исключением случаев:</a:t>
                      </a:r>
                    </a:p>
                    <a:p>
                      <a:endParaRPr lang="ru-RU" dirty="0"/>
                    </a:p>
                  </a:txBody>
                  <a:tcPr/>
                </a:tc>
                <a:extLst>
                  <a:ext uri="{0D108BD9-81ED-4DB2-BD59-A6C34878D82A}">
                    <a16:rowId xmlns:a16="http://schemas.microsoft.com/office/drawing/2014/main" xmlns="" val="3549217938"/>
                  </a:ext>
                </a:extLst>
              </a:tr>
              <a:tr h="370840">
                <a:tc>
                  <a:txBody>
                    <a:bodyPr/>
                    <a:lstStyle/>
                    <a:p>
                      <a:r>
                        <a:rPr lang="ru-RU" sz="1200" dirty="0"/>
                        <a:t>Старая редакция пункта а) осуществления закупки радиоэлектронной продукции, включенной в перечень радиоэлектронной продукции, происходящей из иностранных государств, в отношении которой устанавливаются ограничения для целей осуществления закупок для обеспечения государственных и муниципальных нужд, утвержденный постановлением Правительства Российской Федерации от 10 июля 2019 г. N 878 "О мерах стимулирования производства радиоэлектронной продукции на территории Российской Федерации при осуществлении закупок товаров, работ, услуг для обеспечения государственных и муниципальных нужд, о внесении изменений в постановление Правительства Российской Федерации от 16 сентября 2016 г. N 925 и признании утратившими силу некоторых актов Правительства Российской Федерации", при условии установления в соответствии с указанным постановлением ограничения на допуск радиоэлектронной продукции, происходящей из иностранных государств;</a:t>
                      </a:r>
                    </a:p>
                  </a:txBody>
                  <a:tcPr/>
                </a:tc>
                <a:tc>
                  <a:txBody>
                    <a:bodyPr/>
                    <a:lstStyle/>
                    <a:p>
                      <a:r>
                        <a:rPr lang="ru-RU" sz="1400" dirty="0"/>
                        <a:t>Новая редакция пункта а) </a:t>
                      </a:r>
                      <a:r>
                        <a:rPr lang="ru-RU" sz="1400" b="1" dirty="0">
                          <a:solidFill>
                            <a:srgbClr val="C00000"/>
                          </a:solidFill>
                        </a:rPr>
                        <a:t>осуществления закупки радиоэлектронной продукции, включенной в пункты 25.1 – 25.7 перечня промышленных товаров, происходящих из иностранных государств </a:t>
                      </a:r>
                      <a:r>
                        <a:rPr lang="ru-RU" sz="1400" dirty="0"/>
                        <a:t>(за исключением государств - членов Евразийского экономического союза), в отношении которых устанавливается запрет на допуск для целей осуществления закупок для государственных и муниципальных нужд, </a:t>
                      </a:r>
                      <a:r>
                        <a:rPr lang="ru-RU" sz="1400" b="1" dirty="0"/>
                        <a:t>предусмотренного приложением к постановлению Правительства РФ от 30 апреля 2020 г. N 616</a:t>
                      </a:r>
                      <a:r>
                        <a:rPr lang="ru-RU" sz="1400" dirty="0"/>
                        <a:t> "Об установлении запрета на допуск промышленных товаров, происходящих из иностранных государств, для целей осуществления закупок для государственных и муниципальных нужд, а также промышленных товаров, происходящих из иностранных государств, работ (услуг), выполняемых (оказываемых) иностранными лицами, для целей осуществления закупок для нужд обороны страны и безопасности государства«, </a:t>
                      </a:r>
                      <a:r>
                        <a:rPr lang="ru-RU" sz="1400" b="1" dirty="0">
                          <a:solidFill>
                            <a:srgbClr val="C00000"/>
                          </a:solidFill>
                        </a:rPr>
                        <a:t>при условии установления в соответствии с указанным постановлением запрета на допуск радиоэлектронной продукции, происходящей из иностранных государств,</a:t>
                      </a:r>
                    </a:p>
                    <a:p>
                      <a:pPr marL="0" indent="0">
                        <a:buFont typeface="Arial" panose="020B0604020202020204" pitchFamily="34" charset="0"/>
                        <a:buNone/>
                      </a:pPr>
                      <a:endParaRPr lang="ru-RU" sz="1400" b="1" dirty="0">
                        <a:solidFill>
                          <a:srgbClr val="C00000"/>
                        </a:solidFill>
                      </a:endParaRPr>
                    </a:p>
                    <a:p>
                      <a:pPr marL="0" indent="0">
                        <a:buFont typeface="Arial" panose="020B0604020202020204" pitchFamily="34" charset="0"/>
                        <a:buNone/>
                      </a:pPr>
                      <a:r>
                        <a:rPr lang="ru-RU" sz="1400" b="1" u="sng" dirty="0">
                          <a:solidFill>
                            <a:srgbClr val="C00000"/>
                          </a:solidFill>
                        </a:rPr>
                        <a:t>а также </a:t>
                      </a:r>
                      <a:r>
                        <a:rPr lang="ru-RU" sz="1400" b="1" dirty="0">
                          <a:solidFill>
                            <a:srgbClr val="C00000"/>
                          </a:solidFill>
                        </a:rPr>
                        <a:t>осуществления закупки радиоэлектронной продукции, включенной в перечень радиоэлектронной продукции, происходящей из иностранных государств, в отношении которой устанавливаются ограничения </a:t>
                      </a:r>
                      <a:r>
                        <a:rPr lang="ru-RU" sz="1400" b="0" dirty="0">
                          <a:solidFill>
                            <a:schemeClr val="tx1"/>
                          </a:solidFill>
                        </a:rPr>
                        <a:t>для целей осуществления закупок для обеспечения государственных и муниципальных нужд, </a:t>
                      </a:r>
                      <a:r>
                        <a:rPr lang="ru-RU" sz="1400" b="1" dirty="0"/>
                        <a:t>утвержденный постановлением Правительства Российской Федерации от 10 июля 2019 г. N 878 </a:t>
                      </a:r>
                      <a:r>
                        <a:rPr lang="ru-RU" sz="1400" dirty="0"/>
                        <a:t>"О мерах стимулирования производства радиоэлектронной продукции на территории Российской Федерации при осуществлении закупок товаров, работ, услуг для обеспечения государственных и муниципальных нужд, о внесении изменений в постановление Правительства Российской Федерации от 16 сентября 2016 г. N 925 и признании утратившими силу некоторых актов Правительства Российской Федерации», </a:t>
                      </a:r>
                      <a:r>
                        <a:rPr lang="ru-RU" sz="1400" b="1" dirty="0">
                          <a:solidFill>
                            <a:srgbClr val="C00000"/>
                          </a:solidFill>
                        </a:rPr>
                        <a:t>при условии установления в соответствии с указанным постановлением ограничения на допуск радиоэлектронной продукции, происходящей их иностранных государств.</a:t>
                      </a:r>
                    </a:p>
                  </a:txBody>
                  <a:tcPr/>
                </a:tc>
                <a:extLst>
                  <a:ext uri="{0D108BD9-81ED-4DB2-BD59-A6C34878D82A}">
                    <a16:rowId xmlns:a16="http://schemas.microsoft.com/office/drawing/2014/main" xmlns="" val="1656674378"/>
                  </a:ext>
                </a:extLst>
              </a:tr>
            </a:tbl>
          </a:graphicData>
        </a:graphic>
      </p:graphicFrame>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838200" y="0"/>
            <a:ext cx="10515600" cy="486561"/>
          </a:xfrm>
        </p:spPr>
        <p:txBody>
          <a:bodyPr>
            <a:normAutofit fontScale="90000"/>
          </a:bodyPr>
          <a:lstStyle/>
          <a:p>
            <a:r>
              <a:rPr lang="ru-RU" sz="4000" dirty="0">
                <a:solidFill>
                  <a:srgbClr val="C00000"/>
                </a:solidFill>
              </a:rPr>
              <a:t>Изменение № 2 </a:t>
            </a:r>
            <a:r>
              <a:rPr lang="ru-RU" sz="2700" b="1" dirty="0">
                <a:solidFill>
                  <a:srgbClr val="0070C0"/>
                </a:solidFill>
              </a:rPr>
              <a:t>– изменения в правилах использования КТРУ (145 ПП)</a:t>
            </a:r>
          </a:p>
        </p:txBody>
      </p:sp>
    </p:spTree>
    <p:extLst>
      <p:ext uri="{BB962C8B-B14F-4D97-AF65-F5344CB8AC3E}">
        <p14:creationId xmlns:p14="http://schemas.microsoft.com/office/powerpoint/2010/main" val="4010166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838200" y="437756"/>
            <a:ext cx="10515600" cy="486561"/>
          </a:xfrm>
        </p:spPr>
        <p:txBody>
          <a:bodyPr>
            <a:normAutofit fontScale="90000"/>
          </a:bodyPr>
          <a:lstStyle/>
          <a:p>
            <a:r>
              <a:rPr lang="ru-RU" sz="2700" b="1" dirty="0">
                <a:solidFill>
                  <a:srgbClr val="0070C0"/>
                </a:solidFill>
              </a:rPr>
              <a:t>Что это за товары включенные в пункты 25.1 – 25.7 перечня промышленных товаров, происходящих из иностранных государств, по которым, </a:t>
            </a:r>
            <a:r>
              <a:rPr lang="ru-RU" sz="2700" b="1" u="sng" dirty="0">
                <a:solidFill>
                  <a:srgbClr val="0070C0"/>
                </a:solidFill>
              </a:rPr>
              <a:t>в случае установления запрета</a:t>
            </a:r>
            <a:r>
              <a:rPr lang="ru-RU" sz="2700" b="1" dirty="0">
                <a:solidFill>
                  <a:srgbClr val="0070C0"/>
                </a:solidFill>
              </a:rPr>
              <a:t>, нельзя использовать </a:t>
            </a:r>
            <a:r>
              <a:rPr lang="ru-RU" sz="2700" b="1" dirty="0" err="1">
                <a:solidFill>
                  <a:srgbClr val="0070C0"/>
                </a:solidFill>
              </a:rPr>
              <a:t>доп.характеристики</a:t>
            </a:r>
            <a:r>
              <a:rPr lang="ru-RU" sz="2700" b="1" dirty="0">
                <a:solidFill>
                  <a:srgbClr val="0070C0"/>
                </a:solidFill>
              </a:rPr>
              <a:t> сверх КТРУ</a:t>
            </a:r>
            <a:r>
              <a:rPr lang="en-US" sz="2700" b="1" dirty="0">
                <a:solidFill>
                  <a:srgbClr val="0070C0"/>
                </a:solidFill>
              </a:rPr>
              <a:t>?</a:t>
            </a:r>
            <a:endParaRPr lang="ru-RU" sz="2700" b="1" dirty="0">
              <a:solidFill>
                <a:srgbClr val="0070C0"/>
              </a:solidFill>
            </a:endParaRPr>
          </a:p>
        </p:txBody>
      </p:sp>
      <p:pic>
        <p:nvPicPr>
          <p:cNvPr id="6" name="Объект 5">
            <a:extLst>
              <a:ext uri="{FF2B5EF4-FFF2-40B4-BE49-F238E27FC236}">
                <a16:creationId xmlns:a16="http://schemas.microsoft.com/office/drawing/2014/main" xmlns="" id="{56F2FA23-C37A-4290-9F3C-73D852F63243}"/>
              </a:ext>
            </a:extLst>
          </p:cNvPr>
          <p:cNvPicPr>
            <a:picLocks noGrp="1" noChangeAspect="1"/>
          </p:cNvPicPr>
          <p:nvPr>
            <p:ph idx="1"/>
          </p:nvPr>
        </p:nvPicPr>
        <p:blipFill>
          <a:blip r:embed="rId2"/>
          <a:stretch>
            <a:fillRect/>
          </a:stretch>
        </p:blipFill>
        <p:spPr>
          <a:xfrm>
            <a:off x="687985" y="1166135"/>
            <a:ext cx="5788316" cy="767004"/>
          </a:xfrm>
        </p:spPr>
      </p:pic>
      <p:pic>
        <p:nvPicPr>
          <p:cNvPr id="8" name="Рисунок 7">
            <a:extLst>
              <a:ext uri="{FF2B5EF4-FFF2-40B4-BE49-F238E27FC236}">
                <a16:creationId xmlns:a16="http://schemas.microsoft.com/office/drawing/2014/main" xmlns="" id="{EA920D4B-6F7B-4CBE-B96E-62316F9976D4}"/>
              </a:ext>
            </a:extLst>
          </p:cNvPr>
          <p:cNvPicPr>
            <a:picLocks noChangeAspect="1"/>
          </p:cNvPicPr>
          <p:nvPr/>
        </p:nvPicPr>
        <p:blipFill>
          <a:blip r:embed="rId3"/>
          <a:stretch>
            <a:fillRect/>
          </a:stretch>
        </p:blipFill>
        <p:spPr>
          <a:xfrm>
            <a:off x="819500" y="1933139"/>
            <a:ext cx="5581300" cy="4727720"/>
          </a:xfrm>
          <a:prstGeom prst="rect">
            <a:avLst/>
          </a:prstGeom>
        </p:spPr>
      </p:pic>
    </p:spTree>
    <p:extLst>
      <p:ext uri="{BB962C8B-B14F-4D97-AF65-F5344CB8AC3E}">
        <p14:creationId xmlns:p14="http://schemas.microsoft.com/office/powerpoint/2010/main" val="41615556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50401F73-AACF-4F32-925E-3EBD400E8316}"/>
              </a:ext>
            </a:extLst>
          </p:cNvPr>
          <p:cNvSpPr>
            <a:spLocks noGrp="1"/>
          </p:cNvSpPr>
          <p:nvPr>
            <p:ph type="title"/>
          </p:nvPr>
        </p:nvSpPr>
        <p:spPr>
          <a:xfrm>
            <a:off x="248874" y="137580"/>
            <a:ext cx="11957107" cy="394282"/>
          </a:xfrm>
        </p:spPr>
        <p:txBody>
          <a:bodyPr>
            <a:normAutofit fontScale="90000"/>
          </a:bodyPr>
          <a:lstStyle/>
          <a:p>
            <a:r>
              <a:rPr lang="ru-RU" sz="4000" dirty="0">
                <a:solidFill>
                  <a:srgbClr val="C00000"/>
                </a:solidFill>
              </a:rPr>
              <a:t>Изменение № 3 </a:t>
            </a:r>
            <a:r>
              <a:rPr lang="ru-RU" sz="2700" b="1" dirty="0">
                <a:solidFill>
                  <a:srgbClr val="0070C0"/>
                </a:solidFill>
              </a:rPr>
              <a:t>– </a:t>
            </a:r>
            <a:r>
              <a:rPr lang="ru-RU" sz="2400" b="1" dirty="0">
                <a:solidFill>
                  <a:srgbClr val="0070C0"/>
                </a:solidFill>
              </a:rPr>
              <a:t>изменения в правилах закупки радиоэлектронной продукции (878 ПП)</a:t>
            </a:r>
          </a:p>
        </p:txBody>
      </p:sp>
      <p:sp>
        <p:nvSpPr>
          <p:cNvPr id="3" name="Объект 2">
            <a:extLst>
              <a:ext uri="{FF2B5EF4-FFF2-40B4-BE49-F238E27FC236}">
                <a16:creationId xmlns:a16="http://schemas.microsoft.com/office/drawing/2014/main" xmlns="" id="{B746A0FF-A699-4784-8000-5D0324534E3D}"/>
              </a:ext>
            </a:extLst>
          </p:cNvPr>
          <p:cNvSpPr>
            <a:spLocks noGrp="1"/>
          </p:cNvSpPr>
          <p:nvPr>
            <p:ph idx="1"/>
          </p:nvPr>
        </p:nvSpPr>
        <p:spPr>
          <a:xfrm>
            <a:off x="248874" y="771786"/>
            <a:ext cx="11738994" cy="6086213"/>
          </a:xfrm>
        </p:spPr>
        <p:txBody>
          <a:bodyPr>
            <a:noAutofit/>
          </a:bodyPr>
          <a:lstStyle/>
          <a:p>
            <a:pPr marL="0" indent="0" algn="ctr">
              <a:buNone/>
            </a:pPr>
            <a:r>
              <a:rPr lang="ru-RU" sz="1400" b="1" dirty="0"/>
              <a:t>Постановление Правительства РФ от 10 июля 2019 г. N 878 "О мерах стимулирования производства радиоэлектронной продукции на территории Российской Федерации при осуществлении закупок товаров, работ, услуг для обеспечения государственных и муниципальных нужд, о внесении изменений в постановление Правительства Российской Федерации от 16 сентября 2016 г. N 925 и признании утратившими силу некоторых актов Правительства Российской Федерации"</a:t>
            </a:r>
          </a:p>
          <a:p>
            <a:pPr marL="0" indent="0">
              <a:buNone/>
            </a:pPr>
            <a:r>
              <a:rPr lang="ru-RU" sz="1400" dirty="0"/>
              <a:t>1. Создать единый реестр российской радиоэлектронной продукции </a:t>
            </a:r>
            <a:r>
              <a:rPr lang="ru-RU" sz="1400" b="1" dirty="0">
                <a:solidFill>
                  <a:srgbClr val="C00000"/>
                </a:solidFill>
              </a:rPr>
              <a:t>(далее - реестр).</a:t>
            </a:r>
          </a:p>
          <a:p>
            <a:pPr marL="0" indent="0">
              <a:buNone/>
            </a:pPr>
            <a:r>
              <a:rPr lang="ru-RU" sz="1400" dirty="0"/>
              <a:t>2. Утвердить прилагаемые:</a:t>
            </a:r>
          </a:p>
          <a:p>
            <a:r>
              <a:rPr lang="ru-RU" sz="1400" dirty="0"/>
              <a:t>Правила формирования и ведения единого реестра российской радиоэлектронной продукции;</a:t>
            </a:r>
          </a:p>
          <a:p>
            <a:r>
              <a:rPr lang="ru-RU" sz="1400" dirty="0"/>
              <a:t>Порядок подготовки обоснования невозможности соблюдения ограничения на допуск радиоэлектронной продукции, происходящей из иностранных государств, для целей осуществления закупок для обеспечения государственных и муниципальных нужд </a:t>
            </a:r>
            <a:r>
              <a:rPr lang="ru-RU" sz="1400" b="1" dirty="0">
                <a:solidFill>
                  <a:srgbClr val="C00000"/>
                </a:solidFill>
              </a:rPr>
              <a:t>(утрачивает силу);</a:t>
            </a:r>
          </a:p>
          <a:p>
            <a:r>
              <a:rPr lang="ru-RU" sz="1400" dirty="0"/>
              <a:t>перечень радиоэлектронной продукции, происходящей из иностранных государств, в отношении которой устанавливаются ограничения для целей осуществления закупок для обеспечения государственных и муниципальных нужд (далее - перечень);</a:t>
            </a:r>
          </a:p>
          <a:p>
            <a:r>
              <a:rPr lang="ru-RU" sz="1400" dirty="0"/>
              <a:t>изменения, которые вносятся в постановление Правительства Российской Федерации от 16 сентября 2016 г. N 925 "О приоритете товаров российского происхождения, работ, услуг, выполняемых, оказываемых российскими лицами, по отношению к товарам, происходящим из иностранного государства, работам, услугам, выполняемым, оказываемым иностранными лицами" (Собрание законодательства Российской Федерации, 2016, N 39, ст. 5649);</a:t>
            </a:r>
          </a:p>
          <a:p>
            <a:r>
              <a:rPr lang="ru-RU" sz="1400" dirty="0"/>
              <a:t>перечень утративших силу актов Правительства Российской Федерации.</a:t>
            </a:r>
            <a:endParaRPr lang="ru-RU" sz="1400" strike="sngStrike" dirty="0"/>
          </a:p>
        </p:txBody>
      </p:sp>
    </p:spTree>
    <p:extLst>
      <p:ext uri="{BB962C8B-B14F-4D97-AF65-F5344CB8AC3E}">
        <p14:creationId xmlns:p14="http://schemas.microsoft.com/office/powerpoint/2010/main" val="3174453052"/>
      </p:ext>
    </p:extLst>
  </p:cSld>
  <p:clrMapOvr>
    <a:masterClrMapping/>
  </p:clrMapOvr>
</p:sld>
</file>

<file path=ppt/theme/theme1.xml><?xml version="1.0" encoding="utf-8"?>
<a:theme xmlns:a="http://schemas.openxmlformats.org/drawingml/2006/main" name="Office Theme">
  <a:themeElements>
    <a:clrScheme name="Тема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AE6F2518-B084-4896-AF52-66CC2144AA26}"/>
    </a:ext>
  </a:extLst>
</a:theme>
</file>

<file path=ppt/theme/theme2.xml><?xml version="1.0" encoding="utf-8"?>
<a:theme xmlns:a="http://schemas.openxmlformats.org/drawingml/2006/main" name="4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8_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TotalTime>
  <Words>6610</Words>
  <Application>Microsoft Office PowerPoint</Application>
  <PresentationFormat>Произвольный</PresentationFormat>
  <Paragraphs>364</Paragraphs>
  <Slides>38</Slides>
  <Notes>0</Notes>
  <HiddenSlides>0</HiddenSlides>
  <MMClips>0</MMClips>
  <ScaleCrop>false</ScaleCrop>
  <HeadingPairs>
    <vt:vector size="4" baseType="variant">
      <vt:variant>
        <vt:lpstr>Тема</vt:lpstr>
      </vt:variant>
      <vt:variant>
        <vt:i4>4</vt:i4>
      </vt:variant>
      <vt:variant>
        <vt:lpstr>Заголовки слайдов</vt:lpstr>
      </vt:variant>
      <vt:variant>
        <vt:i4>38</vt:i4>
      </vt:variant>
    </vt:vector>
  </HeadingPairs>
  <TitlesOfParts>
    <vt:vector size="42" baseType="lpstr">
      <vt:lpstr>Office Theme</vt:lpstr>
      <vt:lpstr>4_Тема Office</vt:lpstr>
      <vt:lpstr>11_Тема Office</vt:lpstr>
      <vt:lpstr>8_Оформление по умолчанию</vt:lpstr>
      <vt:lpstr>Изменения национального режима </vt:lpstr>
      <vt:lpstr>С 01.09.2021</vt:lpstr>
      <vt:lpstr>Изменение № 1  - из 102 ПП  (мед.изделия) исключены ряд позиций,  т.е. при закупке исключенных позиций в извещении, документации не указывается ссылка на 102 ПП,  не применяется правило «третий лишний», не устанавливаются требования ко вторым частям заявок участников ЭА. </vt:lpstr>
      <vt:lpstr>Изменение № 1  - из 102 ПП  (мед.изделия) исключены ряд позиций </vt:lpstr>
      <vt:lpstr>Изменение № 1  - из 102 ПП  (мед.изделия) исключены ряд позиций </vt:lpstr>
      <vt:lpstr>Изменение № 1  - из 102 ПП  (мед.изделия) исключены ряд позиций </vt:lpstr>
      <vt:lpstr>Изменение № 2 – изменения в правилах использования КТРУ (145 ПП)</vt:lpstr>
      <vt:lpstr>Что это за товары включенные в пункты 25.1 – 25.7 перечня промышленных товаров, происходящих из иностранных государств, по которым, в случае установления запрета, нельзя использовать доп.характеристики сверх КТРУ?</vt:lpstr>
      <vt:lpstr>Изменение № 3 – изменения в правилах закупки радиоэлектронной продукции (878 ПП)</vt:lpstr>
      <vt:lpstr>Изменение № 3 – изменения в правилах закупки радиоэлектронной продукции (878 ПП)</vt:lpstr>
      <vt:lpstr>Изменение № 3 – изменения в правилах закупки радиоэлектронной продукции (878 ПП)</vt:lpstr>
      <vt:lpstr> В отношении какой радиоэлектронной продукции установлены требования о совокупном количестве баллов в соответствии с постановлением Правительства Российской Федерации от 17 июля 2015 г. N 719?</vt:lpstr>
      <vt:lpstr>Изменение № 3 – изменения в правилах закупки радиоэлектронной продукции (878 ПП)</vt:lpstr>
      <vt:lpstr>Изменение № 3 – изменения в правилах закупки радиоэлектронной продукции (878 ПП)</vt:lpstr>
      <vt:lpstr>Что это за документы, подтверждающие страну происхождения товара, на основании которых осуществляется включение продукции в реестр российской радиоэлектронной промышленности?</vt:lpstr>
      <vt:lpstr>Что это за документы, подтверждающие страну происхождения товара, на основании которых осуществляется включение продукции в реестр российской радиоэлектронной промышленности?</vt:lpstr>
      <vt:lpstr>Что это за документы, подтверждающие страну происхождения товара, на основании которых осуществляется включение продукции в евразийский реестр промышленных товаров? – Хороший вопрос. Мне тоже интересно!</vt:lpstr>
      <vt:lpstr>Изменение № 3 – изменения в правилах закупки радиоэлектронной продукции (878 ПП)</vt:lpstr>
      <vt:lpstr>В письме от 24.09.19 г. № ПГ-11-7984 Минпромторг России разъяснил, что такое класс радиоэлектронной продукции в соответствии с постановлением Правительства России № 878 и как его можно узнать. </vt:lpstr>
      <vt:lpstr>Презентация PowerPoint</vt:lpstr>
      <vt:lpstr>Презентация PowerPoint</vt:lpstr>
      <vt:lpstr>Презентация PowerPoint</vt:lpstr>
      <vt:lpstr>Приказ Министерства промышленности и торговли РФ от 29 мая 2020 г. N 1755</vt:lpstr>
      <vt:lpstr>Приказ Министерства промышленности и торговли РФ от 29 мая 2020 г. N 1755</vt:lpstr>
      <vt:lpstr>Приказ Министерства промышленности и торговли РФ от 29 мая 2020 г. N 1755</vt:lpstr>
      <vt:lpstr>Приказ Министерства промышленности и торговли РФ от 29 мая 2020 г. N 1755</vt:lpstr>
      <vt:lpstr>Приказ Министерства промышленности и торговли РФ от 29 мая 2020 г. N 1755</vt:lpstr>
      <vt:lpstr>Приказ Министерства промышленности и торговли РФ от 29 мая 2020 г. N 1755</vt:lpstr>
      <vt:lpstr>Схема действий при запросе разрешения на закупку иностранного товара </vt:lpstr>
      <vt:lpstr>Изменение № 3 – изменения в правилах закупки радиоэлектронной продукции (878 ПП)</vt:lpstr>
      <vt:lpstr>Изменение № 3 – изменения в правилах закупки радиоэлектронной продукции (878 ПП)</vt:lpstr>
      <vt:lpstr>Изменение № 3 – изменения в правилах закупки радиоэлектронной продукции (878 ПП)</vt:lpstr>
      <vt:lpstr>Изменение № 4 – изменения в 616 ПП о запрете на допуск промышленных товаров</vt:lpstr>
      <vt:lpstr>Изменение № 4 – изменения в 616 ПП о запрете на допуск промышленных товаров</vt:lpstr>
      <vt:lpstr>Изменение № 4 – изменения в 616 ПП о запрете на допуск промышленных товаров</vt:lpstr>
      <vt:lpstr>Что это за пункты с декларацией? </vt:lpstr>
      <vt:lpstr>Изменение № 4 – изменения в 616 ПП о запрете на допуск промышленных товаров</vt:lpstr>
      <vt:lpstr>Благодарю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Изменения национального режима </dc:title>
  <dc:creator>Кулькова Алла Юрьевна</dc:creator>
  <cp:lastModifiedBy>Мария Костина</cp:lastModifiedBy>
  <cp:revision>1</cp:revision>
  <dcterms:modified xsi:type="dcterms:W3CDTF">2021-09-02T11:20:20Z</dcterms:modified>
</cp:coreProperties>
</file>