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936" r:id="rId3"/>
    <p:sldMasterId id="2147484059" r:id="rId4"/>
    <p:sldMasterId id="2147484303" r:id="rId5"/>
    <p:sldMasterId id="2147484315" r:id="rId6"/>
  </p:sldMasterIdLst>
  <p:notesMasterIdLst>
    <p:notesMasterId r:id="rId122"/>
  </p:notesMasterIdLst>
  <p:sldIdLst>
    <p:sldId id="256" r:id="rId7"/>
    <p:sldId id="3660" r:id="rId8"/>
    <p:sldId id="3661" r:id="rId9"/>
    <p:sldId id="564" r:id="rId10"/>
    <p:sldId id="3662" r:id="rId11"/>
    <p:sldId id="3663" r:id="rId12"/>
    <p:sldId id="3664" r:id="rId13"/>
    <p:sldId id="3665" r:id="rId14"/>
    <p:sldId id="3666" r:id="rId15"/>
    <p:sldId id="3667" r:id="rId16"/>
    <p:sldId id="3668" r:id="rId17"/>
    <p:sldId id="3669" r:id="rId18"/>
    <p:sldId id="3670" r:id="rId19"/>
    <p:sldId id="3671" r:id="rId20"/>
    <p:sldId id="3672" r:id="rId21"/>
    <p:sldId id="3673" r:id="rId22"/>
    <p:sldId id="3674" r:id="rId23"/>
    <p:sldId id="3675" r:id="rId24"/>
    <p:sldId id="3676" r:id="rId25"/>
    <p:sldId id="3677" r:id="rId26"/>
    <p:sldId id="3678" r:id="rId27"/>
    <p:sldId id="3679" r:id="rId28"/>
    <p:sldId id="3680" r:id="rId29"/>
    <p:sldId id="3681" r:id="rId30"/>
    <p:sldId id="3682" r:id="rId31"/>
    <p:sldId id="3683" r:id="rId32"/>
    <p:sldId id="3684" r:id="rId33"/>
    <p:sldId id="3685" r:id="rId34"/>
    <p:sldId id="3686" r:id="rId35"/>
    <p:sldId id="3687" r:id="rId36"/>
    <p:sldId id="3688" r:id="rId37"/>
    <p:sldId id="3689" r:id="rId38"/>
    <p:sldId id="3690" r:id="rId39"/>
    <p:sldId id="3691" r:id="rId40"/>
    <p:sldId id="3692" r:id="rId41"/>
    <p:sldId id="3693" r:id="rId42"/>
    <p:sldId id="3694" r:id="rId43"/>
    <p:sldId id="3695" r:id="rId44"/>
    <p:sldId id="3696" r:id="rId45"/>
    <p:sldId id="3697" r:id="rId46"/>
    <p:sldId id="3698" r:id="rId47"/>
    <p:sldId id="3699" r:id="rId48"/>
    <p:sldId id="3700" r:id="rId49"/>
    <p:sldId id="3701" r:id="rId50"/>
    <p:sldId id="3702" r:id="rId51"/>
    <p:sldId id="3703" r:id="rId52"/>
    <p:sldId id="3704" r:id="rId53"/>
    <p:sldId id="3705" r:id="rId54"/>
    <p:sldId id="3706" r:id="rId55"/>
    <p:sldId id="3707" r:id="rId56"/>
    <p:sldId id="3708" r:id="rId57"/>
    <p:sldId id="3709" r:id="rId58"/>
    <p:sldId id="3710" r:id="rId59"/>
    <p:sldId id="3711" r:id="rId60"/>
    <p:sldId id="3712" r:id="rId61"/>
    <p:sldId id="3973" r:id="rId62"/>
    <p:sldId id="3974" r:id="rId63"/>
    <p:sldId id="3975" r:id="rId64"/>
    <p:sldId id="3976" r:id="rId65"/>
    <p:sldId id="3977" r:id="rId66"/>
    <p:sldId id="3978" r:id="rId67"/>
    <p:sldId id="3979" r:id="rId68"/>
    <p:sldId id="3980" r:id="rId69"/>
    <p:sldId id="3981" r:id="rId70"/>
    <p:sldId id="3982" r:id="rId71"/>
    <p:sldId id="3983" r:id="rId72"/>
    <p:sldId id="3984" r:id="rId73"/>
    <p:sldId id="3985" r:id="rId74"/>
    <p:sldId id="3986" r:id="rId75"/>
    <p:sldId id="3996" r:id="rId76"/>
    <p:sldId id="3997" r:id="rId77"/>
    <p:sldId id="548" r:id="rId78"/>
    <p:sldId id="549" r:id="rId79"/>
    <p:sldId id="547" r:id="rId80"/>
    <p:sldId id="557" r:id="rId81"/>
    <p:sldId id="3998" r:id="rId82"/>
    <p:sldId id="553" r:id="rId83"/>
    <p:sldId id="556" r:id="rId84"/>
    <p:sldId id="562" r:id="rId85"/>
    <p:sldId id="554" r:id="rId86"/>
    <p:sldId id="555" r:id="rId87"/>
    <p:sldId id="559" r:id="rId88"/>
    <p:sldId id="558" r:id="rId89"/>
    <p:sldId id="551" r:id="rId90"/>
    <p:sldId id="550" r:id="rId91"/>
    <p:sldId id="552" r:id="rId92"/>
    <p:sldId id="561" r:id="rId93"/>
    <p:sldId id="3616" r:id="rId94"/>
    <p:sldId id="3617" r:id="rId95"/>
    <p:sldId id="3618" r:id="rId96"/>
    <p:sldId id="3636" r:id="rId97"/>
    <p:sldId id="3484" r:id="rId98"/>
    <p:sldId id="3637" r:id="rId99"/>
    <p:sldId id="3638" r:id="rId100"/>
    <p:sldId id="3639" r:id="rId101"/>
    <p:sldId id="3640" r:id="rId102"/>
    <p:sldId id="3619" r:id="rId103"/>
    <p:sldId id="3999" r:id="rId104"/>
    <p:sldId id="3620" r:id="rId105"/>
    <p:sldId id="3621" r:id="rId106"/>
    <p:sldId id="3622" r:id="rId107"/>
    <p:sldId id="3332" r:id="rId108"/>
    <p:sldId id="3333" r:id="rId109"/>
    <p:sldId id="3623" r:id="rId110"/>
    <p:sldId id="3335" r:id="rId111"/>
    <p:sldId id="3624" r:id="rId112"/>
    <p:sldId id="3625" r:id="rId113"/>
    <p:sldId id="3626" r:id="rId114"/>
    <p:sldId id="3627" r:id="rId115"/>
    <p:sldId id="3641" r:id="rId116"/>
    <p:sldId id="3642" r:id="rId117"/>
    <p:sldId id="3356" r:id="rId118"/>
    <p:sldId id="3379" r:id="rId119"/>
    <p:sldId id="3643" r:id="rId120"/>
    <p:sldId id="478" r:id="rId12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86" autoAdjust="0"/>
    <p:restoredTop sz="94660"/>
  </p:normalViewPr>
  <p:slideViewPr>
    <p:cSldViewPr snapToGrid="0">
      <p:cViewPr>
        <p:scale>
          <a:sx n="121" d="100"/>
          <a:sy n="121" d="100"/>
        </p:scale>
        <p:origin x="-120" y="-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13" Type="http://schemas.openxmlformats.org/officeDocument/2006/relationships/slide" Target="slides/slide107.xml"/><Relationship Id="rId118" Type="http://schemas.openxmlformats.org/officeDocument/2006/relationships/slide" Target="slides/slide112.xml"/><Relationship Id="rId12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openxmlformats.org/officeDocument/2006/relationships/slide" Target="slides/slide110.xml"/><Relationship Id="rId124"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BF9CF1-23BA-46A9-8946-BAB1D522785E}" type="datetimeFigureOut">
              <a:rPr lang="ru-RU" smtClean="0"/>
              <a:t>18.05.2021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765ECB-5A55-44DB-8A13-C24B9C55F183}" type="slidenum">
              <a:rPr lang="ru-RU" smtClean="0"/>
              <a:t>‹#›</a:t>
            </a:fld>
            <a:endParaRPr lang="ru-RU"/>
          </a:p>
        </p:txBody>
      </p:sp>
    </p:spTree>
    <p:extLst>
      <p:ext uri="{BB962C8B-B14F-4D97-AF65-F5344CB8AC3E}">
        <p14:creationId xmlns:p14="http://schemas.microsoft.com/office/powerpoint/2010/main" val="3158083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221249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3122619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307545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6CB1E6A-E019-4560-869B-765ECBDBA4AF}"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48F9E46-A036-404C-9FC4-DF88A933C0AC}"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444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6B546E7-69DC-499F-950C-2B51213C8996}"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B20A710-3DD7-4E1E-B8FA-F90184A0A78D}"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5224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4BF3AFC-B041-4511-AF10-FBD4AC11DAB5}"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36074EA-33B6-4A51-909E-4930CC60F5FE}"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4342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A04B10C-9ECB-4A1A-92B6-75B48F3E2610}"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6FA167E-A7DE-42E7-AD56-C649B06817EF}"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6891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D0F0A25-F04A-4011-88A3-E6BE41DFA5AA}"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F3CCDC2-A0FF-401D-B7C3-7734C8E84158}"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0591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34E939E-6ACA-465C-AF88-B4CE6FB94545}"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3D3D0C4-FDAC-498C-AB87-220FF3C9A456}"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7891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D82FD23-0AD8-4C84-B68B-2A9DF83C68BE}"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8285939-836C-4346-9A54-778D267A3C40}"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19448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F00515-7933-4508-9D2D-CEC4A5C5A970}"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03E7DC5-9993-4BF5-9DA2-10035F2E0BC7}"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5180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16387571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F8B3288-B703-4616-A194-6617D909D0C8}"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766FB8A-0DC4-4B7C-B228-67BDE1D79756}"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05470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666A1F1-FA5C-4EE4-BA53-90FDD0318D41}"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B876971-64FB-48B0-ABD6-F854290FFF0A}"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4908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13B3894-004C-4881-B0AB-31E699845EB9}"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FBDEFAF-737C-4A0F-8FB3-6CC44CC27169}"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426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34"/>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lvl1pPr>
            <a:lvl2pPr marL="457068" indent="0" algn="ctr">
              <a:buNone/>
              <a:defRPr/>
            </a:lvl2pPr>
            <a:lvl3pPr marL="914133" indent="0" algn="ctr">
              <a:buNone/>
              <a:defRPr/>
            </a:lvl3pPr>
            <a:lvl4pPr marL="1371200" indent="0" algn="ctr">
              <a:buNone/>
              <a:defRPr/>
            </a:lvl4pPr>
            <a:lvl5pPr marL="1828267" indent="0" algn="ctr">
              <a:buNone/>
              <a:defRPr/>
            </a:lvl5pPr>
            <a:lvl6pPr marL="2285333" indent="0" algn="ctr">
              <a:buNone/>
              <a:defRPr/>
            </a:lvl6pPr>
            <a:lvl7pPr marL="2742399" indent="0" algn="ctr">
              <a:buNone/>
              <a:defRPr/>
            </a:lvl7pPr>
            <a:lvl8pPr marL="3199466" indent="0" algn="ctr">
              <a:buNone/>
              <a:defRPr/>
            </a:lvl8pPr>
            <a:lvl9pPr marL="3656532" indent="0" algn="ctr">
              <a:buNone/>
              <a:defRPr/>
            </a:lvl9pPr>
          </a:lstStyle>
          <a:p>
            <a:r>
              <a:rPr lang="ru-RU"/>
              <a:t>Образец подзаголовка</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555014D-9908-45D2-A44E-1C18C55137B4}"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430182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6545383-626B-408D-81A2-2A6BF7BBDEBE}"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49544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5" y="4407012"/>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5" y="2906722"/>
            <a:ext cx="10363200" cy="1500187"/>
          </a:xfrm>
        </p:spPr>
        <p:txBody>
          <a:bodyPr anchor="b"/>
          <a:lstStyle>
            <a:lvl1pPr marL="0" indent="0">
              <a:buNone/>
              <a:defRPr sz="2000"/>
            </a:lvl1pPr>
            <a:lvl2pPr marL="457068" indent="0">
              <a:buNone/>
              <a:defRPr sz="1800"/>
            </a:lvl2pPr>
            <a:lvl3pPr marL="914133" indent="0">
              <a:buNone/>
              <a:defRPr sz="1600"/>
            </a:lvl3pPr>
            <a:lvl4pPr marL="1371200" indent="0">
              <a:buNone/>
              <a:defRPr sz="1400"/>
            </a:lvl4pPr>
            <a:lvl5pPr marL="1828267" indent="0">
              <a:buNone/>
              <a:defRPr sz="1400"/>
            </a:lvl5pPr>
            <a:lvl6pPr marL="2285333" indent="0">
              <a:buNone/>
              <a:defRPr sz="1400"/>
            </a:lvl6pPr>
            <a:lvl7pPr marL="2742399" indent="0">
              <a:buNone/>
              <a:defRPr sz="1400"/>
            </a:lvl7pPr>
            <a:lvl8pPr marL="3199466" indent="0">
              <a:buNone/>
              <a:defRPr sz="1400"/>
            </a:lvl8pPr>
            <a:lvl9pPr marL="3656532" indent="0">
              <a:buNone/>
              <a:defRPr sz="1400"/>
            </a:lvl9pPr>
          </a:lstStyle>
          <a:p>
            <a:pPr lvl="0"/>
            <a:r>
              <a:rPr lang="ru-RU"/>
              <a:t>Образец текста</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0474641-E4EE-44C0-A17B-3246144B6C8F}"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424005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1"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54D5C1-5555-4C86-9850-7BC69A16924B}"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218829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068" indent="0">
              <a:buNone/>
              <a:defRPr sz="2000" b="1"/>
            </a:lvl2pPr>
            <a:lvl3pPr marL="914133" indent="0">
              <a:buNone/>
              <a:defRPr sz="1800" b="1"/>
            </a:lvl3pPr>
            <a:lvl4pPr marL="1371200" indent="0">
              <a:buNone/>
              <a:defRPr sz="1600" b="1"/>
            </a:lvl4pPr>
            <a:lvl5pPr marL="1828267" indent="0">
              <a:buNone/>
              <a:defRPr sz="1600" b="1"/>
            </a:lvl5pPr>
            <a:lvl6pPr marL="2285333" indent="0">
              <a:buNone/>
              <a:defRPr sz="1600" b="1"/>
            </a:lvl6pPr>
            <a:lvl7pPr marL="2742399" indent="0">
              <a:buNone/>
              <a:defRPr sz="1600" b="1"/>
            </a:lvl7pPr>
            <a:lvl8pPr marL="3199466" indent="0">
              <a:buNone/>
              <a:defRPr sz="1600" b="1"/>
            </a:lvl8pPr>
            <a:lvl9pPr marL="3656532"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438" y="1535113"/>
            <a:ext cx="5389033" cy="639762"/>
          </a:xfrm>
        </p:spPr>
        <p:txBody>
          <a:bodyPr anchor="b"/>
          <a:lstStyle>
            <a:lvl1pPr marL="0" indent="0">
              <a:buNone/>
              <a:defRPr sz="2400" b="1"/>
            </a:lvl1pPr>
            <a:lvl2pPr marL="457068" indent="0">
              <a:buNone/>
              <a:defRPr sz="2000" b="1"/>
            </a:lvl2pPr>
            <a:lvl3pPr marL="914133" indent="0">
              <a:buNone/>
              <a:defRPr sz="1800" b="1"/>
            </a:lvl3pPr>
            <a:lvl4pPr marL="1371200" indent="0">
              <a:buNone/>
              <a:defRPr sz="1600" b="1"/>
            </a:lvl4pPr>
            <a:lvl5pPr marL="1828267" indent="0">
              <a:buNone/>
              <a:defRPr sz="1600" b="1"/>
            </a:lvl5pPr>
            <a:lvl6pPr marL="2285333" indent="0">
              <a:buNone/>
              <a:defRPr sz="1600" b="1"/>
            </a:lvl6pPr>
            <a:lvl7pPr marL="2742399" indent="0">
              <a:buNone/>
              <a:defRPr sz="1600" b="1"/>
            </a:lvl7pPr>
            <a:lvl8pPr marL="3199466" indent="0">
              <a:buNone/>
              <a:defRPr sz="1600" b="1"/>
            </a:lvl8pPr>
            <a:lvl9pPr marL="3656532" indent="0">
              <a:buNone/>
              <a:defRPr sz="1600" b="1"/>
            </a:lvl9pPr>
          </a:lstStyle>
          <a:p>
            <a:pPr lvl="0"/>
            <a:r>
              <a:rPr lang="ru-RU"/>
              <a:t>Образец текста</a:t>
            </a:r>
          </a:p>
        </p:txBody>
      </p:sp>
      <p:sp>
        <p:nvSpPr>
          <p:cNvPr id="6" name="Объект 5"/>
          <p:cNvSpPr>
            <a:spLocks noGrp="1"/>
          </p:cNvSpPr>
          <p:nvPr>
            <p:ph sz="quarter" idx="4"/>
          </p:nvPr>
        </p:nvSpPr>
        <p:spPr>
          <a:xfrm>
            <a:off x="619343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6554E73-E7A7-4F76-B4FB-7AD7BD832602}"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624858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CA25CD-45E1-4D23-8424-89E5C12151E9}"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288686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626602C-5480-4899-8600-18797E5EA602}"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652232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39788188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7" y="273053"/>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154"/>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7" y="1435103"/>
            <a:ext cx="4011084" cy="4691063"/>
          </a:xfrm>
        </p:spPr>
        <p:txBody>
          <a:bodyPr/>
          <a:lstStyle>
            <a:lvl1pPr marL="0" indent="0">
              <a:buNone/>
              <a:defRPr sz="1400"/>
            </a:lvl1pPr>
            <a:lvl2pPr marL="457068" indent="0">
              <a:buNone/>
              <a:defRPr sz="1200"/>
            </a:lvl2pPr>
            <a:lvl3pPr marL="914133" indent="0">
              <a:buNone/>
              <a:defRPr sz="1000"/>
            </a:lvl3pPr>
            <a:lvl4pPr marL="1371200" indent="0">
              <a:buNone/>
              <a:defRPr sz="900"/>
            </a:lvl4pPr>
            <a:lvl5pPr marL="1828267" indent="0">
              <a:buNone/>
              <a:defRPr sz="900"/>
            </a:lvl5pPr>
            <a:lvl6pPr marL="2285333" indent="0">
              <a:buNone/>
              <a:defRPr sz="900"/>
            </a:lvl6pPr>
            <a:lvl7pPr marL="2742399" indent="0">
              <a:buNone/>
              <a:defRPr sz="900"/>
            </a:lvl7pPr>
            <a:lvl8pPr marL="3199466" indent="0">
              <a:buNone/>
              <a:defRPr sz="900"/>
            </a:lvl8pPr>
            <a:lvl9pPr marL="3656532" indent="0">
              <a:buNone/>
              <a:defRPr sz="900"/>
            </a:lvl9pPr>
          </a:lstStyle>
          <a:p>
            <a:pPr lvl="0"/>
            <a:r>
              <a:rPr lang="ru-RU"/>
              <a:t>Образец текста</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E4604FE-005D-47B4-B21B-1EF80F8F47B8}"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443684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068" indent="0">
              <a:buNone/>
              <a:defRPr sz="2800"/>
            </a:lvl2pPr>
            <a:lvl3pPr marL="914133" indent="0">
              <a:buNone/>
              <a:defRPr sz="2400"/>
            </a:lvl3pPr>
            <a:lvl4pPr marL="1371200" indent="0">
              <a:buNone/>
              <a:defRPr sz="2000"/>
            </a:lvl4pPr>
            <a:lvl5pPr marL="1828267" indent="0">
              <a:buNone/>
              <a:defRPr sz="2000"/>
            </a:lvl5pPr>
            <a:lvl6pPr marL="2285333" indent="0">
              <a:buNone/>
              <a:defRPr sz="2000"/>
            </a:lvl6pPr>
            <a:lvl7pPr marL="2742399" indent="0">
              <a:buNone/>
              <a:defRPr sz="2000"/>
            </a:lvl7pPr>
            <a:lvl8pPr marL="3199466" indent="0">
              <a:buNone/>
              <a:defRPr sz="2000"/>
            </a:lvl8pPr>
            <a:lvl9pPr marL="3656532" indent="0">
              <a:buNone/>
              <a:defRPr sz="2000"/>
            </a:lvl9pPr>
          </a:lstStyle>
          <a:p>
            <a:pPr lvl="0"/>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068" indent="0">
              <a:buNone/>
              <a:defRPr sz="1200"/>
            </a:lvl2pPr>
            <a:lvl3pPr marL="914133" indent="0">
              <a:buNone/>
              <a:defRPr sz="1000"/>
            </a:lvl3pPr>
            <a:lvl4pPr marL="1371200" indent="0">
              <a:buNone/>
              <a:defRPr sz="900"/>
            </a:lvl4pPr>
            <a:lvl5pPr marL="1828267" indent="0">
              <a:buNone/>
              <a:defRPr sz="900"/>
            </a:lvl5pPr>
            <a:lvl6pPr marL="2285333" indent="0">
              <a:buNone/>
              <a:defRPr sz="900"/>
            </a:lvl6pPr>
            <a:lvl7pPr marL="2742399" indent="0">
              <a:buNone/>
              <a:defRPr sz="900"/>
            </a:lvl7pPr>
            <a:lvl8pPr marL="3199466" indent="0">
              <a:buNone/>
              <a:defRPr sz="900"/>
            </a:lvl8pPr>
            <a:lvl9pPr marL="3656532" indent="0">
              <a:buNone/>
              <a:defRPr sz="900"/>
            </a:lvl9pPr>
          </a:lstStyle>
          <a:p>
            <a:pPr lvl="0"/>
            <a:r>
              <a:rPr lang="ru-RU"/>
              <a:t>Образец текста</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A9D0DBD-237F-43E8-AF84-70188AA218E3}"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738547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4A02ED3-EC22-42BB-BA93-C52F815566AE}"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773576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744"/>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1" y="274744"/>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C94B5F8-3237-4CAB-894F-E824C77A29C8}"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617553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аблица 2"/>
          <p:cNvSpPr>
            <a:spLocks noGrp="1"/>
          </p:cNvSpPr>
          <p:nvPr>
            <p:ph type="tbl" idx="1"/>
          </p:nvPr>
        </p:nvSpPr>
        <p:spPr>
          <a:xfrm>
            <a:off x="609600" y="1600206"/>
            <a:ext cx="10972800" cy="4525963"/>
          </a:xfrm>
        </p:spPr>
        <p:txBody>
          <a:bodyPr/>
          <a:lstStyle/>
          <a:p>
            <a:pPr lvl="0"/>
            <a:endParaRPr lang="ru-RU" noProof="0"/>
          </a:p>
        </p:txBody>
      </p:sp>
      <p:sp>
        <p:nvSpPr>
          <p:cNvPr id="4"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0C8B149-103F-46B0-AF20-06BC32CADD9F}"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826399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екст 2"/>
          <p:cNvSpPr>
            <a:spLocks noGrp="1"/>
          </p:cNvSpPr>
          <p:nvPr>
            <p:ph type="body" sz="half" idx="1"/>
          </p:nvPr>
        </p:nvSpPr>
        <p:spPr>
          <a:xfrm>
            <a:off x="609601" y="1600206"/>
            <a:ext cx="53848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Date Placeholder 6"/>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Footer Placeholder 7"/>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Slide Number Placeholder 8"/>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EF492E6-52E1-4325-9180-CF70567FD6A0}"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258739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609600" y="274744"/>
            <a:ext cx="10972800" cy="5851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Rectangle 4"/>
          <p:cNvSpPr>
            <a:spLocks noGrp="1" noChangeArrowheads="1"/>
          </p:cNvSpPr>
          <p:nvPr>
            <p:ph type="dt" sz="half" idx="10"/>
          </p:nvPr>
        </p:nvSpPr>
        <p:spPr/>
        <p:txBody>
          <a:bodyPr/>
          <a:lstStyle>
            <a:lvl1pPr defTabSz="914400" fontAlgn="auto">
              <a:spcBef>
                <a:spcPts val="0"/>
              </a:spcBef>
              <a:spcAft>
                <a:spcPts val="0"/>
              </a:spcAf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p:txBody>
          <a:bodyPr/>
          <a:lstStyle>
            <a:lvl1pPr defTabSz="914400" fontAlgn="auto">
              <a:spcBef>
                <a:spcPts val="0"/>
              </a:spcBef>
              <a:spcAft>
                <a:spcPts val="0"/>
              </a:spcAf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p:txBody>
          <a:bodyPr/>
          <a:lstStyle>
            <a:lvl1pPr defTabSz="914400" fontAlgn="auto">
              <a:spcBef>
                <a:spcPts val="0"/>
              </a:spcBef>
              <a:spcAft>
                <a:spcPts val="0"/>
              </a:spcAf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98B84D7-0CD6-4C0A-AA0C-2E5EADE7FAD1}"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466390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C544B33-721B-41CE-93AD-AC7663EF8184}"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797BA5C-250F-42A9-9B4F-894FA0A74871}"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176536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57D11C6-6189-41C1-B2D9-9CFBC7922BA4}"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1468A7D-06D5-4CCA-B5C2-5CEBA117AB36}"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68627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874"/>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1" y="458959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F1F5138-DD3D-493A-A983-56DE64E5610A}"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226800B-D93C-44DE-B176-EC8E9D93A6B4}"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60817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11198369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02A8EE7-EF11-459B-8408-BFD1AADD22E2}"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1FFF3F1-981C-419B-987F-92F5243104D7}"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13077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a:t>Образец заголовка</a:t>
            </a:r>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3"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83CFB61-49A8-4E4A-AB69-BE913B84F924}"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3AC564-7B2E-405A-ACCF-262A320DD9A9}"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133780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1A7C6C4-D61B-4645-B9FE-F36D991D827D}"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3515DBB-4247-46FB-B059-76B2A8FCAF39}"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417085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3BDF9EA-364F-42A4-BCBC-B51AC8468A0C}"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5273BD-DC88-4752-A276-9C9C5D78AC42}"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762464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56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B804AA8-65C4-49FB-A702-4089B84E77E0}"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299D0F-31B6-42C6-B96D-88C4FF314477}"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879136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561"/>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417606B-91D9-4EE6-9119-CFFF84F9D93A}"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5062A44-E696-4755-9DF0-7A8F83DA6679}"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503052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D2C4860-BD13-493C-9CEE-FC1511EFDF45}"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EC0FD0D-860B-41F7-9694-218F4E830413}"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872000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3"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195BCA4-8F69-4A4C-93B5-BA79AFA2E86F}"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EED850C-62AD-403A-AF8B-F0AE335A96EA}"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779829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DF2AC03-4873-42A9-AADE-47181DE252CB}"/>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E3F274E9-1D0D-4B9C-9D39-8612F3BE3C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84F884CA-08F8-4B74-96C6-9EE5CAD5B118}"/>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5" name="Нижний колонтитул 4">
            <a:extLst>
              <a:ext uri="{FF2B5EF4-FFF2-40B4-BE49-F238E27FC236}">
                <a16:creationId xmlns:a16="http://schemas.microsoft.com/office/drawing/2014/main" xmlns="" id="{D17D8CEA-D637-4180-87C0-E33ABB699F0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6365300-1366-4057-8C48-ACA5B0C5DA98}"/>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1212981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EC994A1-9891-4082-8F92-6DD3176C76E4}"/>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D5A11603-CA58-43B7-8AC2-4529F2C526C3}"/>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B5066531-6BE3-4EA4-8A5E-529C5DC53DCD}"/>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5" name="Нижний колонтитул 4">
            <a:extLst>
              <a:ext uri="{FF2B5EF4-FFF2-40B4-BE49-F238E27FC236}">
                <a16:creationId xmlns:a16="http://schemas.microsoft.com/office/drawing/2014/main" xmlns="" id="{6958B30F-499A-4453-937F-0AE2DCD7CFA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59E5D123-73CC-44FD-AED1-89CE85AF7989}"/>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772764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9847064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5B5A830-0BA1-432E-9AFA-313941A7FAB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82EC82D5-E27E-4403-8664-629E9308C2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7C331BD4-D6D2-4B64-95E5-295960BE8F7A}"/>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5" name="Нижний колонтитул 4">
            <a:extLst>
              <a:ext uri="{FF2B5EF4-FFF2-40B4-BE49-F238E27FC236}">
                <a16:creationId xmlns:a16="http://schemas.microsoft.com/office/drawing/2014/main" xmlns="" id="{7F4D0EC9-5890-4097-A85E-7872C744D69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AAEF664B-B400-4843-A393-42208418521F}"/>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6271514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E5BF9AB-B367-46D7-B6B1-849003FEF45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385F1344-E7B8-49D0-8B4B-1F098450BC61}"/>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EF587CF5-A9EC-459A-AB15-77AE94B408BB}"/>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1B1910AE-82A4-43D7-99F3-48C163AB9BC2}"/>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6" name="Нижний колонтитул 5">
            <a:extLst>
              <a:ext uri="{FF2B5EF4-FFF2-40B4-BE49-F238E27FC236}">
                <a16:creationId xmlns:a16="http://schemas.microsoft.com/office/drawing/2014/main" xmlns="" id="{CC8A9AAD-D208-42A5-A74A-D95E082BD3D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2BF14C71-64B8-4ED5-9C59-FE440C6BFAED}"/>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6446518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89C91EE-48C5-4DCF-9214-FDF319E5F0B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963E3737-5829-4875-A224-4896C034E6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3D59A8FB-82FE-4745-BAC9-1E8C9C800C0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A435E93C-6C5D-46AF-A21E-E3113E9D98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D19A4598-ABEF-4697-86E1-50C577D68F84}"/>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D833BBAC-5A15-4478-904A-840BE8E5EE4B}"/>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8" name="Нижний колонтитул 7">
            <a:extLst>
              <a:ext uri="{FF2B5EF4-FFF2-40B4-BE49-F238E27FC236}">
                <a16:creationId xmlns:a16="http://schemas.microsoft.com/office/drawing/2014/main" xmlns="" id="{FB8FA480-F978-42D7-87D1-2A2A57DA5290}"/>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183637D9-FC22-4828-A178-547461DC5B73}"/>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8888200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7570A00-3338-4B10-BEB5-D166C2A929C9}"/>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8EB81F44-34AA-46BD-A828-C08EF8030A51}"/>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4" name="Нижний колонтитул 3">
            <a:extLst>
              <a:ext uri="{FF2B5EF4-FFF2-40B4-BE49-F238E27FC236}">
                <a16:creationId xmlns:a16="http://schemas.microsoft.com/office/drawing/2014/main" xmlns="" id="{EF048EF7-DD77-4B08-8EC1-0768345A8F45}"/>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3F0E5C9A-358A-4A80-A26D-52B161F1CDCF}"/>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6684881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54E64752-232C-498F-AC5A-5768EDA36ACF}"/>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3" name="Нижний колонтитул 2">
            <a:extLst>
              <a:ext uri="{FF2B5EF4-FFF2-40B4-BE49-F238E27FC236}">
                <a16:creationId xmlns:a16="http://schemas.microsoft.com/office/drawing/2014/main" xmlns="" id="{28C0509A-1CC7-4A23-9D5F-179E88AC4A93}"/>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2E92DDC5-41CB-41E3-9139-E626B22D5BAC}"/>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24194267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9946145-6A09-49A0-9B77-3626DEE674F9}"/>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FDF558C0-E068-494F-877D-42169D200C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FAD1A73C-F94F-4915-8FCC-7DFE623D00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FFA2D6DB-97E0-4B0B-AE10-2D2A93988C2C}"/>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6" name="Нижний колонтитул 5">
            <a:extLst>
              <a:ext uri="{FF2B5EF4-FFF2-40B4-BE49-F238E27FC236}">
                <a16:creationId xmlns:a16="http://schemas.microsoft.com/office/drawing/2014/main" xmlns="" id="{BB25143C-7C88-478C-95E8-798D83A8BD0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D77DF514-57FE-4433-934E-0D8E2662C1CB}"/>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24281357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92DE4AA-2400-4917-ADB4-8E426A29193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570187FB-6BCA-4039-B846-EEC9F1CA83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9E409C7D-A310-4E85-89FF-6C83FA2705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13D81A7C-D641-448B-966C-5AE8B1E6C0BC}"/>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6" name="Нижний колонтитул 5">
            <a:extLst>
              <a:ext uri="{FF2B5EF4-FFF2-40B4-BE49-F238E27FC236}">
                <a16:creationId xmlns:a16="http://schemas.microsoft.com/office/drawing/2014/main" xmlns="" id="{3BB31A29-28FD-414D-9DAD-BFCEB58DF86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DE092395-B0AA-4D6B-B2A7-537DAB7D4625}"/>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6840206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53F2EC9-28D4-4E2F-A0C5-AE9F072497B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1E6AC972-BCA4-4599-8658-1004EC670442}"/>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C09A55B1-1699-4888-A229-DC30532C5B76}"/>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5" name="Нижний колонтитул 4">
            <a:extLst>
              <a:ext uri="{FF2B5EF4-FFF2-40B4-BE49-F238E27FC236}">
                <a16:creationId xmlns:a16="http://schemas.microsoft.com/office/drawing/2014/main" xmlns="" id="{DF93C591-EC4D-476D-A6A0-48158C9E989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DAC4358A-11A0-4948-AE94-6E4DA206EDB5}"/>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7215052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83299EE2-23D8-4912-8D2E-5F7E3C850F44}"/>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2A907CDC-F5A9-4DFC-AB96-D77A249DF45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51D4391E-DEC9-48C8-9B16-7EFE194D9F54}"/>
              </a:ext>
            </a:extLst>
          </p:cNvPr>
          <p:cNvSpPr>
            <a:spLocks noGrp="1"/>
          </p:cNvSpPr>
          <p:nvPr>
            <p:ph type="dt" sz="half" idx="10"/>
          </p:nvPr>
        </p:nvSpPr>
        <p:spPr/>
        <p:txBody>
          <a:bodyPr/>
          <a:lstStyle/>
          <a:p>
            <a:fld id="{7FB1E07C-8899-423C-847C-3D719FB01CB8}" type="datetimeFigureOut">
              <a:rPr lang="ru-RU" smtClean="0"/>
              <a:t>18.05.2021</a:t>
            </a:fld>
            <a:endParaRPr lang="ru-RU"/>
          </a:p>
        </p:txBody>
      </p:sp>
      <p:sp>
        <p:nvSpPr>
          <p:cNvPr id="5" name="Нижний колонтитул 4">
            <a:extLst>
              <a:ext uri="{FF2B5EF4-FFF2-40B4-BE49-F238E27FC236}">
                <a16:creationId xmlns:a16="http://schemas.microsoft.com/office/drawing/2014/main" xmlns="" id="{CC56D3FD-5A45-49B9-BCA0-C711F477D77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8E4E10BA-EB88-4656-876C-7543EDD7F327}"/>
              </a:ext>
            </a:extLst>
          </p:cNvPr>
          <p:cNvSpPr>
            <a:spLocks noGrp="1"/>
          </p:cNvSpPr>
          <p:nvPr>
            <p:ph type="sldNum" sz="quarter" idx="12"/>
          </p:nvPr>
        </p:nvSpPr>
        <p:spPr/>
        <p:txBody>
          <a:bodyPr/>
          <a:lstStyle/>
          <a:p>
            <a:fld id="{C28B1565-27FB-488B-B40D-7BCCA4DD02C0}" type="slidenum">
              <a:rPr lang="ru-RU" smtClean="0"/>
              <a:t>‹#›</a:t>
            </a:fld>
            <a:endParaRPr lang="ru-RU"/>
          </a:p>
        </p:txBody>
      </p:sp>
    </p:spTree>
    <p:extLst>
      <p:ext uri="{BB962C8B-B14F-4D97-AF65-F5344CB8AC3E}">
        <p14:creationId xmlns:p14="http://schemas.microsoft.com/office/powerpoint/2010/main" val="34143912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12458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190808534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179666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856357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464311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206978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86743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396425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9754265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1029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2460231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73894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3856309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292710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56AEF86-E87A-44A2-AA75-85CD9662DBA5}" type="datetimeFigureOut">
              <a:rPr lang="ru-RU" smtClean="0"/>
              <a:pPr/>
              <a:t>18.05.2021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04C94E-1C92-4ECB-A6F3-30B2B0C079E8}" type="slidenum">
              <a:rPr lang="ru-RU" smtClean="0"/>
              <a:pPr/>
              <a:t>‹#›</a:t>
            </a:fld>
            <a:endParaRPr lang="ru-RU"/>
          </a:p>
        </p:txBody>
      </p:sp>
    </p:spTree>
    <p:extLst>
      <p:ext uri="{BB962C8B-B14F-4D97-AF65-F5344CB8AC3E}">
        <p14:creationId xmlns:p14="http://schemas.microsoft.com/office/powerpoint/2010/main" val="3975252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6AEF86-E87A-44A2-AA75-85CD9662DBA5}" type="datetimeFigureOut">
              <a:rPr lang="ru-RU" smtClean="0"/>
              <a:pPr/>
              <a:t>18.05.2021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4C94E-1C92-4ECB-A6F3-30B2B0C079E8}" type="slidenum">
              <a:rPr lang="ru-RU" smtClean="0"/>
              <a:pPr/>
              <a:t>‹#›</a:t>
            </a:fld>
            <a:endParaRPr lang="ru-RU"/>
          </a:p>
        </p:txBody>
      </p:sp>
    </p:spTree>
    <p:extLst>
      <p:ext uri="{BB962C8B-B14F-4D97-AF65-F5344CB8AC3E}">
        <p14:creationId xmlns:p14="http://schemas.microsoft.com/office/powerpoint/2010/main" val="277113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2F7F6F5-5A42-4222-AE51-A35F27077F52}" type="datetimeFigureOut">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42F8DF8-EDAC-4226-99E2-E70C405449E4}" type="slidenum">
              <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1173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ctr" anchorCtr="0" compatLnSpc="1">
            <a:prstTxWarp prst="textNoShape">
              <a:avLst/>
            </a:prstTxWarp>
          </a:bodyPr>
          <a:lstStyle/>
          <a:p>
            <a:pPr lvl="0"/>
            <a:r>
              <a:rPr lang="ru-RU" altLang="ru-RU"/>
              <a:t>Образец заголовка</a:t>
            </a:r>
          </a:p>
        </p:txBody>
      </p:sp>
      <p:sp>
        <p:nvSpPr>
          <p:cNvPr id="22531" name="Rectangle 3"/>
          <p:cNvSpPr>
            <a:spLocks noGrp="1" noChangeArrowheads="1"/>
          </p:cNvSpPr>
          <p:nvPr>
            <p:ph type="body" idx="1"/>
          </p:nvPr>
        </p:nvSpPr>
        <p:spPr bwMode="auto">
          <a:xfrm>
            <a:off x="609600" y="1600200"/>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lvl1pPr defTabSz="914133" eaLnBrk="1" hangingPunct="1">
              <a:defRPr sz="1400">
                <a:solidFill>
                  <a:srgbClr val="000000"/>
                </a:solidFill>
                <a:latin typeface="Arial" charset="0"/>
              </a:defRPr>
            </a:lvl1pPr>
          </a:lstStyle>
          <a:p>
            <a:pPr marL="0" marR="0" lvl="0" indent="0" algn="l" defTabSz="914133" rtl="0" eaLnBrk="1" fontAlgn="base" latinLnBrk="0" hangingPunct="1">
              <a:lnSpc>
                <a:spcPct val="100000"/>
              </a:lnSpc>
              <a:spcBef>
                <a:spcPct val="0"/>
              </a:spcBef>
              <a:spcAft>
                <a:spcPct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lvl1pPr algn="ctr" defTabSz="914133" eaLnBrk="1" hangingPunct="1">
              <a:defRPr sz="1400">
                <a:solidFill>
                  <a:srgbClr val="000000"/>
                </a:solidFill>
                <a:latin typeface="Arial" charset="0"/>
              </a:defRPr>
            </a:lvl1pPr>
          </a:lstStyle>
          <a:p>
            <a:pPr marL="0" marR="0" lvl="0" indent="0" algn="ctr" defTabSz="914133" rtl="0" eaLnBrk="1" fontAlgn="base" latinLnBrk="0" hangingPunct="1">
              <a:lnSpc>
                <a:spcPct val="100000"/>
              </a:lnSpc>
              <a:spcBef>
                <a:spcPct val="0"/>
              </a:spcBef>
              <a:spcAft>
                <a:spcPct val="0"/>
              </a:spcAft>
              <a:buClrTx/>
              <a:buSzTx/>
              <a:buFontTx/>
              <a:buNone/>
              <a:tabLst/>
              <a:defRPr/>
            </a:pPr>
            <a:endParaRPr kumimoji="0" lang="ru-RU"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3" tIns="45706" rIns="91413" bIns="45706" numCol="1" anchor="t" anchorCtr="0" compatLnSpc="1">
            <a:prstTxWarp prst="textNoShape">
              <a:avLst/>
            </a:prstTxWarp>
          </a:bodyPr>
          <a:lstStyle>
            <a:lvl1pPr algn="r" defTabSz="914133" eaLnBrk="1" hangingPunct="1">
              <a:defRPr sz="1400">
                <a:solidFill>
                  <a:srgbClr val="000000"/>
                </a:solidFill>
                <a:latin typeface="Arial"/>
              </a:defRPr>
            </a:lvl1pPr>
          </a:lstStyle>
          <a:p>
            <a:pPr marL="0" marR="0" lvl="0" indent="0" algn="r" defTabSz="914133" rtl="0" eaLnBrk="1" fontAlgn="base" latinLnBrk="0" hangingPunct="1">
              <a:lnSpc>
                <a:spcPct val="100000"/>
              </a:lnSpc>
              <a:spcBef>
                <a:spcPct val="0"/>
              </a:spcBef>
              <a:spcAft>
                <a:spcPct val="0"/>
              </a:spcAft>
              <a:buClrTx/>
              <a:buSzTx/>
              <a:buFontTx/>
              <a:buNone/>
              <a:tabLst/>
              <a:defRPr/>
            </a:pPr>
            <a:fld id="{F61C1B9C-5BF3-4FAB-B502-36DCD41294A0}" type="slidenum">
              <a:rPr kumimoji="0" lang="ru-RU" altLang="ru-RU" sz="1400" b="0" i="0" u="none" strike="noStrike" kern="1200" cap="none" spc="0" normalizeH="0" baseline="0" noProof="0">
                <a:ln>
                  <a:noFill/>
                </a:ln>
                <a:solidFill>
                  <a:srgbClr val="000000"/>
                </a:solidFill>
                <a:effectLst/>
                <a:uLnTx/>
                <a:uFillTx/>
                <a:latin typeface="Arial"/>
                <a:ea typeface="+mn-ea"/>
                <a:cs typeface="+mn-cs"/>
              </a:rPr>
              <a:pPr marL="0" marR="0" lvl="0" indent="0" algn="r" defTabSz="914133" rtl="0" eaLnBrk="1" fontAlgn="base" latinLnBrk="0" hangingPunct="1">
                <a:lnSpc>
                  <a:spcPct val="100000"/>
                </a:lnSpc>
                <a:spcBef>
                  <a:spcPct val="0"/>
                </a:spcBef>
                <a:spcAft>
                  <a:spcPct val="0"/>
                </a:spcAft>
                <a:buClrTx/>
                <a:buSzTx/>
                <a:buFontTx/>
                <a:buNone/>
                <a:tabLst/>
                <a:defRPr/>
              </a:pPr>
              <a:t>‹#›</a:t>
            </a:fld>
            <a:endParaRPr kumimoji="0" lang="ru-RU" altLang="ru-RU"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2056482"/>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068" algn="ctr" rtl="0" fontAlgn="base">
        <a:spcBef>
          <a:spcPct val="0"/>
        </a:spcBef>
        <a:spcAft>
          <a:spcPct val="0"/>
        </a:spcAft>
        <a:defRPr sz="4400">
          <a:solidFill>
            <a:schemeClr val="tx2"/>
          </a:solidFill>
          <a:latin typeface="Arial" charset="0"/>
        </a:defRPr>
      </a:lvl6pPr>
      <a:lvl7pPr marL="914133" algn="ctr" rtl="0" fontAlgn="base">
        <a:spcBef>
          <a:spcPct val="0"/>
        </a:spcBef>
        <a:spcAft>
          <a:spcPct val="0"/>
        </a:spcAft>
        <a:defRPr sz="4400">
          <a:solidFill>
            <a:schemeClr val="tx2"/>
          </a:solidFill>
          <a:latin typeface="Arial" charset="0"/>
        </a:defRPr>
      </a:lvl7pPr>
      <a:lvl8pPr marL="1371200" algn="ctr" rtl="0" fontAlgn="base">
        <a:spcBef>
          <a:spcPct val="0"/>
        </a:spcBef>
        <a:spcAft>
          <a:spcPct val="0"/>
        </a:spcAft>
        <a:defRPr sz="4400">
          <a:solidFill>
            <a:schemeClr val="tx2"/>
          </a:solidFill>
          <a:latin typeface="Arial" charset="0"/>
        </a:defRPr>
      </a:lvl8pPr>
      <a:lvl9pPr marL="1828267" algn="ctr" rtl="0" fontAlgn="base">
        <a:spcBef>
          <a:spcPct val="0"/>
        </a:spcBef>
        <a:spcAft>
          <a:spcPct val="0"/>
        </a:spcAft>
        <a:defRPr sz="4400">
          <a:solidFill>
            <a:schemeClr val="tx2"/>
          </a:solidFill>
          <a:latin typeface="Arial" charset="0"/>
        </a:defRPr>
      </a:lvl9pPr>
    </p:titleStyle>
    <p:bodyStyle>
      <a:lvl1pPr marL="341313" indent="-341313" algn="l" rtl="0" eaLnBrk="0" fontAlgn="base" hangingPunct="0">
        <a:spcBef>
          <a:spcPct val="20000"/>
        </a:spcBef>
        <a:spcAft>
          <a:spcPct val="0"/>
        </a:spcAft>
        <a:buChar char="•"/>
        <a:defRPr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sz="2800">
          <a:solidFill>
            <a:schemeClr val="tx1"/>
          </a:solidFill>
          <a:latin typeface="+mn-lt"/>
        </a:defRPr>
      </a:lvl2pPr>
      <a:lvl3pPr marL="1141413" indent="-227013" algn="l" rtl="0" eaLnBrk="0" fontAlgn="base" hangingPunct="0">
        <a:spcBef>
          <a:spcPct val="20000"/>
        </a:spcBef>
        <a:spcAft>
          <a:spcPct val="0"/>
        </a:spcAft>
        <a:buChar char="•"/>
        <a:defRPr sz="2400">
          <a:solidFill>
            <a:schemeClr val="tx1"/>
          </a:solidFill>
          <a:latin typeface="+mn-lt"/>
        </a:defRPr>
      </a:lvl3pPr>
      <a:lvl4pPr marL="1598613" indent="-227013" algn="l" rtl="0" eaLnBrk="0" fontAlgn="base" hangingPunct="0">
        <a:spcBef>
          <a:spcPct val="20000"/>
        </a:spcBef>
        <a:spcAft>
          <a:spcPct val="0"/>
        </a:spcAft>
        <a:buChar char="–"/>
        <a:defRPr sz="2000">
          <a:solidFill>
            <a:schemeClr val="tx1"/>
          </a:solidFill>
          <a:latin typeface="+mn-lt"/>
        </a:defRPr>
      </a:lvl4pPr>
      <a:lvl5pPr marL="2055813" indent="-227013" algn="l" rtl="0" eaLnBrk="0" fontAlgn="base" hangingPunct="0">
        <a:spcBef>
          <a:spcPct val="20000"/>
        </a:spcBef>
        <a:spcAft>
          <a:spcPct val="0"/>
        </a:spcAft>
        <a:buChar char="»"/>
        <a:defRPr sz="2000">
          <a:solidFill>
            <a:schemeClr val="tx1"/>
          </a:solidFill>
          <a:latin typeface="+mn-lt"/>
        </a:defRPr>
      </a:lvl5pPr>
      <a:lvl6pPr marL="2513867" indent="-228533" algn="l" rtl="0" fontAlgn="base">
        <a:spcBef>
          <a:spcPct val="20000"/>
        </a:spcBef>
        <a:spcAft>
          <a:spcPct val="0"/>
        </a:spcAft>
        <a:buChar char="»"/>
        <a:defRPr sz="2000">
          <a:solidFill>
            <a:schemeClr val="tx1"/>
          </a:solidFill>
          <a:latin typeface="+mn-lt"/>
        </a:defRPr>
      </a:lvl6pPr>
      <a:lvl7pPr marL="2970933" indent="-228533" algn="l" rtl="0" fontAlgn="base">
        <a:spcBef>
          <a:spcPct val="20000"/>
        </a:spcBef>
        <a:spcAft>
          <a:spcPct val="0"/>
        </a:spcAft>
        <a:buChar char="»"/>
        <a:defRPr sz="2000">
          <a:solidFill>
            <a:schemeClr val="tx1"/>
          </a:solidFill>
          <a:latin typeface="+mn-lt"/>
        </a:defRPr>
      </a:lvl7pPr>
      <a:lvl8pPr marL="3428000" indent="-228533" algn="l" rtl="0" fontAlgn="base">
        <a:spcBef>
          <a:spcPct val="20000"/>
        </a:spcBef>
        <a:spcAft>
          <a:spcPct val="0"/>
        </a:spcAft>
        <a:buChar char="»"/>
        <a:defRPr sz="2000">
          <a:solidFill>
            <a:schemeClr val="tx1"/>
          </a:solidFill>
          <a:latin typeface="+mn-lt"/>
        </a:defRPr>
      </a:lvl8pPr>
      <a:lvl9pPr marL="3885066" indent="-228533"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133" rtl="0" eaLnBrk="1" latinLnBrk="0" hangingPunct="1">
        <a:defRPr sz="1800" kern="1200">
          <a:solidFill>
            <a:schemeClr val="tx1"/>
          </a:solidFill>
          <a:latin typeface="+mn-lt"/>
          <a:ea typeface="+mn-ea"/>
          <a:cs typeface="+mn-cs"/>
        </a:defRPr>
      </a:lvl1pPr>
      <a:lvl2pPr marL="457068" algn="l" defTabSz="914133" rtl="0" eaLnBrk="1" latinLnBrk="0" hangingPunct="1">
        <a:defRPr sz="1800" kern="1200">
          <a:solidFill>
            <a:schemeClr val="tx1"/>
          </a:solidFill>
          <a:latin typeface="+mn-lt"/>
          <a:ea typeface="+mn-ea"/>
          <a:cs typeface="+mn-cs"/>
        </a:defRPr>
      </a:lvl2pPr>
      <a:lvl3pPr marL="914133" algn="l" defTabSz="914133" rtl="0" eaLnBrk="1" latinLnBrk="0" hangingPunct="1">
        <a:defRPr sz="1800" kern="1200">
          <a:solidFill>
            <a:schemeClr val="tx1"/>
          </a:solidFill>
          <a:latin typeface="+mn-lt"/>
          <a:ea typeface="+mn-ea"/>
          <a:cs typeface="+mn-cs"/>
        </a:defRPr>
      </a:lvl3pPr>
      <a:lvl4pPr marL="1371200" algn="l" defTabSz="914133" rtl="0" eaLnBrk="1" latinLnBrk="0" hangingPunct="1">
        <a:defRPr sz="1800" kern="1200">
          <a:solidFill>
            <a:schemeClr val="tx1"/>
          </a:solidFill>
          <a:latin typeface="+mn-lt"/>
          <a:ea typeface="+mn-ea"/>
          <a:cs typeface="+mn-cs"/>
        </a:defRPr>
      </a:lvl4pPr>
      <a:lvl5pPr marL="1828267" algn="l" defTabSz="914133" rtl="0" eaLnBrk="1" latinLnBrk="0" hangingPunct="1">
        <a:defRPr sz="1800" kern="1200">
          <a:solidFill>
            <a:schemeClr val="tx1"/>
          </a:solidFill>
          <a:latin typeface="+mn-lt"/>
          <a:ea typeface="+mn-ea"/>
          <a:cs typeface="+mn-cs"/>
        </a:defRPr>
      </a:lvl5pPr>
      <a:lvl6pPr marL="2285333" algn="l" defTabSz="914133" rtl="0" eaLnBrk="1" latinLnBrk="0" hangingPunct="1">
        <a:defRPr sz="1800" kern="1200">
          <a:solidFill>
            <a:schemeClr val="tx1"/>
          </a:solidFill>
          <a:latin typeface="+mn-lt"/>
          <a:ea typeface="+mn-ea"/>
          <a:cs typeface="+mn-cs"/>
        </a:defRPr>
      </a:lvl6pPr>
      <a:lvl7pPr marL="2742399" algn="l" defTabSz="914133" rtl="0" eaLnBrk="1" latinLnBrk="0" hangingPunct="1">
        <a:defRPr sz="1800" kern="1200">
          <a:solidFill>
            <a:schemeClr val="tx1"/>
          </a:solidFill>
          <a:latin typeface="+mn-lt"/>
          <a:ea typeface="+mn-ea"/>
          <a:cs typeface="+mn-cs"/>
        </a:defRPr>
      </a:lvl7pPr>
      <a:lvl8pPr marL="3199466" algn="l" defTabSz="914133" rtl="0" eaLnBrk="1" latinLnBrk="0" hangingPunct="1">
        <a:defRPr sz="1800" kern="1200">
          <a:solidFill>
            <a:schemeClr val="tx1"/>
          </a:solidFill>
          <a:latin typeface="+mn-lt"/>
          <a:ea typeface="+mn-ea"/>
          <a:cs typeface="+mn-cs"/>
        </a:defRPr>
      </a:lvl8pPr>
      <a:lvl9pPr marL="3656532" algn="l" defTabSz="91413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838200" y="365129"/>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3075"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838200" y="6356398"/>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6E90E24-E0E1-4021-A553-6D5AE255FC9C}" type="datetimeFigureOut">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18.05.2021</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p:cNvSpPr>
            <a:spLocks noGrp="1"/>
          </p:cNvSpPr>
          <p:nvPr>
            <p:ph type="ftr" sz="quarter" idx="3"/>
          </p:nvPr>
        </p:nvSpPr>
        <p:spPr>
          <a:xfrm>
            <a:off x="4038600" y="6356398"/>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p:cNvSpPr>
            <a:spLocks noGrp="1"/>
          </p:cNvSpPr>
          <p:nvPr>
            <p:ph type="sldNum" sz="quarter" idx="4"/>
          </p:nvPr>
        </p:nvSpPr>
        <p:spPr>
          <a:xfrm>
            <a:off x="8610600" y="6356398"/>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8BAAEC5-543B-4657-9F62-B3C4A3C447B3}" type="slidenum">
              <a:rPr kumimoji="0" lang="ru-RU"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23028698"/>
      </p:ext>
    </p:extLst>
  </p:cSld>
  <p:clrMap bg1="lt1" tx1="dk1" bg2="lt2" tx2="dk2" accent1="accent1" accent2="accent2" accent3="accent3" accent4="accent4" accent5="accent5" accent6="accent6" hlink="hlink" folHlink="folHlink"/>
  <p:sldLayoutIdLst>
    <p:sldLayoutId id="2147484060"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A3B3251-A1EB-48E7-B084-EE93ABD8EA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64808861-F484-4B91-9868-6F90A42EC3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EDDE1B0E-06E6-4B36-8254-AD7DD07A6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B1E07C-8899-423C-847C-3D719FB01CB8}" type="datetimeFigureOut">
              <a:rPr lang="ru-RU" smtClean="0"/>
              <a:t>18.05.2021</a:t>
            </a:fld>
            <a:endParaRPr lang="ru-RU"/>
          </a:p>
        </p:txBody>
      </p:sp>
      <p:sp>
        <p:nvSpPr>
          <p:cNvPr id="5" name="Нижний колонтитул 4">
            <a:extLst>
              <a:ext uri="{FF2B5EF4-FFF2-40B4-BE49-F238E27FC236}">
                <a16:creationId xmlns:a16="http://schemas.microsoft.com/office/drawing/2014/main" xmlns="" id="{BF694761-5D79-4644-A86F-D29C0937CC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B8DC40E3-FFCE-4138-AE3B-0F1248118B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8B1565-27FB-488B-B40D-7BCCA4DD02C0}" type="slidenum">
              <a:rPr lang="ru-RU" smtClean="0"/>
              <a:t>‹#›</a:t>
            </a:fld>
            <a:endParaRPr lang="ru-RU"/>
          </a:p>
        </p:txBody>
      </p:sp>
    </p:spTree>
    <p:extLst>
      <p:ext uri="{BB962C8B-B14F-4D97-AF65-F5344CB8AC3E}">
        <p14:creationId xmlns:p14="http://schemas.microsoft.com/office/powerpoint/2010/main" val="2556480642"/>
      </p:ext>
    </p:extLst>
  </p:cSld>
  <p:clrMap bg1="lt1" tx1="dk1" bg2="lt2" tx2="dk2" accent1="accent1" accent2="accent2" accent3="accent3" accent4="accent4" accent5="accent5" accent6="accent6" hlink="hlink" folHlink="folHlink"/>
  <p:sldLayoutIdLst>
    <p:sldLayoutId id="2147484304" r:id="rId1"/>
    <p:sldLayoutId id="2147484305" r:id="rId2"/>
    <p:sldLayoutId id="2147484306" r:id="rId3"/>
    <p:sldLayoutId id="2147484307" r:id="rId4"/>
    <p:sldLayoutId id="2147484308" r:id="rId5"/>
    <p:sldLayoutId id="2147484309" r:id="rId6"/>
    <p:sldLayoutId id="2147484310" r:id="rId7"/>
    <p:sldLayoutId id="2147484311" r:id="rId8"/>
    <p:sldLayoutId id="2147484312" r:id="rId9"/>
    <p:sldLayoutId id="2147484313" r:id="rId10"/>
    <p:sldLayoutId id="21474843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4E1E8B-9EC9-4BCE-810D-9A87509C8AA6}" type="datetimeFigureOut">
              <a:rPr lang="ru-RU" smtClean="0">
                <a:solidFill>
                  <a:prstClr val="black">
                    <a:tint val="75000"/>
                  </a:prstClr>
                </a:solidFill>
              </a:rPr>
              <a:pPr/>
              <a:t>18.05.2021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75603B-B891-4966-A180-51D2D0DF7D1E}"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2074944"/>
      </p:ext>
    </p:extLst>
  </p:cSld>
  <p:clrMap bg1="lt1" tx1="dk1" bg2="lt2" tx2="dk2" accent1="accent1" accent2="accent2" accent3="accent3" accent4="accent4" accent5="accent5" accent6="accent6" hlink="hlink" folHlink="folHlink"/>
  <p:sldLayoutIdLst>
    <p:sldLayoutId id="2147484316" r:id="rId1"/>
    <p:sldLayoutId id="2147484317" r:id="rId2"/>
    <p:sldLayoutId id="2147484318" r:id="rId3"/>
    <p:sldLayoutId id="2147484319" r:id="rId4"/>
    <p:sldLayoutId id="2147484320" r:id="rId5"/>
    <p:sldLayoutId id="2147484321" r:id="rId6"/>
    <p:sldLayoutId id="2147484322" r:id="rId7"/>
    <p:sldLayoutId id="2147484323" r:id="rId8"/>
    <p:sldLayoutId id="2147484324" r:id="rId9"/>
    <p:sldLayoutId id="2147484325" r:id="rId10"/>
    <p:sldLayoutId id="214748432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internet.garant.ru/#/document/77695234/entry/4205" TargetMode="External"/><Relationship Id="rId2" Type="http://schemas.openxmlformats.org/officeDocument/2006/relationships/hyperlink" Target="https://internet.garant.ru/#/document/77695234/entry/4201" TargetMode="External"/><Relationship Id="rId1" Type="http://schemas.openxmlformats.org/officeDocument/2006/relationships/slideLayout" Target="../slideLayouts/slideLayout13.xml"/><Relationship Id="rId4" Type="http://schemas.openxmlformats.org/officeDocument/2006/relationships/hyperlink" Target="https://internet.garant.ru/#/document/77695234/entry/4208"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s://internet.garant.ru/#/document/77695234/entry/9525" TargetMode="External"/><Relationship Id="rId2" Type="http://schemas.openxmlformats.org/officeDocument/2006/relationships/hyperlink" Target="https://internet.garant.ru/#/document/77695234/entry/958" TargetMode="External"/><Relationship Id="rId1" Type="http://schemas.openxmlformats.org/officeDocument/2006/relationships/slideLayout" Target="../slideLayouts/slideLayout13.xml"/><Relationship Id="rId6" Type="http://schemas.openxmlformats.org/officeDocument/2006/relationships/hyperlink" Target="https://internet.garant.ru/#/document/77695234/entry/930123" TargetMode="External"/><Relationship Id="rId5" Type="http://schemas.openxmlformats.org/officeDocument/2006/relationships/hyperlink" Target="https://internet.garant.ru/#/document/77695234/entry/310011" TargetMode="External"/><Relationship Id="rId4" Type="http://schemas.openxmlformats.org/officeDocument/2006/relationships/hyperlink" Target="https://internet.garant.ru/#/document/77695234/entry/3110" TargetMode="Externa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1.xml.rels><?xml version="1.0" encoding="UTF-8" standalone="yes"?>
<Relationships xmlns="http://schemas.openxmlformats.org/package/2006/relationships"><Relationship Id="rId3" Type="http://schemas.openxmlformats.org/officeDocument/2006/relationships/hyperlink" Target="https://internet.garant.ru/#/document/70650730/entry/329911130" TargetMode="External"/><Relationship Id="rId2" Type="http://schemas.openxmlformats.org/officeDocument/2006/relationships/hyperlink" Target="https://internet.garant.ru/#/document/70650730/entry/325050190" TargetMode="External"/><Relationship Id="rId1" Type="http://schemas.openxmlformats.org/officeDocument/2006/relationships/slideLayout" Target="../slideLayouts/slideLayout38.xml"/><Relationship Id="rId6" Type="http://schemas.openxmlformats.org/officeDocument/2006/relationships/hyperlink" Target="https://internet.garant.ru/#/document/70650730/entry/329911190" TargetMode="External"/><Relationship Id="rId5" Type="http://schemas.openxmlformats.org/officeDocument/2006/relationships/hyperlink" Target="https://internet.garant.ru/#/document/70650730/entry/329911160" TargetMode="External"/><Relationship Id="rId4" Type="http://schemas.openxmlformats.org/officeDocument/2006/relationships/hyperlink" Target="https://internet.garant.ru/#/document/70650730/entry/329911140" TargetMode="Externa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hyperlink" Target="https://internet.garant.ru/#/document/77695234/entry/9525" TargetMode="External"/><Relationship Id="rId2" Type="http://schemas.openxmlformats.org/officeDocument/2006/relationships/hyperlink" Target="https://internet.garant.ru/#/document/77695234/entry/958" TargetMode="External"/><Relationship Id="rId1" Type="http://schemas.openxmlformats.org/officeDocument/2006/relationships/slideLayout" Target="../slideLayouts/slideLayout13.xml"/><Relationship Id="rId6" Type="http://schemas.openxmlformats.org/officeDocument/2006/relationships/hyperlink" Target="https://internet.garant.ru/#/document/77695234/entry/930123" TargetMode="External"/><Relationship Id="rId5" Type="http://schemas.openxmlformats.org/officeDocument/2006/relationships/hyperlink" Target="https://internet.garant.ru/#/document/77695234/entry/310011" TargetMode="External"/><Relationship Id="rId4" Type="http://schemas.openxmlformats.org/officeDocument/2006/relationships/hyperlink" Target="https://internet.garant.ru/#/document/77695234/entry/3110"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8.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hyperlink" Target="https://internet.garant.ru/"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hyperlink" Target="consultantplus://offline/ref=60E994E2E7530B81715244CA18253CE68306E62BC6718DEE46B429CD2E16AE9F1244212B941665BD176D456689CED34F986D79CCB863ECA107q4G" TargetMode="Externa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4.xml.rels><?xml version="1.0" encoding="UTF-8" standalone="yes"?>
<Relationships xmlns="http://schemas.openxmlformats.org/package/2006/relationships"><Relationship Id="rId3" Type="http://schemas.openxmlformats.org/officeDocument/2006/relationships/hyperlink" Target="https://internet.garant.ru/#/document/70353464/entry/0" TargetMode="External"/><Relationship Id="rId2" Type="http://schemas.openxmlformats.org/officeDocument/2006/relationships/hyperlink" Target="https://internet.garant.ru/#/document/70353464/entry/66" TargetMode="External"/><Relationship Id="rId1" Type="http://schemas.openxmlformats.org/officeDocument/2006/relationships/slideLayout" Target="../slideLayouts/slideLayout3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7.xml.rels><?xml version="1.0" encoding="UTF-8" standalone="yes"?>
<Relationships xmlns="http://schemas.openxmlformats.org/package/2006/relationships"><Relationship Id="rId2" Type="http://schemas.openxmlformats.org/officeDocument/2006/relationships/hyperlink" Target="http://zakupki.gov.ru/epz/complaint/card/complaint-information.html?id=2064923" TargetMode="External"/><Relationship Id="rId1" Type="http://schemas.openxmlformats.org/officeDocument/2006/relationships/slideLayout" Target="../slideLayouts/slideLayout3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4.xml.rels><?xml version="1.0" encoding="UTF-8" standalone="yes"?>
<Relationships xmlns="http://schemas.openxmlformats.org/package/2006/relationships"><Relationship Id="rId2" Type="http://schemas.openxmlformats.org/officeDocument/2006/relationships/hyperlink" Target="https://internet.garant.ru/#/document/71777576/entry/0" TargetMode="External"/><Relationship Id="rId1" Type="http://schemas.openxmlformats.org/officeDocument/2006/relationships/slideLayout" Target="../slideLayouts/slideLayout3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hyperlink" Target="https://internet.garant.ru/#/document/70861952/entry/2111" TargetMode="External"/><Relationship Id="rId2" Type="http://schemas.openxmlformats.org/officeDocument/2006/relationships/hyperlink" Target="https://internet.garant.ru/#/document/70650730/entry/0" TargetMode="External"/><Relationship Id="rId1" Type="http://schemas.openxmlformats.org/officeDocument/2006/relationships/slideLayout" Target="../slideLayouts/slideLayout13.xml"/><Relationship Id="rId6" Type="http://schemas.openxmlformats.org/officeDocument/2006/relationships/hyperlink" Target="https://internet.garant.ru/#/document/70861952/entry/2222" TargetMode="External"/><Relationship Id="rId5" Type="http://schemas.openxmlformats.org/officeDocument/2006/relationships/hyperlink" Target="https://internet.garant.ru/#/document/77680018/entry/3250500" TargetMode="External"/><Relationship Id="rId4" Type="http://schemas.openxmlformats.org/officeDocument/2006/relationships/hyperlink" Target="https://internet.garant.ru/#/document/70650730/entry/325013190"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internet.garant.ru/#/document/70650730/entry/325013190" TargetMode="External"/><Relationship Id="rId2" Type="http://schemas.openxmlformats.org/officeDocument/2006/relationships/hyperlink" Target="https://internet.garant.ru/#/document/70861952/entry/2111" TargetMode="External"/><Relationship Id="rId1" Type="http://schemas.openxmlformats.org/officeDocument/2006/relationships/slideLayout" Target="../slideLayouts/slideLayout13.xml"/><Relationship Id="rId5" Type="http://schemas.openxmlformats.org/officeDocument/2006/relationships/hyperlink" Target="https://internet.garant.ru/#/document/70861952/entry/2222" TargetMode="External"/><Relationship Id="rId4" Type="http://schemas.openxmlformats.org/officeDocument/2006/relationships/hyperlink" Target="https://internet.garant.ru/#/document/77680018/entry/3250500" TargetMode="External"/></Relationships>
</file>

<file path=ppt/slides/_rels/slide95.xml.rels><?xml version="1.0" encoding="UTF-8" standalone="yes"?>
<Relationships xmlns="http://schemas.openxmlformats.org/package/2006/relationships"><Relationship Id="rId3" Type="http://schemas.openxmlformats.org/officeDocument/2006/relationships/hyperlink" Target="https://internet.garant.ru/#/document/70650730/entry/325013190" TargetMode="External"/><Relationship Id="rId2" Type="http://schemas.openxmlformats.org/officeDocument/2006/relationships/hyperlink" Target="https://internet.garant.ru/#/document/70861952/entry/2111" TargetMode="External"/><Relationship Id="rId1" Type="http://schemas.openxmlformats.org/officeDocument/2006/relationships/slideLayout" Target="../slideLayouts/slideLayout13.xml"/><Relationship Id="rId5" Type="http://schemas.openxmlformats.org/officeDocument/2006/relationships/hyperlink" Target="https://internet.garant.ru/#/document/70861952/entry/2222" TargetMode="External"/><Relationship Id="rId4" Type="http://schemas.openxmlformats.org/officeDocument/2006/relationships/hyperlink" Target="https://internet.garant.ru/#/document/77680018/entry/3250500" TargetMode="External"/></Relationships>
</file>

<file path=ppt/slides/_rels/slide96.xml.rels><?xml version="1.0" encoding="UTF-8" standalone="yes"?>
<Relationships xmlns="http://schemas.openxmlformats.org/package/2006/relationships"><Relationship Id="rId2" Type="http://schemas.openxmlformats.org/officeDocument/2006/relationships/hyperlink" Target="https://internet.garant.ru/#/document/70861952/entry/2111" TargetMode="Externa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82437" y="748290"/>
            <a:ext cx="9144000" cy="2387600"/>
          </a:xfrm>
        </p:spPr>
        <p:txBody>
          <a:bodyPr>
            <a:noAutofit/>
          </a:bodyPr>
          <a:lstStyle/>
          <a:p>
            <a:r>
              <a:rPr lang="ru-RU" sz="3600" b="0" i="1" dirty="0">
                <a:solidFill>
                  <a:srgbClr val="FF0000"/>
                </a:solidFill>
                <a:effectLst/>
                <a:latin typeface="+mn-lt"/>
              </a:rPr>
              <a:t>"Импортозамещение 2020 - 2021 </a:t>
            </a:r>
            <a:r>
              <a:rPr lang="ru-RU" sz="3600" b="0" i="1" dirty="0" err="1">
                <a:solidFill>
                  <a:srgbClr val="FF0000"/>
                </a:solidFill>
                <a:effectLst/>
                <a:latin typeface="+mn-lt"/>
              </a:rPr>
              <a:t>г.г</a:t>
            </a:r>
            <a:r>
              <a:rPr lang="ru-RU" sz="3600" b="0" i="1" dirty="0">
                <a:solidFill>
                  <a:srgbClr val="FF0000"/>
                </a:solidFill>
                <a:effectLst/>
                <a:latin typeface="+mn-lt"/>
              </a:rPr>
              <a:t>. - сложные вопросы, практика применения"</a:t>
            </a:r>
            <a:endParaRPr lang="ru-RU" sz="3600" b="1" dirty="0">
              <a:solidFill>
                <a:srgbClr val="FF0000"/>
              </a:solidFill>
              <a:latin typeface="+mn-lt"/>
            </a:endParaRPr>
          </a:p>
        </p:txBody>
      </p:sp>
      <p:sp>
        <p:nvSpPr>
          <p:cNvPr id="5" name="Прямоугольник 4"/>
          <p:cNvSpPr/>
          <p:nvPr/>
        </p:nvSpPr>
        <p:spPr>
          <a:xfrm>
            <a:off x="6633806" y="4946781"/>
            <a:ext cx="5076056" cy="141577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600" b="1" i="0" u="none" strike="noStrike" kern="0" cap="none" spc="0" normalizeH="0" baseline="0" noProof="0" dirty="0">
                <a:ln>
                  <a:noFill/>
                </a:ln>
                <a:solidFill>
                  <a:srgbClr val="002060"/>
                </a:solidFill>
                <a:effectLst/>
                <a:uLnTx/>
                <a:uFillTx/>
              </a:rPr>
              <a:t>Трефилова Татьяна Николаевна </a:t>
            </a:r>
            <a:r>
              <a:rPr kumimoji="0" lang="ru-RU" sz="1400" b="0" i="0" u="none" strike="noStrike" kern="0" cap="none" spc="0" normalizeH="0" baseline="0" noProof="0" dirty="0">
                <a:ln>
                  <a:noFill/>
                </a:ln>
                <a:solidFill>
                  <a:srgbClr val="002060"/>
                </a:solidFill>
                <a:effectLst/>
                <a:uLnTx/>
                <a:uFillTx/>
              </a:rPr>
              <a:t>– </a:t>
            </a:r>
            <a:br>
              <a:rPr kumimoji="0" lang="ru-RU" sz="1400" b="0" i="0" u="none" strike="noStrike" kern="0" cap="none" spc="0" normalizeH="0" baseline="0" noProof="0" dirty="0">
                <a:ln>
                  <a:noFill/>
                </a:ln>
                <a:solidFill>
                  <a:srgbClr val="002060"/>
                </a:solidFill>
                <a:effectLst/>
                <a:uLnTx/>
                <a:uFillTx/>
              </a:rPr>
            </a:br>
            <a:r>
              <a:rPr kumimoji="0" lang="ru-RU" sz="1400" b="0" i="0" u="none" strike="noStrike" kern="0" cap="none" spc="0" normalizeH="0" baseline="0" noProof="0" dirty="0">
                <a:ln>
                  <a:noFill/>
                </a:ln>
                <a:solidFill>
                  <a:srgbClr val="002060"/>
                </a:solidFill>
                <a:effectLst/>
                <a:uLnTx/>
                <a:uFillTx/>
              </a:rPr>
              <a:t>профессор кафедры государственных (муниципальных) и корпоративных закупок ФГБОУ ДПО «Институт развития дополнительного профессионального образования» Министерства науки и высшего образования, </a:t>
            </a:r>
            <a:r>
              <a:rPr kumimoji="0" lang="ru-RU" sz="1400" b="0" i="0" u="none" strike="noStrike" kern="0" cap="none" spc="0" normalizeH="0" baseline="0" noProof="0" dirty="0" err="1">
                <a:ln>
                  <a:noFill/>
                </a:ln>
                <a:solidFill>
                  <a:srgbClr val="002060"/>
                </a:solidFill>
                <a:effectLst/>
                <a:uLnTx/>
                <a:uFillTx/>
              </a:rPr>
              <a:t>кпн</a:t>
            </a:r>
            <a:r>
              <a:rPr kumimoji="0" lang="ru-RU" sz="1400" b="0" i="0" u="none" strike="noStrike" kern="0" cap="none" spc="0" normalizeH="0" baseline="0" noProof="0" dirty="0">
                <a:ln>
                  <a:noFill/>
                </a:ln>
                <a:solidFill>
                  <a:srgbClr val="002060"/>
                </a:solidFill>
                <a:effectLst/>
                <a:uLnTx/>
                <a:uFillTx/>
              </a:rPr>
              <a:t>, </a:t>
            </a:r>
            <a:br>
              <a:rPr kumimoji="0" lang="ru-RU" sz="1400" b="0" i="0" u="none" strike="noStrike" kern="0" cap="none" spc="0" normalizeH="0" baseline="0" noProof="0" dirty="0">
                <a:ln>
                  <a:noFill/>
                </a:ln>
                <a:solidFill>
                  <a:srgbClr val="002060"/>
                </a:solidFill>
                <a:effectLst/>
                <a:uLnTx/>
                <a:uFillTx/>
              </a:rPr>
            </a:br>
            <a:r>
              <a:rPr kumimoji="0" lang="ru-RU" sz="1400" b="0" i="0" u="none" strike="noStrike" kern="0" cap="none" spc="0" normalizeH="0" baseline="0" noProof="0" dirty="0">
                <a:ln>
                  <a:noFill/>
                </a:ln>
                <a:solidFill>
                  <a:srgbClr val="002060"/>
                </a:solidFill>
                <a:effectLst/>
                <a:uLnTx/>
                <a:uFillTx/>
              </a:rPr>
              <a:t>член-корреспондент РАЕН</a:t>
            </a:r>
          </a:p>
        </p:txBody>
      </p:sp>
    </p:spTree>
    <p:extLst>
      <p:ext uri="{BB962C8B-B14F-4D97-AF65-F5344CB8AC3E}">
        <p14:creationId xmlns:p14="http://schemas.microsoft.com/office/powerpoint/2010/main" val="3671861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85A7870-8003-447B-9917-AD714FFF0A97}"/>
              </a:ext>
            </a:extLst>
          </p:cNvPr>
          <p:cNvSpPr>
            <a:spLocks noGrp="1"/>
          </p:cNvSpPr>
          <p:nvPr>
            <p:ph idx="1"/>
          </p:nvPr>
        </p:nvSpPr>
        <p:spPr>
          <a:xfrm>
            <a:off x="218114" y="122660"/>
            <a:ext cx="11400637" cy="4351338"/>
          </a:xfrm>
        </p:spPr>
        <p:txBody>
          <a:bodyPr/>
          <a:lstStyle/>
          <a:p>
            <a:pPr indent="450215" algn="just">
              <a:lnSpc>
                <a:spcPct val="107000"/>
              </a:lnSpc>
              <a:spcAft>
                <a:spcPts val="600"/>
              </a:spcAft>
              <a:tabLst>
                <a:tab pos="450215" algn="l"/>
              </a:tabLst>
            </a:pPr>
            <a:r>
              <a:rPr lang="ru-RU" sz="2000" b="1" dirty="0">
                <a:solidFill>
                  <a:srgbClr val="FF0000"/>
                </a:solidFill>
                <a:effectLst/>
                <a:ea typeface="Calibri" panose="020F0502020204030204" pitchFamily="34" charset="0"/>
                <a:cs typeface="Times New Roman" panose="02020603050405020304" pitchFamily="18" charset="0"/>
              </a:rPr>
              <a:t>Заказчики не могут выполнить квоты по закупкам российских товаров посредством осуществления закупок у единственного поставщика (подрядчика, исполнителя) в рамках статьи 93 Закона № 44-ФЗ, </a:t>
            </a:r>
            <a:r>
              <a:rPr lang="ru-RU" sz="2000" b="1" u="sng" dirty="0">
                <a:solidFill>
                  <a:srgbClr val="FF0000"/>
                </a:solidFill>
                <a:effectLst/>
                <a:ea typeface="Calibri" panose="020F0502020204030204" pitchFamily="34" charset="0"/>
                <a:cs typeface="Times New Roman" panose="02020603050405020304" pitchFamily="18" charset="0"/>
              </a:rPr>
              <a:t>за исключением закупки с 01.04.2021  </a:t>
            </a:r>
            <a:r>
              <a:rPr lang="ru-RU" sz="2000" b="1" dirty="0">
                <a:solidFill>
                  <a:srgbClr val="FF0000"/>
                </a:solidFill>
                <a:effectLst/>
                <a:ea typeface="Calibri" panose="020F0502020204030204" pitchFamily="34" charset="0"/>
                <a:cs typeface="Times New Roman" panose="02020603050405020304" pitchFamily="18" charset="0"/>
              </a:rPr>
              <a:t>в соответствии с частью 12 указанной статьи (закупка через «электронный магазин»»).  </a:t>
            </a:r>
          </a:p>
          <a:p>
            <a:pPr algn="just"/>
            <a:r>
              <a:rPr lang="ru-RU" sz="1400" b="1" i="0" dirty="0">
                <a:solidFill>
                  <a:srgbClr val="22272F"/>
                </a:solidFill>
                <a:effectLst/>
              </a:rPr>
              <a:t>Часть 12 Статьи 93 3) заказчик формирует с использованием единой информационной системы, подписывает усиленной электронной подписью и размещает в единой информационной системе извещение об осуществлении закупки, содержащее:</a:t>
            </a:r>
          </a:p>
          <a:p>
            <a:pPr algn="just"/>
            <a:r>
              <a:rPr lang="ru-RU" sz="1400" b="0" i="0" dirty="0">
                <a:solidFill>
                  <a:srgbClr val="22272F"/>
                </a:solidFill>
                <a:effectLst/>
              </a:rPr>
              <a:t>а) адрес электронной площадки в информационно-телекоммуникационной сети "Интернет";</a:t>
            </a:r>
          </a:p>
          <a:p>
            <a:pPr algn="just"/>
            <a:r>
              <a:rPr lang="ru-RU" sz="1400" b="0" i="0" dirty="0">
                <a:solidFill>
                  <a:srgbClr val="22272F"/>
                </a:solidFill>
                <a:effectLst/>
              </a:rPr>
              <a:t>б) информацию, указанную в </a:t>
            </a:r>
            <a:r>
              <a:rPr lang="ru-RU" sz="1400" b="0" i="0" u="none" strike="noStrike" dirty="0">
                <a:solidFill>
                  <a:srgbClr val="551A8B"/>
                </a:solidFill>
                <a:effectLst/>
                <a:hlinkClick r:id="rId2"/>
              </a:rPr>
              <a:t>пунктах 1 - 3</a:t>
            </a:r>
            <a:r>
              <a:rPr lang="ru-RU" sz="1400" b="0" i="0" dirty="0">
                <a:solidFill>
                  <a:srgbClr val="22272F"/>
                </a:solidFill>
                <a:effectLst/>
              </a:rPr>
              <a:t>, </a:t>
            </a:r>
            <a:r>
              <a:rPr lang="ru-RU" sz="1400" b="0" i="0" u="none" strike="noStrike" dirty="0">
                <a:solidFill>
                  <a:srgbClr val="551A8B"/>
                </a:solidFill>
                <a:effectLst/>
                <a:hlinkClick r:id="rId3"/>
              </a:rPr>
              <a:t>5</a:t>
            </a:r>
            <a:r>
              <a:rPr lang="ru-RU" sz="1400" b="0" i="0" dirty="0">
                <a:solidFill>
                  <a:srgbClr val="22272F"/>
                </a:solidFill>
                <a:effectLst/>
              </a:rPr>
              <a:t>, </a:t>
            </a:r>
            <a:r>
              <a:rPr lang="ru-RU" sz="1400" b="0" i="0" u="none" strike="noStrike" dirty="0">
                <a:solidFill>
                  <a:srgbClr val="551A8B"/>
                </a:solidFill>
                <a:effectLst/>
                <a:hlinkClick r:id="rId4"/>
              </a:rPr>
              <a:t>8 - 12 статьи 42</a:t>
            </a:r>
            <a:r>
              <a:rPr lang="ru-RU" sz="1400" b="0" i="0" dirty="0">
                <a:solidFill>
                  <a:srgbClr val="22272F"/>
                </a:solidFill>
                <a:effectLst/>
              </a:rPr>
              <a:t> настоящего Федерального закона;</a:t>
            </a:r>
          </a:p>
          <a:p>
            <a:pPr marL="0" indent="0" algn="just">
              <a:buNone/>
            </a:pPr>
            <a:r>
              <a:rPr lang="ru-RU" sz="1200" b="0" i="1" dirty="0">
                <a:solidFill>
                  <a:srgbClr val="22272F"/>
                </a:solidFill>
                <a:effectLst/>
              </a:rPr>
              <a:t>1) наименование, место нахождения, почтовый адрес, адрес электронной почты, номер контактного телефона, ответственное должностное лицо заказчика, специализированной организации;</a:t>
            </a:r>
          </a:p>
          <a:p>
            <a:pPr marL="0" indent="0" algn="just">
              <a:buNone/>
            </a:pPr>
            <a:r>
              <a:rPr lang="ru-RU" sz="1200" b="0" i="1" dirty="0">
                <a:solidFill>
                  <a:srgbClr val="22272F"/>
                </a:solidFill>
                <a:effectLst/>
              </a:rPr>
              <a:t>2) краткое изложение условий контракта, содержащее наименование и описание объекта закупки с учетом требований, предусмотренных статьей 33 настоящего Федерального закона, информацию о количестве и месте доставки товара, являющегося предметом контракта, месте выполнения работы или оказания услуги, являющихся предметом контракта, а также сроки поставки товара или завершения работы либо график оказания услуг, начальная (максимальная) цена контракта, источник финансирования. В случаях, установленных Правительством Российской Федерации в соответствии с частью 2 статьи 34 настоящего Федерального закона, указываются ориентировочное значение цены контракта либо формула цены и максимальное значение цены контракта. В случае, предусмотренном частью 24 статьи 22 настоящего Федерального закона, указываются начальная цена единицы товара, работы, услуги, а также начальная сумма цен указанных единиц и максимальное значение цены контракта. В случае, если контрактом предусматривается выполнение работ, связанных с осуществлением регулярных перевозок автомобильным транспортом и городским наземным электрическим транспортом, допускается оплата такого контракта исходя из фактически выполненного объема данных работ, но не превышающего объема работ, подлежащих выполнению в соответствии с контрактом. При этом в извещении об осуществлении закупки и документации о закупке должно быть указано, что оплата поставки товара, выполнения работы или оказания услуги осуществляется по цене единицы товара, работы, услуги исходя из количества товара, поставка которого будет осуществлена в ходе исполнения контракта, объема фактически выполненной работы или оказанной услуги, но в размере, не превышающем максимального значения цены контракта, указанного в извещении об осуществлении закупки и документации о закупке;</a:t>
            </a:r>
          </a:p>
          <a:p>
            <a:pPr marL="0" indent="0" algn="just">
              <a:buNone/>
            </a:pPr>
            <a:r>
              <a:rPr lang="ru-RU" sz="1200" b="0" i="1" dirty="0">
                <a:solidFill>
                  <a:srgbClr val="22272F"/>
                </a:solidFill>
                <a:effectLst/>
              </a:rPr>
              <a:t>3) идентификационный код закупки, а также при осуществлении закупки в соответствии с частями 4 - 6 статьи 15 настоящего Федерального закона указание на соответствующую часть статьи 15 настоящего Федерального закона, в соответствии с которой осуществляется закупка. При этом при осуществлении закупки в соответствии с частями 5 и 6 статьи 15 настоящего Федерального закона к извещению должны быть приложены копии договоров (соглашений), указанных в данных частях;</a:t>
            </a:r>
          </a:p>
          <a:p>
            <a:endParaRPr lang="ru-RU" dirty="0"/>
          </a:p>
        </p:txBody>
      </p:sp>
    </p:spTree>
    <p:extLst>
      <p:ext uri="{BB962C8B-B14F-4D97-AF65-F5344CB8AC3E}">
        <p14:creationId xmlns:p14="http://schemas.microsoft.com/office/powerpoint/2010/main" val="205749887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5320" y="165624"/>
            <a:ext cx="10515600" cy="225075"/>
          </a:xfrm>
        </p:spPr>
        <p:txBody>
          <a:bodyPr/>
          <a:lstStyle/>
          <a:p>
            <a:r>
              <a:rPr lang="ru-RU" sz="2400" dirty="0">
                <a:solidFill>
                  <a:schemeClr val="accent1"/>
                </a:solidFill>
              </a:rPr>
              <a:t>Практика по 878 ПП и 145 ПП  - КТРУ</a:t>
            </a:r>
          </a:p>
        </p:txBody>
      </p:sp>
      <p:graphicFrame>
        <p:nvGraphicFramePr>
          <p:cNvPr id="4" name="Объект 3"/>
          <p:cNvGraphicFramePr>
            <a:graphicFrameLocks noGrp="1"/>
          </p:cNvGraphicFramePr>
          <p:nvPr>
            <p:ph idx="1"/>
          </p:nvPr>
        </p:nvGraphicFramePr>
        <p:xfrm>
          <a:off x="307571" y="507422"/>
          <a:ext cx="11596254" cy="6070600"/>
        </p:xfrm>
        <a:graphic>
          <a:graphicData uri="http://schemas.openxmlformats.org/drawingml/2006/table">
            <a:tbl>
              <a:tblPr firstRow="1" bandRow="1">
                <a:tableStyleId>{5C22544A-7EE6-4342-B048-85BDC9FD1C3A}</a:tableStyleId>
              </a:tblPr>
              <a:tblGrid>
                <a:gridCol w="9355377">
                  <a:extLst>
                    <a:ext uri="{9D8B030D-6E8A-4147-A177-3AD203B41FA5}">
                      <a16:colId xmlns:a16="http://schemas.microsoft.com/office/drawing/2014/main" xmlns="" val="3076779921"/>
                    </a:ext>
                  </a:extLst>
                </a:gridCol>
                <a:gridCol w="2240877">
                  <a:extLst>
                    <a:ext uri="{9D8B030D-6E8A-4147-A177-3AD203B41FA5}">
                      <a16:colId xmlns:a16="http://schemas.microsoft.com/office/drawing/2014/main" xmlns="" val="4031791004"/>
                    </a:ext>
                  </a:extLst>
                </a:gridCol>
              </a:tblGrid>
              <a:tr h="370840">
                <a:tc>
                  <a:txBody>
                    <a:bodyPr/>
                    <a:lstStyle/>
                    <a:p>
                      <a:r>
                        <a:rPr lang="ru-RU" dirty="0"/>
                        <a:t>Суть решения</a:t>
                      </a:r>
                    </a:p>
                  </a:txBody>
                  <a:tcPr/>
                </a:tc>
                <a:tc>
                  <a:txBody>
                    <a:bodyPr/>
                    <a:lstStyle/>
                    <a:p>
                      <a:r>
                        <a:rPr lang="ru-RU" dirty="0"/>
                        <a:t>Реквизиты</a:t>
                      </a:r>
                    </a:p>
                  </a:txBody>
                  <a:tcPr/>
                </a:tc>
                <a:extLst>
                  <a:ext uri="{0D108BD9-81ED-4DB2-BD59-A6C34878D82A}">
                    <a16:rowId xmlns:a16="http://schemas.microsoft.com/office/drawing/2014/main" xmlns="" val="1584822085"/>
                  </a:ext>
                </a:extLst>
              </a:tr>
              <a:tr h="370840">
                <a:tc>
                  <a:txBody>
                    <a:bodyPr/>
                    <a:lstStyle/>
                    <a:p>
                      <a:pPr marL="285750" indent="-285750">
                        <a:buFont typeface="Arial" panose="020B0604020202020204" pitchFamily="34" charset="0"/>
                        <a:buChar char="•"/>
                      </a:pPr>
                      <a:r>
                        <a:rPr lang="ru-RU" sz="1400" dirty="0"/>
                        <a:t>Заказчик закупал в том числе системный</a:t>
                      </a:r>
                      <a:r>
                        <a:rPr lang="ru-RU" sz="1400" baseline="0" dirty="0"/>
                        <a:t> блок (Код по КТРУ 26.20.15.000-00000028),  установил: 1) материал покраски корпуса специально для  общественных мест эксплуатации компьютера (опция) - антистатический , </a:t>
                      </a:r>
                      <a:r>
                        <a:rPr lang="ru-RU" sz="1400" baseline="0" dirty="0" err="1"/>
                        <a:t>гипоаллергенный</a:t>
                      </a:r>
                      <a:r>
                        <a:rPr lang="ru-RU" sz="1400" baseline="0" dirty="0"/>
                        <a:t> , инсектицидный , </a:t>
                      </a:r>
                      <a:r>
                        <a:rPr lang="ru-RU" sz="1400" baseline="0" dirty="0" err="1"/>
                        <a:t>акарицидный</a:t>
                      </a:r>
                      <a:r>
                        <a:rPr lang="ru-RU" sz="1400" baseline="0" dirty="0"/>
                        <a:t>; 2) Фильтр отчистки воздуха встроенный в блок питания (опция) - встроенный в блок питания  </a:t>
                      </a:r>
                      <a:r>
                        <a:rPr lang="ru-RU" sz="1400" baseline="0" dirty="0" err="1"/>
                        <a:t>фотокаталитический</a:t>
                      </a:r>
                      <a:r>
                        <a:rPr lang="ru-RU" sz="1400" baseline="0" dirty="0"/>
                        <a:t> фильтр служит для очистки воздуха от вредных органических и неорганических загрязнителей, бактерий, вирусов, спор плесени; 3) электромагнитный замок блокировки крышки корпуса. </a:t>
                      </a:r>
                      <a:r>
                        <a:rPr lang="ru-RU" sz="1400" b="1" baseline="0" dirty="0"/>
                        <a:t>Жалоба обоснована – в КТРУ ничего такого нет.</a:t>
                      </a:r>
                      <a:endParaRPr lang="ru-RU" sz="1400" b="1" dirty="0"/>
                    </a:p>
                  </a:txBody>
                  <a:tcPr/>
                </a:tc>
                <a:tc>
                  <a:txBody>
                    <a:bodyPr/>
                    <a:lstStyle/>
                    <a:p>
                      <a:r>
                        <a:rPr lang="ru-RU" sz="1400" dirty="0"/>
                        <a:t>Воронежский УФАС </a:t>
                      </a:r>
                    </a:p>
                    <a:p>
                      <a:r>
                        <a:rPr lang="ru-RU" sz="1400" dirty="0"/>
                        <a:t>дело № 036/06/33-970/2020</a:t>
                      </a:r>
                      <a:r>
                        <a:rPr lang="ru-RU" sz="1400" baseline="0" dirty="0"/>
                        <a:t> от </a:t>
                      </a:r>
                      <a:r>
                        <a:rPr lang="ru-RU" sz="1400" dirty="0"/>
                        <a:t>26.08.2020</a:t>
                      </a:r>
                    </a:p>
                    <a:p>
                      <a:r>
                        <a:rPr lang="ru-RU" sz="1400" dirty="0"/>
                        <a:t>(№ закупки 0131300038020000070)</a:t>
                      </a:r>
                    </a:p>
                    <a:p>
                      <a:r>
                        <a:rPr lang="ru-RU" sz="1400" dirty="0"/>
                        <a:t> </a:t>
                      </a:r>
                    </a:p>
                  </a:txBody>
                  <a:tcPr/>
                </a:tc>
                <a:extLst>
                  <a:ext uri="{0D108BD9-81ED-4DB2-BD59-A6C34878D82A}">
                    <a16:rowId xmlns:a16="http://schemas.microsoft.com/office/drawing/2014/main" xmlns="" val="1092266152"/>
                  </a:ext>
                </a:extLst>
              </a:tr>
              <a:tr h="370840">
                <a:tc>
                  <a:txBody>
                    <a:bodyPr/>
                    <a:lstStyle/>
                    <a:p>
                      <a:pPr marL="285750" indent="-285750">
                        <a:buFont typeface="Arial" panose="020B0604020202020204" pitchFamily="34" charset="0"/>
                        <a:buChar char="•"/>
                      </a:pPr>
                      <a:r>
                        <a:rPr lang="ru-RU" sz="1400" dirty="0"/>
                        <a:t>Заказчик закупал</a:t>
                      </a:r>
                      <a:r>
                        <a:rPr lang="ru-RU" sz="1400" baseline="0" dirty="0"/>
                        <a:t> </a:t>
                      </a:r>
                      <a:r>
                        <a:rPr lang="ru-RU" sz="1400" dirty="0"/>
                        <a:t>выполнение работ по монтажу системы охранного телевидения учебного корпуса.</a:t>
                      </a:r>
                    </a:p>
                    <a:p>
                      <a:pPr marL="285750" indent="-285750">
                        <a:buFont typeface="Arial" panose="020B0604020202020204" pitchFamily="34" charset="0"/>
                        <a:buChar char="•"/>
                      </a:pPr>
                      <a:r>
                        <a:rPr lang="ru-RU" sz="1400" b="1" dirty="0"/>
                        <a:t>Нарушения выразились</a:t>
                      </a:r>
                      <a:r>
                        <a:rPr lang="ru-RU" sz="1400" b="1" baseline="0" dirty="0"/>
                        <a:t> в том</a:t>
                      </a:r>
                      <a:r>
                        <a:rPr lang="ru-RU" sz="1400" baseline="0" dirty="0"/>
                        <a:t>, что  по позиции «Видеокамера» приложения №1 «Техническое задание" документации описание объекта закупки не соответствует каталогу товаров, работ, услуг для обеспечения государственных и муниципальных нужд.</a:t>
                      </a:r>
                      <a:endParaRPr lang="ru-RU" sz="1400" dirty="0"/>
                    </a:p>
                  </a:txBody>
                  <a:tcPr/>
                </a:tc>
                <a:tc>
                  <a:txBody>
                    <a:bodyPr/>
                    <a:lstStyle/>
                    <a:p>
                      <a:r>
                        <a:rPr lang="ru-RU" sz="1400" dirty="0"/>
                        <a:t>Брянский УФАС по делу № 032/06/64-1005/2020</a:t>
                      </a:r>
                    </a:p>
                    <a:p>
                      <a:r>
                        <a:rPr lang="ru-RU" sz="1400" dirty="0"/>
                        <a:t>от 18.08.2020 </a:t>
                      </a:r>
                      <a:r>
                        <a:rPr lang="ru-RU" sz="1400" baseline="0" dirty="0"/>
                        <a:t> (№ закупки 0327100007020000017)</a:t>
                      </a:r>
                      <a:endParaRPr lang="ru-RU" sz="1400" dirty="0"/>
                    </a:p>
                  </a:txBody>
                  <a:tcPr/>
                </a:tc>
                <a:extLst>
                  <a:ext uri="{0D108BD9-81ED-4DB2-BD59-A6C34878D82A}">
                    <a16:rowId xmlns:a16="http://schemas.microsoft.com/office/drawing/2014/main" xmlns="" val="2859562374"/>
                  </a:ext>
                </a:extLst>
              </a:tr>
              <a:tr h="370840">
                <a:tc>
                  <a:txBody>
                    <a:bodyPr/>
                    <a:lstStyle/>
                    <a:p>
                      <a:pPr marL="285750" indent="-285750">
                        <a:buFont typeface="Arial" panose="020B0604020202020204" pitchFamily="34" charset="0"/>
                        <a:buChar char="•"/>
                      </a:pPr>
                      <a:r>
                        <a:rPr lang="ru-RU" sz="1400" dirty="0"/>
                        <a:t>Заказчик закупает</a:t>
                      </a:r>
                      <a:r>
                        <a:rPr lang="ru-RU" sz="1400" baseline="0" dirty="0"/>
                        <a:t> поставку автоматизированных рабочих мест.</a:t>
                      </a:r>
                    </a:p>
                    <a:p>
                      <a:pPr marL="285750" indent="-285750">
                        <a:buFont typeface="Arial" panose="020B0604020202020204" pitchFamily="34" charset="0"/>
                        <a:buChar char="•"/>
                      </a:pPr>
                      <a:r>
                        <a:rPr lang="ru-RU" sz="1400" b="1" baseline="0" dirty="0"/>
                        <a:t>Суть нарушения</a:t>
                      </a:r>
                      <a:r>
                        <a:rPr lang="ru-RU" sz="1400" baseline="0" dirty="0"/>
                        <a:t>: Несмотря на то, что объект закупки имеет позиции, в состав которых входят самостоятельные компоненты, к примеру, АРМ тип 1 в составе: системный блок тип 1, монитор тип 1, ИБП 1, и при этом сам АРМ не имеет кода КТРУ, а только ОКПД2, это не освобождает заказчика от обязанности указывать код КТРУ на все поставляемые товары в рамках осуществляемой закупки. Все товары, входящие в состав АРМ, есть в КТРУ, а значит должны быть описаны в соответствии с требованиями пп.4-5 Правил.</a:t>
                      </a:r>
                    </a:p>
                    <a:p>
                      <a:pPr marL="285750" indent="-285750">
                        <a:buFont typeface="Arial" panose="020B0604020202020204" pitchFamily="34" charset="0"/>
                        <a:buChar char="•"/>
                      </a:pPr>
                      <a:r>
                        <a:rPr lang="ru-RU" sz="1400" baseline="0" dirty="0"/>
                        <a:t>МФУ и принтеры также включены в КТРУ, при описании которых Заказчик должен был руководствоваться Правилами. Однако Заказчиком в документации о закупке был установлен ряд дополнительных показателей.</a:t>
                      </a:r>
                      <a:endParaRPr lang="ru-RU" sz="1400" dirty="0"/>
                    </a:p>
                  </a:txBody>
                  <a:tcPr/>
                </a:tc>
                <a:tc>
                  <a:txBody>
                    <a:bodyPr/>
                    <a:lstStyle/>
                    <a:p>
                      <a:r>
                        <a:rPr lang="ru-RU" sz="1400" dirty="0"/>
                        <a:t>Ставропольский</a:t>
                      </a:r>
                      <a:r>
                        <a:rPr lang="ru-RU" sz="1400" baseline="0" dirty="0"/>
                        <a:t> УФАС</a:t>
                      </a:r>
                      <a:r>
                        <a:rPr lang="ru-RU" sz="1400" dirty="0"/>
                        <a:t> по делу № 026/06/64-1802/2020 от 18.08.2020 (№ закупки 0321200014120000396)</a:t>
                      </a:r>
                    </a:p>
                  </a:txBody>
                  <a:tcPr/>
                </a:tc>
                <a:extLst>
                  <a:ext uri="{0D108BD9-81ED-4DB2-BD59-A6C34878D82A}">
                    <a16:rowId xmlns:a16="http://schemas.microsoft.com/office/drawing/2014/main" xmlns="" val="2290324545"/>
                  </a:ext>
                </a:extLst>
              </a:tr>
              <a:tr h="370840">
                <a:tc>
                  <a:txBody>
                    <a:bodyPr/>
                    <a:lstStyle/>
                    <a:p>
                      <a:pPr marL="285750" indent="-285750">
                        <a:buFont typeface="Arial" panose="020B0604020202020204" pitchFamily="34" charset="0"/>
                        <a:buChar char="•"/>
                      </a:pPr>
                      <a:r>
                        <a:rPr lang="ru-RU" sz="1400" dirty="0"/>
                        <a:t>ЭА на поставку компьютерной техники в целях внедрения целевой модели цифровой образовательной среды проводился с целью обеспечения реализации нацпроекта</a:t>
                      </a:r>
                      <a:r>
                        <a:rPr lang="ru-RU" sz="1400" baseline="0" dirty="0"/>
                        <a:t> </a:t>
                      </a:r>
                      <a:r>
                        <a:rPr lang="ru-RU" sz="1400" dirty="0"/>
                        <a:t>«Образование». </a:t>
                      </a:r>
                    </a:p>
                    <a:p>
                      <a:pPr marL="285750" indent="-285750">
                        <a:buFont typeface="Arial" panose="020B0604020202020204" pitchFamily="34" charset="0"/>
                        <a:buChar char="•"/>
                      </a:pPr>
                      <a:r>
                        <a:rPr lang="ru-RU" sz="1400" dirty="0"/>
                        <a:t>В письме Министерства просвещения от 16.04.2019 № МР-507/02 установлены примерные технические характеристики в рамках различных мероприятий национального проекта «Образование». </a:t>
                      </a:r>
                    </a:p>
                    <a:p>
                      <a:pPr marL="285750" indent="-285750">
                        <a:buFont typeface="Arial" panose="020B0604020202020204" pitchFamily="34" charset="0"/>
                        <a:buChar char="•"/>
                      </a:pPr>
                      <a:r>
                        <a:rPr lang="ru-RU" sz="1400" dirty="0"/>
                        <a:t>В КТРУ отсутствуют позиции с характеристиками, необходимыми Заказчику для удовлетворения своих потребностей, с учетом целей реализации национального проекта «Образование» на территории Омской области.</a:t>
                      </a:r>
                    </a:p>
                    <a:p>
                      <a:pPr marL="285750" indent="-285750">
                        <a:buFont typeface="Arial" panose="020B0604020202020204" pitchFamily="34" charset="0"/>
                        <a:buChar char="•"/>
                      </a:pPr>
                      <a:r>
                        <a:rPr lang="ru-RU" sz="1400" dirty="0"/>
                        <a:t>Заказчиком использованы показатели, не перечисленные в соответствующем коде КТРУ. </a:t>
                      </a:r>
                      <a:r>
                        <a:rPr lang="ru-RU" sz="1400" b="1" dirty="0"/>
                        <a:t>Жалоба обоснована.</a:t>
                      </a:r>
                    </a:p>
                  </a:txBody>
                  <a:tcPr/>
                </a:tc>
                <a:tc>
                  <a:txBody>
                    <a:bodyPr/>
                    <a:lstStyle/>
                    <a:p>
                      <a:r>
                        <a:rPr lang="ru-RU" sz="1400" dirty="0"/>
                        <a:t>Омский</a:t>
                      </a:r>
                      <a:r>
                        <a:rPr lang="ru-RU" sz="1400" baseline="0" dirty="0"/>
                        <a:t> УФАС </a:t>
                      </a:r>
                      <a:r>
                        <a:rPr lang="ru-RU" sz="1400" dirty="0"/>
                        <a:t>№ 055/06/33-831/2020</a:t>
                      </a:r>
                      <a:r>
                        <a:rPr lang="ru-RU" sz="1400" baseline="0" dirty="0"/>
                        <a:t> от 18.08.2020 (№ закупки 0152200004720001131) </a:t>
                      </a:r>
                      <a:endParaRPr lang="ru-RU" sz="1400" dirty="0"/>
                    </a:p>
                  </a:txBody>
                  <a:tcPr/>
                </a:tc>
                <a:extLst>
                  <a:ext uri="{0D108BD9-81ED-4DB2-BD59-A6C34878D82A}">
                    <a16:rowId xmlns:a16="http://schemas.microsoft.com/office/drawing/2014/main" xmlns="" val="1045420852"/>
                  </a:ext>
                </a:extLst>
              </a:tr>
            </a:tbl>
          </a:graphicData>
        </a:graphic>
      </p:graphicFrame>
    </p:spTree>
    <p:extLst>
      <p:ext uri="{BB962C8B-B14F-4D97-AF65-F5344CB8AC3E}">
        <p14:creationId xmlns:p14="http://schemas.microsoft.com/office/powerpoint/2010/main" val="102854613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5320" y="165624"/>
            <a:ext cx="10515600" cy="225075"/>
          </a:xfrm>
        </p:spPr>
        <p:txBody>
          <a:bodyPr/>
          <a:lstStyle/>
          <a:p>
            <a:r>
              <a:rPr lang="ru-RU" sz="2400" dirty="0">
                <a:solidFill>
                  <a:schemeClr val="accent1"/>
                </a:solidFill>
              </a:rPr>
              <a:t>Практика по 878 ПП и 145 ПП  - КТРУ</a:t>
            </a:r>
          </a:p>
        </p:txBody>
      </p:sp>
      <p:graphicFrame>
        <p:nvGraphicFramePr>
          <p:cNvPr id="4" name="Объект 3"/>
          <p:cNvGraphicFramePr>
            <a:graphicFrameLocks noGrp="1"/>
          </p:cNvGraphicFramePr>
          <p:nvPr>
            <p:ph idx="1"/>
          </p:nvPr>
        </p:nvGraphicFramePr>
        <p:xfrm>
          <a:off x="297873" y="935261"/>
          <a:ext cx="11596254" cy="4302760"/>
        </p:xfrm>
        <a:graphic>
          <a:graphicData uri="http://schemas.openxmlformats.org/drawingml/2006/table">
            <a:tbl>
              <a:tblPr firstRow="1" bandRow="1">
                <a:tableStyleId>{5C22544A-7EE6-4342-B048-85BDC9FD1C3A}</a:tableStyleId>
              </a:tblPr>
              <a:tblGrid>
                <a:gridCol w="9355377">
                  <a:extLst>
                    <a:ext uri="{9D8B030D-6E8A-4147-A177-3AD203B41FA5}">
                      <a16:colId xmlns:a16="http://schemas.microsoft.com/office/drawing/2014/main" xmlns="" val="3076779921"/>
                    </a:ext>
                  </a:extLst>
                </a:gridCol>
                <a:gridCol w="2240877">
                  <a:extLst>
                    <a:ext uri="{9D8B030D-6E8A-4147-A177-3AD203B41FA5}">
                      <a16:colId xmlns:a16="http://schemas.microsoft.com/office/drawing/2014/main" xmlns="" val="4031791004"/>
                    </a:ext>
                  </a:extLst>
                </a:gridCol>
              </a:tblGrid>
              <a:tr h="370840">
                <a:tc>
                  <a:txBody>
                    <a:bodyPr/>
                    <a:lstStyle/>
                    <a:p>
                      <a:r>
                        <a:rPr lang="ru-RU" dirty="0"/>
                        <a:t>Суть решения</a:t>
                      </a:r>
                    </a:p>
                  </a:txBody>
                  <a:tcPr/>
                </a:tc>
                <a:tc>
                  <a:txBody>
                    <a:bodyPr/>
                    <a:lstStyle/>
                    <a:p>
                      <a:r>
                        <a:rPr lang="ru-RU" dirty="0"/>
                        <a:t>Реквизиты</a:t>
                      </a:r>
                    </a:p>
                  </a:txBody>
                  <a:tcPr/>
                </a:tc>
                <a:extLst>
                  <a:ext uri="{0D108BD9-81ED-4DB2-BD59-A6C34878D82A}">
                    <a16:rowId xmlns:a16="http://schemas.microsoft.com/office/drawing/2014/main" xmlns="" val="1584822085"/>
                  </a:ext>
                </a:extLst>
              </a:tr>
              <a:tr h="370840">
                <a:tc>
                  <a:txBody>
                    <a:bodyPr/>
                    <a:lstStyle/>
                    <a:p>
                      <a:pPr marL="0" indent="0">
                        <a:buFont typeface="Arial" panose="020B0604020202020204" pitchFamily="34" charset="0"/>
                        <a:buNone/>
                      </a:pPr>
                      <a:r>
                        <a:rPr lang="ru-RU" sz="1400" b="0" dirty="0"/>
                        <a:t>Заказчик закупает телефонные аппараты. В ТЗ содержатся дополнительные характеристики по сравнению с КТРУ. Участник в запросе на разъяснение документации просит дополнительные характеристики исключить. </a:t>
                      </a:r>
                    </a:p>
                    <a:p>
                      <a:pPr marL="0" indent="0">
                        <a:buFont typeface="Arial" panose="020B0604020202020204" pitchFamily="34" charset="0"/>
                        <a:buNone/>
                      </a:pPr>
                      <a:r>
                        <a:rPr lang="ru-RU" sz="1400" b="0" dirty="0"/>
                        <a:t>В свою очередь Заказчиком в ответ на указанный запрос опубликованы разъяснения положений документации об электронном аукционе №РД1 со следующим текстом: «В ответ на Ваш запрос сообщаем следующее.</a:t>
                      </a:r>
                    </a:p>
                    <a:p>
                      <a:pPr marL="0" indent="0">
                        <a:buFont typeface="Arial" panose="020B0604020202020204" pitchFamily="34" charset="0"/>
                        <a:buNone/>
                      </a:pPr>
                      <a:r>
                        <a:rPr lang="ru-RU" sz="1400" b="0" dirty="0"/>
                        <a:t>В соответствии с потребностью заказчика закупке подлежит товар, который должен быть совместим с уже используемым оборудованием.</a:t>
                      </a:r>
                    </a:p>
                    <a:p>
                      <a:pPr marL="0" indent="0">
                        <a:buFont typeface="Arial" panose="020B0604020202020204" pitchFamily="34" charset="0"/>
                        <a:buNone/>
                      </a:pPr>
                      <a:r>
                        <a:rPr lang="ru-RU" sz="1400" b="0" dirty="0"/>
                        <a:t>По результатам рассмотрения  Каталога товаров, работ, услуг (далее – КТРУ) установлено, что в каталоге отсутствует необходимая позиция, соответствующая требованиям заказчика. В связи с вышеизложенным, на основании п. 7 Правил использования каталога товаров, работ, услуг для обеспечения государственных и муниципальных нужд (утв. Постановлением Правительства РФ от 08.02.2017 № 145) описание объекта закупки осуществляется в соответствии с требованиями статьи 33 Федерального закона от 05.04.2013 № 44-ФЗ «О контрактной системе в сфере закупок товаров, работ, услуг для обеспечения государственных и муниципальных нужд». На основании вышеизложенного внесение изменений в техническое задание не требуется».</a:t>
                      </a:r>
                    </a:p>
                    <a:p>
                      <a:pPr marL="0" indent="0">
                        <a:buFont typeface="Arial" panose="020B0604020202020204" pitchFamily="34" charset="0"/>
                        <a:buNone/>
                      </a:pPr>
                      <a:r>
                        <a:rPr lang="ru-RU" sz="1400" b="0" dirty="0"/>
                        <a:t>Комиссией УФАС установлено, что закупаемая позиция отнесена к коду КТРУ 26.30.11.110-00000048, обязательному к применению с 02.11.2020, который содержит в себе  описания терминала IP телефонии с детализацией характеристик.</a:t>
                      </a:r>
                    </a:p>
                    <a:p>
                      <a:pPr marL="0" indent="0">
                        <a:buFont typeface="Arial" panose="020B0604020202020204" pitchFamily="34" charset="0"/>
                        <a:buNone/>
                      </a:pPr>
                      <a:r>
                        <a:rPr lang="ru-RU" sz="1400" b="0" dirty="0"/>
                        <a:t>Вместе с тем данная позиция не содержит в себе указания на совместимость.</a:t>
                      </a:r>
                    </a:p>
                    <a:p>
                      <a:pPr marL="0" indent="0">
                        <a:buFont typeface="Arial" panose="020B0604020202020204" pitchFamily="34" charset="0"/>
                        <a:buNone/>
                      </a:pPr>
                      <a:r>
                        <a:rPr lang="ru-RU" sz="1400" b="0" dirty="0"/>
                        <a:t>Таким образом, по мнению Комиссии Управления, Заказчику необходимо было руководствоваться описанием технических характеристик, предусмотренных КТРУ. </a:t>
                      </a:r>
                      <a:r>
                        <a:rPr lang="ru-RU" sz="1400" b="1" dirty="0"/>
                        <a:t>Жалоба обоснована.</a:t>
                      </a:r>
                    </a:p>
                  </a:txBody>
                  <a:tcPr/>
                </a:tc>
                <a:tc>
                  <a:txBody>
                    <a:bodyPr/>
                    <a:lstStyle/>
                    <a:p>
                      <a:r>
                        <a:rPr lang="ru-RU" sz="1400" dirty="0"/>
                        <a:t>РЕШЕНИЕ Московского УФАС  по делу №077/06/105-20391/2020 от 24.11.2020 ( № закупки 0373200082120001106) </a:t>
                      </a:r>
                    </a:p>
                  </a:txBody>
                  <a:tcPr/>
                </a:tc>
                <a:extLst>
                  <a:ext uri="{0D108BD9-81ED-4DB2-BD59-A6C34878D82A}">
                    <a16:rowId xmlns:a16="http://schemas.microsoft.com/office/drawing/2014/main" xmlns="" val="1092266152"/>
                  </a:ext>
                </a:extLst>
              </a:tr>
            </a:tbl>
          </a:graphicData>
        </a:graphic>
      </p:graphicFrame>
    </p:spTree>
    <p:extLst>
      <p:ext uri="{BB962C8B-B14F-4D97-AF65-F5344CB8AC3E}">
        <p14:creationId xmlns:p14="http://schemas.microsoft.com/office/powerpoint/2010/main" val="255501162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5284" y="165624"/>
            <a:ext cx="10625636" cy="225075"/>
          </a:xfrm>
        </p:spPr>
        <p:txBody>
          <a:bodyPr/>
          <a:lstStyle/>
          <a:p>
            <a:r>
              <a:rPr lang="ru-RU" sz="2400" dirty="0">
                <a:solidFill>
                  <a:schemeClr val="accent1"/>
                </a:solidFill>
              </a:rPr>
              <a:t>Практика по 878 ПП и 145 ПП  - КТРУ</a:t>
            </a:r>
          </a:p>
        </p:txBody>
      </p:sp>
      <p:graphicFrame>
        <p:nvGraphicFramePr>
          <p:cNvPr id="4" name="Объект 3"/>
          <p:cNvGraphicFramePr>
            <a:graphicFrameLocks noGrp="1"/>
          </p:cNvGraphicFramePr>
          <p:nvPr>
            <p:ph idx="1"/>
          </p:nvPr>
        </p:nvGraphicFramePr>
        <p:xfrm>
          <a:off x="123038" y="421640"/>
          <a:ext cx="11945923" cy="6436360"/>
        </p:xfrm>
        <a:graphic>
          <a:graphicData uri="http://schemas.openxmlformats.org/drawingml/2006/table">
            <a:tbl>
              <a:tblPr firstRow="1" bandRow="1">
                <a:tableStyleId>{5C22544A-7EE6-4342-B048-85BDC9FD1C3A}</a:tableStyleId>
              </a:tblPr>
              <a:tblGrid>
                <a:gridCol w="10553350">
                  <a:extLst>
                    <a:ext uri="{9D8B030D-6E8A-4147-A177-3AD203B41FA5}">
                      <a16:colId xmlns:a16="http://schemas.microsoft.com/office/drawing/2014/main" xmlns="" val="3076779921"/>
                    </a:ext>
                  </a:extLst>
                </a:gridCol>
                <a:gridCol w="1392573">
                  <a:extLst>
                    <a:ext uri="{9D8B030D-6E8A-4147-A177-3AD203B41FA5}">
                      <a16:colId xmlns:a16="http://schemas.microsoft.com/office/drawing/2014/main" xmlns="" val="4031791004"/>
                    </a:ext>
                  </a:extLst>
                </a:gridCol>
              </a:tblGrid>
              <a:tr h="370840">
                <a:tc>
                  <a:txBody>
                    <a:bodyPr/>
                    <a:lstStyle/>
                    <a:p>
                      <a:r>
                        <a:rPr lang="ru-RU" dirty="0"/>
                        <a:t>Суть решения</a:t>
                      </a:r>
                    </a:p>
                  </a:txBody>
                  <a:tcPr/>
                </a:tc>
                <a:tc>
                  <a:txBody>
                    <a:bodyPr/>
                    <a:lstStyle/>
                    <a:p>
                      <a:r>
                        <a:rPr lang="ru-RU" dirty="0"/>
                        <a:t>Реквизиты</a:t>
                      </a:r>
                    </a:p>
                  </a:txBody>
                  <a:tcPr/>
                </a:tc>
                <a:extLst>
                  <a:ext uri="{0D108BD9-81ED-4DB2-BD59-A6C34878D82A}">
                    <a16:rowId xmlns:a16="http://schemas.microsoft.com/office/drawing/2014/main" xmlns="" val="1584822085"/>
                  </a:ext>
                </a:extLst>
              </a:tr>
              <a:tr h="370840">
                <a:tc>
                  <a:txBody>
                    <a:bodyPr/>
                    <a:lstStyle/>
                    <a:p>
                      <a:pPr marL="0" indent="0">
                        <a:buFont typeface="Arial" panose="020B0604020202020204" pitchFamily="34" charset="0"/>
                        <a:buNone/>
                      </a:pPr>
                      <a:r>
                        <a:rPr lang="ru-RU" sz="1400" dirty="0"/>
                        <a:t>Жалуется  ООО «АПРО» на действия заказчика – ГБУЗ СК «ГКП №5» города Ставрополя по факту осуществления закупки путем проведения ЭА «Поставка программно-аппаратного комплекса системы сбора, хранения, обработки и доступа к данным с оборудования по протоколу DICOM в целях реализации регионального проекта «Создание единого цифрового контура здравоохранения на основе единой государственной информационной системы в сфере здравоохранения (ЕГИСЗ).</a:t>
                      </a:r>
                    </a:p>
                    <a:p>
                      <a:pPr marL="0" indent="0">
                        <a:buFont typeface="Arial" panose="020B0604020202020204" pitchFamily="34" charset="0"/>
                        <a:buNone/>
                      </a:pPr>
                      <a:r>
                        <a:rPr lang="ru-RU" sz="1400" dirty="0"/>
                        <a:t>Суть жалобы: Техническое задание проекта контракта (содержит следующие требования: поставляемый ПАКС должен быть совместим с региональной системой ЦАМИ на базе КОМЕТА 3di PACS, в какой части должна быть обеспечена данная совместимость не указано. Также «Исполнитель должен подтвердить такую совместимость поставляемого ПАКС», поскольку никаких конкретных критериев совместимости не указано, а также не указан срок, в который необходимо предоставить какие-либо доказательства неясно, каким образом Исполнитель может выполнить данное требование. Вместе с тем, Техническое задание документации об аукционе указанных требований не содержит.</a:t>
                      </a:r>
                    </a:p>
                    <a:p>
                      <a:pPr marL="0" indent="0">
                        <a:buFont typeface="Arial" panose="020B0604020202020204" pitchFamily="34" charset="0"/>
                        <a:buNone/>
                      </a:pPr>
                      <a:r>
                        <a:rPr lang="ru-RU" sz="1400" dirty="0"/>
                        <a:t>Таким образом, Заказчиком не исполнено требование ч.2 ст. 33 Закона № 44-ФЗ при описании объекта закупки.</a:t>
                      </a:r>
                    </a:p>
                    <a:p>
                      <a:pPr marL="285750" indent="-285750">
                        <a:buFont typeface="Arial" panose="020B0604020202020204" pitchFamily="34" charset="0"/>
                        <a:buChar char="•"/>
                      </a:pPr>
                      <a:r>
                        <a:rPr lang="ru-RU" sz="1400" dirty="0"/>
                        <a:t>Согласно Приложению 1 к Аукционной документации, в оборудование входят в том числе:</a:t>
                      </a:r>
                    </a:p>
                    <a:p>
                      <a:pPr marL="285750" indent="-285750">
                        <a:buFont typeface="Arial" panose="020B0604020202020204" pitchFamily="34" charset="0"/>
                        <a:buChar char="•"/>
                      </a:pPr>
                      <a:r>
                        <a:rPr lang="ru-RU" sz="1400" dirty="0"/>
                        <a:t>Аппаратная часть ПАКС с характеристиками:</a:t>
                      </a:r>
                    </a:p>
                    <a:p>
                      <a:pPr marL="285750" indent="-285750">
                        <a:buFont typeface="Arial" panose="020B0604020202020204" pitchFamily="34" charset="0"/>
                        <a:buChar char="•"/>
                      </a:pPr>
                      <a:r>
                        <a:rPr lang="ru-RU" sz="1400" dirty="0"/>
                        <a:t>Процессор с тактовой частотой не ниже 2,3 ГГц,</a:t>
                      </a:r>
                    </a:p>
                    <a:p>
                      <a:pPr marL="285750" indent="-285750">
                        <a:buFont typeface="Arial" panose="020B0604020202020204" pitchFamily="34" charset="0"/>
                        <a:buChar char="•"/>
                      </a:pPr>
                      <a:r>
                        <a:rPr lang="ru-RU" sz="1400" dirty="0"/>
                        <a:t>Количество ядер не менее 2, количество потоков не менее 4;</a:t>
                      </a:r>
                    </a:p>
                    <a:p>
                      <a:pPr marL="285750" indent="-285750">
                        <a:buFont typeface="Arial" panose="020B0604020202020204" pitchFamily="34" charset="0"/>
                        <a:buChar char="•"/>
                      </a:pPr>
                      <a:r>
                        <a:rPr lang="ru-RU" sz="1400" dirty="0"/>
                        <a:t>Кэш память не менее 2 </a:t>
                      </a:r>
                      <a:r>
                        <a:rPr lang="ru-RU" sz="1400" dirty="0" err="1"/>
                        <a:t>Mb</a:t>
                      </a:r>
                      <a:r>
                        <a:rPr lang="ru-RU" sz="1400" dirty="0"/>
                        <a:t>;</a:t>
                      </a:r>
                    </a:p>
                    <a:p>
                      <a:pPr marL="285750" indent="-285750">
                        <a:buFont typeface="Arial" panose="020B0604020202020204" pitchFamily="34" charset="0"/>
                        <a:buChar char="•"/>
                      </a:pPr>
                      <a:r>
                        <a:rPr lang="ru-RU" sz="1400" dirty="0"/>
                        <a:t>Система хранения данных емкостью не менее 128 Гб;</a:t>
                      </a:r>
                    </a:p>
                    <a:p>
                      <a:pPr marL="285750" indent="-285750">
                        <a:buFont typeface="Arial" panose="020B0604020202020204" pitchFamily="34" charset="0"/>
                        <a:buChar char="•"/>
                      </a:pPr>
                      <a:r>
                        <a:rPr lang="ru-RU" sz="1400" dirty="0"/>
                        <a:t>Тип SSD SATA 3;</a:t>
                      </a:r>
                    </a:p>
                    <a:p>
                      <a:pPr marL="285750" indent="-285750">
                        <a:buFont typeface="Arial" panose="020B0604020202020204" pitchFamily="34" charset="0"/>
                        <a:buChar char="•"/>
                      </a:pPr>
                      <a:r>
                        <a:rPr lang="ru-RU" sz="1400" dirty="0"/>
                        <a:t>Дополнительная система хранения данных емкостью не менее 6 Тб;</a:t>
                      </a:r>
                    </a:p>
                    <a:p>
                      <a:pPr marL="285750" indent="-285750">
                        <a:buFont typeface="Arial" panose="020B0604020202020204" pitchFamily="34" charset="0"/>
                        <a:buChar char="•"/>
                      </a:pPr>
                      <a:r>
                        <a:rPr lang="ru-RU" sz="1400" dirty="0"/>
                        <a:t>Оперативная память типа DDR4 с частотой не менее 2133 МГц и общим объемом не менее 6 Гб.</a:t>
                      </a:r>
                    </a:p>
                    <a:p>
                      <a:pPr marL="0" indent="0">
                        <a:buFont typeface="Arial" panose="020B0604020202020204" pitchFamily="34" charset="0"/>
                        <a:buNone/>
                      </a:pPr>
                      <a:r>
                        <a:rPr lang="ru-RU" sz="1400" dirty="0"/>
                        <a:t>Из описания объекта закупки доподлинно устанавливается, что аппаратная часть представляет собой сервер, а программная – </a:t>
                      </a:r>
                      <a:r>
                        <a:rPr lang="ru-RU" sz="1400" dirty="0" err="1"/>
                        <a:t>Pacs</a:t>
                      </a:r>
                      <a:r>
                        <a:rPr lang="ru-RU" sz="1400" dirty="0"/>
                        <a:t>-сервер.</a:t>
                      </a:r>
                    </a:p>
                    <a:p>
                      <a:pPr marL="0" indent="0">
                        <a:buFont typeface="Arial" panose="020B0604020202020204" pitchFamily="34" charset="0"/>
                        <a:buNone/>
                      </a:pPr>
                      <a:r>
                        <a:rPr lang="ru-RU" sz="1400" dirty="0"/>
                        <a:t>В числе указанного оборудования соответствуют кодам КТРУ, обязательного применения на момент размещения извещения (21.10.2020): Сервер - 26.20.14.000-00000001, 26.20.14.000-00000190, 26.20.14.000-00000189, 26.20.14.000-00000188, (включено в КТРУ 03.08.2018, обязательное применение с 01.10.2020 – бессрочно).</a:t>
                      </a:r>
                    </a:p>
                    <a:p>
                      <a:pPr marL="0" indent="0">
                        <a:buFont typeface="Arial" panose="020B0604020202020204" pitchFamily="34" charset="0"/>
                        <a:buNone/>
                      </a:pPr>
                      <a:r>
                        <a:rPr lang="ru-RU" sz="1400" dirty="0"/>
                        <a:t>Документация, извещение не содержат указания на коды КТРУ, которым должно соответствовать перечисленное оборудование. В то же время она содержит требования, не включенные в КТРУ. Заказчик при описании товарной позиции должен был руководствоваться описанием, содержащимся в каталоге. </a:t>
                      </a:r>
                      <a:r>
                        <a:rPr lang="ru-RU" sz="1400" b="1" dirty="0"/>
                        <a:t>Жалоба обоснована</a:t>
                      </a:r>
                      <a:r>
                        <a:rPr lang="ru-RU" sz="1400" dirty="0"/>
                        <a:t>.</a:t>
                      </a:r>
                    </a:p>
                  </a:txBody>
                  <a:tcPr/>
                </a:tc>
                <a:tc>
                  <a:txBody>
                    <a:bodyPr/>
                    <a:lstStyle/>
                    <a:p>
                      <a:r>
                        <a:rPr lang="ru-RU" sz="1400" dirty="0"/>
                        <a:t> РЕШЕНИЕ Ставропольского УФАС           по делу № 026/06/64-2539/2020 от 20.11.10220 </a:t>
                      </a:r>
                    </a:p>
                    <a:p>
                      <a:r>
                        <a:rPr lang="ru-RU" sz="1400" dirty="0"/>
                        <a:t>(№ закупки 0321300052020000081)</a:t>
                      </a:r>
                    </a:p>
                  </a:txBody>
                  <a:tcPr/>
                </a:tc>
                <a:extLst>
                  <a:ext uri="{0D108BD9-81ED-4DB2-BD59-A6C34878D82A}">
                    <a16:rowId xmlns:a16="http://schemas.microsoft.com/office/drawing/2014/main" xmlns="" val="2859562374"/>
                  </a:ext>
                </a:extLst>
              </a:tr>
            </a:tbl>
          </a:graphicData>
        </a:graphic>
      </p:graphicFrame>
    </p:spTree>
    <p:extLst>
      <p:ext uri="{BB962C8B-B14F-4D97-AF65-F5344CB8AC3E}">
        <p14:creationId xmlns:p14="http://schemas.microsoft.com/office/powerpoint/2010/main" val="378455389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003" y="298624"/>
            <a:ext cx="11115501" cy="790343"/>
          </a:xfrm>
        </p:spPr>
        <p:txBody>
          <a:bodyPr>
            <a:normAutofit/>
          </a:bodyPr>
          <a:lstStyle/>
          <a:p>
            <a:r>
              <a:rPr lang="ru-RU" sz="2400" dirty="0">
                <a:solidFill>
                  <a:srgbClr val="00B0F0"/>
                </a:solidFill>
              </a:rPr>
              <a:t>Наметившиеся проблемы: что делать, если мед. оборудование попадает в 878 ПП, а характеристики отсутствуют</a:t>
            </a:r>
            <a:r>
              <a:rPr lang="en-US" sz="2400" dirty="0">
                <a:solidFill>
                  <a:srgbClr val="00B0F0"/>
                </a:solidFill>
              </a:rPr>
              <a:t>?</a:t>
            </a:r>
            <a:r>
              <a:rPr lang="ru-RU" sz="2400" dirty="0">
                <a:solidFill>
                  <a:srgbClr val="00B0F0"/>
                </a:solidFill>
              </a:rPr>
              <a:t> </a:t>
            </a:r>
          </a:p>
        </p:txBody>
      </p:sp>
      <p:pic>
        <p:nvPicPr>
          <p:cNvPr id="4" name="Объект 3"/>
          <p:cNvPicPr>
            <a:picLocks noGrp="1" noChangeAspect="1"/>
          </p:cNvPicPr>
          <p:nvPr>
            <p:ph idx="1"/>
          </p:nvPr>
        </p:nvPicPr>
        <p:blipFill>
          <a:blip r:embed="rId2"/>
          <a:stretch>
            <a:fillRect/>
          </a:stretch>
        </p:blipFill>
        <p:spPr>
          <a:xfrm>
            <a:off x="713507" y="1197033"/>
            <a:ext cx="10716492" cy="5203767"/>
          </a:xfrm>
          <a:prstGeom prst="rect">
            <a:avLst/>
          </a:prstGeom>
        </p:spPr>
      </p:pic>
    </p:spTree>
    <p:extLst>
      <p:ext uri="{BB962C8B-B14F-4D97-AF65-F5344CB8AC3E}">
        <p14:creationId xmlns:p14="http://schemas.microsoft.com/office/powerpoint/2010/main" val="85619630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0201" y="173933"/>
            <a:ext cx="11097494" cy="341457"/>
          </a:xfrm>
        </p:spPr>
        <p:txBody>
          <a:bodyPr>
            <a:noAutofit/>
          </a:bodyPr>
          <a:lstStyle/>
          <a:p>
            <a:r>
              <a:rPr lang="ru-RU" sz="2400" dirty="0">
                <a:solidFill>
                  <a:srgbClr val="00B0F0"/>
                </a:solidFill>
              </a:rPr>
              <a:t>Практика по соотнесению 878 и 102 ПП. Должны ли они применяться совместно</a:t>
            </a:r>
            <a:r>
              <a:rPr lang="en-US" sz="2400" dirty="0">
                <a:solidFill>
                  <a:srgbClr val="00B0F0"/>
                </a:solidFill>
              </a:rPr>
              <a:t>?</a:t>
            </a:r>
            <a:r>
              <a:rPr lang="ru-RU" sz="2400" dirty="0">
                <a:solidFill>
                  <a:srgbClr val="00B0F0"/>
                </a:solidFill>
              </a:rPr>
              <a:t> </a:t>
            </a:r>
          </a:p>
        </p:txBody>
      </p:sp>
      <p:graphicFrame>
        <p:nvGraphicFramePr>
          <p:cNvPr id="4" name="Объект 3"/>
          <p:cNvGraphicFramePr>
            <a:graphicFrameLocks noGrp="1"/>
          </p:cNvGraphicFramePr>
          <p:nvPr>
            <p:ph idx="1"/>
          </p:nvPr>
        </p:nvGraphicFramePr>
        <p:xfrm>
          <a:off x="216131" y="622993"/>
          <a:ext cx="11679382" cy="6101080"/>
        </p:xfrm>
        <a:graphic>
          <a:graphicData uri="http://schemas.openxmlformats.org/drawingml/2006/table">
            <a:tbl>
              <a:tblPr firstRow="1" bandRow="1">
                <a:tableStyleId>{5C22544A-7EE6-4342-B048-85BDC9FD1C3A}</a:tableStyleId>
              </a:tblPr>
              <a:tblGrid>
                <a:gridCol w="9961579">
                  <a:extLst>
                    <a:ext uri="{9D8B030D-6E8A-4147-A177-3AD203B41FA5}">
                      <a16:colId xmlns:a16="http://schemas.microsoft.com/office/drawing/2014/main" xmlns="" val="1878244858"/>
                    </a:ext>
                  </a:extLst>
                </a:gridCol>
                <a:gridCol w="1717803">
                  <a:extLst>
                    <a:ext uri="{9D8B030D-6E8A-4147-A177-3AD203B41FA5}">
                      <a16:colId xmlns:a16="http://schemas.microsoft.com/office/drawing/2014/main" xmlns="" val="857864171"/>
                    </a:ext>
                  </a:extLst>
                </a:gridCol>
              </a:tblGrid>
              <a:tr h="370840">
                <a:tc>
                  <a:txBody>
                    <a:bodyPr/>
                    <a:lstStyle/>
                    <a:p>
                      <a:r>
                        <a:rPr lang="ru-RU" dirty="0"/>
                        <a:t>Суть решения</a:t>
                      </a:r>
                    </a:p>
                  </a:txBody>
                  <a:tcPr/>
                </a:tc>
                <a:tc>
                  <a:txBody>
                    <a:bodyPr/>
                    <a:lstStyle/>
                    <a:p>
                      <a:r>
                        <a:rPr lang="ru-RU" dirty="0"/>
                        <a:t>Реквизиты</a:t>
                      </a:r>
                    </a:p>
                  </a:txBody>
                  <a:tcPr/>
                </a:tc>
                <a:extLst>
                  <a:ext uri="{0D108BD9-81ED-4DB2-BD59-A6C34878D82A}">
                    <a16:rowId xmlns:a16="http://schemas.microsoft.com/office/drawing/2014/main" xmlns="" val="2301606505"/>
                  </a:ext>
                </a:extLst>
              </a:tr>
              <a:tr h="370840">
                <a:tc>
                  <a:txBody>
                    <a:bodyPr/>
                    <a:lstStyle/>
                    <a:p>
                      <a:pPr marL="285750" indent="-285750">
                        <a:buFont typeface="Arial" panose="020B0604020202020204" pitchFamily="34" charset="0"/>
                        <a:buChar char="•"/>
                      </a:pPr>
                      <a:r>
                        <a:rPr lang="ru-RU" sz="1400" b="0" i="0" kern="1200" dirty="0">
                          <a:solidFill>
                            <a:schemeClr val="dk1"/>
                          </a:solidFill>
                          <a:effectLst/>
                          <a:latin typeface="+mn-lt"/>
                          <a:ea typeface="+mn-ea"/>
                          <a:cs typeface="+mn-cs"/>
                        </a:rPr>
                        <a:t>Согласно доводу жалобы Заявителя, Заказчиком не установлены ограничения на допуск радиотехнической продукции, в соответствии 878 ПП.</a:t>
                      </a:r>
                    </a:p>
                    <a:p>
                      <a:pPr marL="285750" indent="-285750">
                        <a:buFont typeface="Arial" panose="020B0604020202020204" pitchFamily="34" charset="0"/>
                        <a:buChar char="•"/>
                      </a:pPr>
                      <a:r>
                        <a:rPr lang="ru-RU" sz="1400" dirty="0"/>
                        <a:t>Заказчиком установлено ограничение допуска товаров</a:t>
                      </a:r>
                      <a:r>
                        <a:rPr lang="ru-RU" sz="1400" baseline="0" dirty="0"/>
                        <a:t> </a:t>
                      </a:r>
                      <a:r>
                        <a:rPr lang="ru-RU" sz="1400" dirty="0"/>
                        <a:t>на основании 102 ПП. </a:t>
                      </a:r>
                    </a:p>
                    <a:p>
                      <a:pPr marL="285750" indent="-285750">
                        <a:buFont typeface="Arial" panose="020B0604020202020204" pitchFamily="34" charset="0"/>
                        <a:buChar char="•"/>
                      </a:pPr>
                      <a:r>
                        <a:rPr lang="ru-RU" sz="1400" dirty="0"/>
                        <a:t>В Постановлении Правительства № 878 содержится код ОКПД 26 «Оборудование компьютерное, электронное и оптическое». </a:t>
                      </a:r>
                    </a:p>
                    <a:p>
                      <a:pPr marL="285750" indent="-285750">
                        <a:buFont typeface="Arial" panose="020B0604020202020204" pitchFamily="34" charset="0"/>
                        <a:buChar char="•"/>
                      </a:pPr>
                      <a:r>
                        <a:rPr lang="ru-RU" sz="1400" dirty="0"/>
                        <a:t>Вместе с тем объектом закупки является поставка медицинского оборудования, а именно поставка аппарата рентгенологического диагностического цифрового для рентгенографии включенного в перечень Постановления Правительства № 102, в связи с чем Постановление № 878 не применяется. </a:t>
                      </a:r>
                      <a:r>
                        <a:rPr lang="ru-RU" sz="1400" b="1" dirty="0"/>
                        <a:t>Жалоба не обоснована.</a:t>
                      </a:r>
                    </a:p>
                  </a:txBody>
                  <a:tcPr/>
                </a:tc>
                <a:tc>
                  <a:txBody>
                    <a:bodyPr/>
                    <a:lstStyle/>
                    <a:p>
                      <a:r>
                        <a:rPr lang="ru-RU" sz="1400" dirty="0"/>
                        <a:t>Московский</a:t>
                      </a:r>
                      <a:r>
                        <a:rPr lang="ru-RU" sz="1400" baseline="0" dirty="0"/>
                        <a:t> областной УФАС </a:t>
                      </a:r>
                      <a:r>
                        <a:rPr lang="ru-RU" sz="1400" dirty="0"/>
                        <a:t>по делу № 50/06/30289/20 от </a:t>
                      </a:r>
                    </a:p>
                    <a:p>
                      <a:r>
                        <a:rPr lang="ru-RU" sz="1400" dirty="0"/>
                        <a:t>03.08.2020 (№ закупки 0348100045920000091)</a:t>
                      </a:r>
                    </a:p>
                  </a:txBody>
                  <a:tcPr/>
                </a:tc>
                <a:extLst>
                  <a:ext uri="{0D108BD9-81ED-4DB2-BD59-A6C34878D82A}">
                    <a16:rowId xmlns:a16="http://schemas.microsoft.com/office/drawing/2014/main" xmlns="" val="2851215485"/>
                  </a:ext>
                </a:extLst>
              </a:tr>
              <a:tr h="370840">
                <a:tc>
                  <a:txBody>
                    <a:bodyPr/>
                    <a:lstStyle/>
                    <a:p>
                      <a:pPr marL="285750" indent="-285750">
                        <a:buFont typeface="Arial" panose="020B0604020202020204" pitchFamily="34" charset="0"/>
                        <a:buChar char="•"/>
                      </a:pPr>
                      <a:r>
                        <a:rPr lang="ru-RU" sz="1400" dirty="0"/>
                        <a:t>Согласно доводу жалобы Заявителя, Заказчиком не установлены ограничения на допуск радиотехнической продукции, в соответствии 878 ПП.</a:t>
                      </a:r>
                    </a:p>
                    <a:p>
                      <a:pPr marL="285750" indent="-285750">
                        <a:buFont typeface="Arial" panose="020B0604020202020204" pitchFamily="34" charset="0"/>
                        <a:buChar char="•"/>
                      </a:pPr>
                      <a:r>
                        <a:rPr lang="ru-RU" sz="1400" dirty="0"/>
                        <a:t>Согласно извещению о проведении закупки Заказчиком установлен код ОКПД 2  26.60.11.113-00000007  Система рентгеновская диагностическая стационарная общего назначения, цифровая (является медицинским изделием).</a:t>
                      </a:r>
                    </a:p>
                    <a:p>
                      <a:pPr marL="285750" indent="-285750">
                        <a:buFont typeface="Arial" panose="020B0604020202020204" pitchFamily="34" charset="0"/>
                        <a:buChar char="•"/>
                      </a:pPr>
                      <a:r>
                        <a:rPr lang="ru-RU" sz="1400" dirty="0"/>
                        <a:t>Этот</a:t>
                      </a:r>
                      <a:r>
                        <a:rPr lang="ru-RU" sz="1400" baseline="0" dirty="0"/>
                        <a:t> код входит в 102 ПП, которое и было указано заказчиком.</a:t>
                      </a:r>
                    </a:p>
                    <a:p>
                      <a:pPr marL="285750" indent="-285750">
                        <a:buFont typeface="Arial" panose="020B0604020202020204" pitchFamily="34" charset="0"/>
                        <a:buChar char="•"/>
                      </a:pPr>
                      <a:r>
                        <a:rPr lang="ru-RU" sz="1400" dirty="0"/>
                        <a:t>Заказчик пояснил, что в едином реестре российской радиоэлектронной продукции отсутствует радиоэлектронная продукция, соответствующая совокупным параметрам технического задания. В этом случае, согласно пункту 4 Постановления N 878, ограничение на допуск радиоэлектронной продукции, происходящей из иностранных государств, не устанавливается в связи с тем, что в  реестре российской радиоэлектронной продукции отсутствуют сведения о продукции, соответствующей, тому же классу (функциональному назначению) радиоэлектронной продукции, что и радиоэлектронная продукция, планируемая к закупке. </a:t>
                      </a:r>
                    </a:p>
                    <a:p>
                      <a:pPr marL="285750" indent="-285750">
                        <a:buFont typeface="Arial" panose="020B0604020202020204" pitchFamily="34" charset="0"/>
                        <a:buChar char="•"/>
                      </a:pPr>
                      <a:r>
                        <a:rPr lang="ru-RU" sz="1400" dirty="0"/>
                        <a:t>Представителем Уполномоченного органа представлено письмо Министерства промышленности и торговли Российской Федерации от 05.06.2020 № 39247/12 (по 616 и 617 ПП), согласно которому в целях определения нормативного правового акта, в соответствии с которым необходимо применять соответствующие ограничения по национальному режиму, Заказчик должен руководствоваться более «уточненным» кодом.</a:t>
                      </a:r>
                    </a:p>
                    <a:p>
                      <a:pPr marL="285750" indent="-285750">
                        <a:buFont typeface="Arial" panose="020B0604020202020204" pitchFamily="34" charset="0"/>
                        <a:buChar char="•"/>
                      </a:pPr>
                      <a:r>
                        <a:rPr lang="ru-RU" sz="1400" dirty="0"/>
                        <a:t>Также, согласно письму Минфина</a:t>
                      </a:r>
                      <a:r>
                        <a:rPr lang="ru-RU" sz="1400" baseline="0" dirty="0"/>
                        <a:t> </a:t>
                      </a:r>
                      <a:r>
                        <a:rPr lang="ru-RU" sz="1400" dirty="0"/>
                        <a:t>от 27.05.2020 № 24-03-07/44426 указано, при применении указанного перечня по</a:t>
                      </a:r>
                      <a:r>
                        <a:rPr lang="ru-RU" sz="1400" baseline="0" dirty="0"/>
                        <a:t> 102 ПП </a:t>
                      </a:r>
                      <a:r>
                        <a:rPr lang="ru-RU" sz="1400" dirty="0"/>
                        <a:t>следует руководствоваться как кодом в соответствии с ОКПД 2, так и наименованием вида медицинского изделия.</a:t>
                      </a:r>
                    </a:p>
                    <a:p>
                      <a:pPr marL="285750" indent="-285750">
                        <a:buFont typeface="Arial" panose="020B0604020202020204" pitchFamily="34" charset="0"/>
                        <a:buChar char="•"/>
                      </a:pPr>
                      <a:r>
                        <a:rPr lang="ru-RU" sz="1400" b="1" dirty="0"/>
                        <a:t>Жалоба не обоснована.</a:t>
                      </a:r>
                    </a:p>
                  </a:txBody>
                  <a:tcPr/>
                </a:tc>
                <a:tc>
                  <a:txBody>
                    <a:bodyPr/>
                    <a:lstStyle/>
                    <a:p>
                      <a:r>
                        <a:rPr lang="ru-RU" sz="1400" dirty="0"/>
                        <a:t>Крымский УФАС по делу №082/06/106-1435/2020</a:t>
                      </a:r>
                      <a:r>
                        <a:rPr lang="ru-RU" sz="1400" baseline="0" dirty="0"/>
                        <a:t> от </a:t>
                      </a:r>
                      <a:endParaRPr lang="ru-RU" sz="1400" dirty="0"/>
                    </a:p>
                    <a:p>
                      <a:r>
                        <a:rPr lang="ru-RU" sz="1400" dirty="0"/>
                        <a:t>21.07.2020 (№ закупки</a:t>
                      </a:r>
                      <a:r>
                        <a:rPr lang="ru-RU" sz="1400" baseline="0" dirty="0"/>
                        <a:t> 0175200000420000701)</a:t>
                      </a:r>
                      <a:endParaRPr lang="ru-RU" sz="1400" dirty="0"/>
                    </a:p>
                  </a:txBody>
                  <a:tcPr/>
                </a:tc>
                <a:extLst>
                  <a:ext uri="{0D108BD9-81ED-4DB2-BD59-A6C34878D82A}">
                    <a16:rowId xmlns:a16="http://schemas.microsoft.com/office/drawing/2014/main" xmlns="" val="2269716540"/>
                  </a:ext>
                </a:extLst>
              </a:tr>
            </a:tbl>
          </a:graphicData>
        </a:graphic>
      </p:graphicFrame>
    </p:spTree>
    <p:extLst>
      <p:ext uri="{BB962C8B-B14F-4D97-AF65-F5344CB8AC3E}">
        <p14:creationId xmlns:p14="http://schemas.microsoft.com/office/powerpoint/2010/main" val="42657343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0201" y="173933"/>
            <a:ext cx="11097494" cy="341457"/>
          </a:xfrm>
        </p:spPr>
        <p:txBody>
          <a:bodyPr>
            <a:noAutofit/>
          </a:bodyPr>
          <a:lstStyle/>
          <a:p>
            <a:r>
              <a:rPr lang="ru-RU" sz="2400" dirty="0">
                <a:solidFill>
                  <a:srgbClr val="00B0F0"/>
                </a:solidFill>
              </a:rPr>
              <a:t>Практика по соотнесению 878 и 102 ПП. Должны ли они применяться совместно</a:t>
            </a:r>
            <a:r>
              <a:rPr lang="en-US" sz="2400" dirty="0">
                <a:solidFill>
                  <a:srgbClr val="00B0F0"/>
                </a:solidFill>
              </a:rPr>
              <a:t>?</a:t>
            </a:r>
            <a:endParaRPr lang="ru-RU" sz="2400" dirty="0">
              <a:solidFill>
                <a:srgbClr val="00B0F0"/>
              </a:solidFill>
            </a:endParaRPr>
          </a:p>
        </p:txBody>
      </p:sp>
      <p:graphicFrame>
        <p:nvGraphicFramePr>
          <p:cNvPr id="4" name="Объект 3"/>
          <p:cNvGraphicFramePr>
            <a:graphicFrameLocks noGrp="1"/>
          </p:cNvGraphicFramePr>
          <p:nvPr>
            <p:ph idx="1"/>
          </p:nvPr>
        </p:nvGraphicFramePr>
        <p:xfrm>
          <a:off x="216131" y="622993"/>
          <a:ext cx="11679382" cy="4607560"/>
        </p:xfrm>
        <a:graphic>
          <a:graphicData uri="http://schemas.openxmlformats.org/drawingml/2006/table">
            <a:tbl>
              <a:tblPr firstRow="1" bandRow="1">
                <a:tableStyleId>{5C22544A-7EE6-4342-B048-85BDC9FD1C3A}</a:tableStyleId>
              </a:tblPr>
              <a:tblGrid>
                <a:gridCol w="9961579">
                  <a:extLst>
                    <a:ext uri="{9D8B030D-6E8A-4147-A177-3AD203B41FA5}">
                      <a16:colId xmlns:a16="http://schemas.microsoft.com/office/drawing/2014/main" xmlns="" val="1878244858"/>
                    </a:ext>
                  </a:extLst>
                </a:gridCol>
                <a:gridCol w="1717803">
                  <a:extLst>
                    <a:ext uri="{9D8B030D-6E8A-4147-A177-3AD203B41FA5}">
                      <a16:colId xmlns:a16="http://schemas.microsoft.com/office/drawing/2014/main" xmlns="" val="857864171"/>
                    </a:ext>
                  </a:extLst>
                </a:gridCol>
              </a:tblGrid>
              <a:tr h="370840">
                <a:tc>
                  <a:txBody>
                    <a:bodyPr/>
                    <a:lstStyle/>
                    <a:p>
                      <a:r>
                        <a:rPr lang="ru-RU" dirty="0"/>
                        <a:t>Суть  «встречного</a:t>
                      </a:r>
                      <a:r>
                        <a:rPr lang="ru-RU" baseline="0" dirty="0"/>
                        <a:t>» </a:t>
                      </a:r>
                      <a:r>
                        <a:rPr lang="ru-RU" dirty="0"/>
                        <a:t>решения</a:t>
                      </a:r>
                    </a:p>
                  </a:txBody>
                  <a:tcPr/>
                </a:tc>
                <a:tc>
                  <a:txBody>
                    <a:bodyPr/>
                    <a:lstStyle/>
                    <a:p>
                      <a:r>
                        <a:rPr lang="ru-RU" dirty="0"/>
                        <a:t>Реквизиты</a:t>
                      </a:r>
                    </a:p>
                  </a:txBody>
                  <a:tcPr/>
                </a:tc>
                <a:extLst>
                  <a:ext uri="{0D108BD9-81ED-4DB2-BD59-A6C34878D82A}">
                    <a16:rowId xmlns:a16="http://schemas.microsoft.com/office/drawing/2014/main" xmlns="" val="2301606505"/>
                  </a:ext>
                </a:extLst>
              </a:tr>
              <a:tr h="370840">
                <a:tc>
                  <a:txBody>
                    <a:bodyPr/>
                    <a:lstStyle/>
                    <a:p>
                      <a:pPr marL="285750" indent="-285750">
                        <a:buFont typeface="Arial" panose="020B0604020202020204" pitchFamily="34" charset="0"/>
                        <a:buChar char="•"/>
                      </a:pPr>
                      <a:r>
                        <a:rPr lang="ru-RU" sz="1400" b="0" dirty="0"/>
                        <a:t>Закупается</a:t>
                      </a:r>
                      <a:r>
                        <a:rPr lang="ru-RU" sz="1400" b="0" baseline="0" dirty="0"/>
                        <a:t> система эндоскопической визуализации. </a:t>
                      </a:r>
                    </a:p>
                    <a:p>
                      <a:pPr marL="285750" indent="-285750">
                        <a:buFont typeface="Arial" panose="020B0604020202020204" pitchFamily="34" charset="0"/>
                        <a:buChar char="•"/>
                      </a:pPr>
                      <a:r>
                        <a:rPr lang="ru-RU" sz="1400" b="0" baseline="0" dirty="0"/>
                        <a:t>В ТЗ указано на применение 102 ПП, 878 ПП, 126н. При этом сделано обоснование невозможности соблюдения условий допуска по 878: отсутствуют сведения о радиоэлектронной продукции, соответствующей тому же классу (функциональному назначению) радиоэлектронной продукции, что и радиоэлектронная продукция, планируемая к закупке.</a:t>
                      </a:r>
                    </a:p>
                    <a:p>
                      <a:pPr marL="285750" indent="-285750">
                        <a:buFont typeface="Arial" panose="020B0604020202020204" pitchFamily="34" charset="0"/>
                        <a:buChar char="•"/>
                      </a:pPr>
                      <a:r>
                        <a:rPr lang="ru-RU" sz="1400" b="0" baseline="0" dirty="0"/>
                        <a:t>В составе системы закупаются: </a:t>
                      </a:r>
                    </a:p>
                    <a:p>
                      <a:pPr marL="285750" indent="-285750">
                        <a:buFont typeface="Arial" panose="020B0604020202020204" pitchFamily="34" charset="0"/>
                        <a:buChar char="•"/>
                      </a:pPr>
                      <a:endParaRPr lang="ru-RU" sz="1400" b="0" dirty="0"/>
                    </a:p>
                  </a:txBody>
                  <a:tcPr/>
                </a:tc>
                <a:tc rowSpan="2">
                  <a:txBody>
                    <a:bodyPr/>
                    <a:lstStyle/>
                    <a:p>
                      <a:r>
                        <a:rPr lang="ru-RU" sz="1400" dirty="0"/>
                        <a:t>Брянский УФАС </a:t>
                      </a:r>
                    </a:p>
                    <a:p>
                      <a:r>
                        <a:rPr lang="ru-RU" sz="1400" dirty="0"/>
                        <a:t>по делу № 032/06/33-630/2020 от 18.05.2020 (№ закупки 0127200000220002406)</a:t>
                      </a:r>
                    </a:p>
                  </a:txBody>
                  <a:tcPr/>
                </a:tc>
                <a:extLst>
                  <a:ext uri="{0D108BD9-81ED-4DB2-BD59-A6C34878D82A}">
                    <a16:rowId xmlns:a16="http://schemas.microsoft.com/office/drawing/2014/main" xmlns="" val="2851215485"/>
                  </a:ext>
                </a:extLst>
              </a:tr>
              <a:tr h="370840">
                <a:tc>
                  <a:txBody>
                    <a:bodyPr/>
                    <a:lstStyle/>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endParaRPr lang="ru-RU" sz="1400" b="0" dirty="0"/>
                    </a:p>
                    <a:p>
                      <a:pPr marL="285750" indent="-285750">
                        <a:buFont typeface="Arial" panose="020B0604020202020204" pitchFamily="34" charset="0"/>
                        <a:buChar char="•"/>
                      </a:pPr>
                      <a:r>
                        <a:rPr lang="ru-RU" sz="1400" b="0" dirty="0"/>
                        <a:t>В соответствии с п. 7 Постановления Правительства РФ N 878  не может быть предметом одного контракта (одного лота) радиоэлектронная продукция, включенная в перечень и не включенная в него.</a:t>
                      </a:r>
                    </a:p>
                    <a:p>
                      <a:pPr marL="285750" indent="-285750">
                        <a:buFont typeface="Arial" panose="020B0604020202020204" pitchFamily="34" charset="0"/>
                        <a:buChar char="•"/>
                      </a:pPr>
                      <a:r>
                        <a:rPr lang="ru-RU" sz="1400" b="0" dirty="0"/>
                        <a:t>Так, код ОКПД2 26.60.12.119 включен в перечень, код ОКПД2 32.50.50.190 не включен.</a:t>
                      </a:r>
                    </a:p>
                    <a:p>
                      <a:pPr marL="285750" indent="-285750">
                        <a:buFont typeface="Arial" panose="020B0604020202020204" pitchFamily="34" charset="0"/>
                        <a:buChar char="•"/>
                      </a:pPr>
                      <a:r>
                        <a:rPr lang="ru-RU" sz="1400" b="0" dirty="0"/>
                        <a:t>Таким образом, оборудование - стойка для медицинской техники не может быть предметом одного лота с               оборудованием, приобретаемым заказчиком (процессор видеоизображений для эндоскопии, видеодисплей для эндоскопии, </a:t>
                      </a:r>
                      <a:r>
                        <a:rPr lang="ru-RU" sz="1400" b="0" dirty="0" err="1"/>
                        <a:t>видеогастроскоп</a:t>
                      </a:r>
                      <a:r>
                        <a:rPr lang="ru-RU" sz="1400" b="0" dirty="0"/>
                        <a:t> гибкий, </a:t>
                      </a:r>
                      <a:r>
                        <a:rPr lang="ru-RU" sz="1400" b="0" dirty="0" err="1"/>
                        <a:t>видеоколоноскоп</a:t>
                      </a:r>
                      <a:r>
                        <a:rPr lang="ru-RU" sz="1400" b="0" dirty="0"/>
                        <a:t> гибкий, многоразового использования). </a:t>
                      </a:r>
                      <a:r>
                        <a:rPr lang="ru-RU" sz="1400" b="1" dirty="0"/>
                        <a:t>В этой части  - нарушение.</a:t>
                      </a:r>
                    </a:p>
                  </a:txBody>
                  <a:tcPr/>
                </a:tc>
                <a:tc vMerge="1">
                  <a:txBody>
                    <a:bodyPr/>
                    <a:lstStyle/>
                    <a:p>
                      <a:endParaRPr lang="ru-RU" sz="1400" dirty="0"/>
                    </a:p>
                  </a:txBody>
                  <a:tcPr/>
                </a:tc>
                <a:extLst>
                  <a:ext uri="{0D108BD9-81ED-4DB2-BD59-A6C34878D82A}">
                    <a16:rowId xmlns:a16="http://schemas.microsoft.com/office/drawing/2014/main" xmlns="" val="2001498069"/>
                  </a:ext>
                </a:extLst>
              </a:tr>
            </a:tbl>
          </a:graphicData>
        </a:graphic>
      </p:graphicFrame>
      <p:pic>
        <p:nvPicPr>
          <p:cNvPr id="3" name="Рисунок 2"/>
          <p:cNvPicPr>
            <a:picLocks noChangeAspect="1"/>
          </p:cNvPicPr>
          <p:nvPr/>
        </p:nvPicPr>
        <p:blipFill>
          <a:blip r:embed="rId2"/>
          <a:stretch>
            <a:fillRect/>
          </a:stretch>
        </p:blipFill>
        <p:spPr>
          <a:xfrm>
            <a:off x="373900" y="2123816"/>
            <a:ext cx="9692813" cy="1683414"/>
          </a:xfrm>
          <a:prstGeom prst="rect">
            <a:avLst/>
          </a:prstGeom>
        </p:spPr>
      </p:pic>
    </p:spTree>
    <p:extLst>
      <p:ext uri="{BB962C8B-B14F-4D97-AF65-F5344CB8AC3E}">
        <p14:creationId xmlns:p14="http://schemas.microsoft.com/office/powerpoint/2010/main" val="100338404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0201" y="173933"/>
            <a:ext cx="11097494" cy="341457"/>
          </a:xfrm>
        </p:spPr>
        <p:txBody>
          <a:bodyPr>
            <a:noAutofit/>
          </a:bodyPr>
          <a:lstStyle/>
          <a:p>
            <a:r>
              <a:rPr lang="ru-RU" sz="2400" dirty="0">
                <a:solidFill>
                  <a:srgbClr val="00B0F0"/>
                </a:solidFill>
              </a:rPr>
              <a:t>Практика по соотнесению 878 и 102 ПП. Должны ли они применяться совместно</a:t>
            </a:r>
            <a:r>
              <a:rPr lang="en-US" sz="2400" dirty="0">
                <a:solidFill>
                  <a:srgbClr val="00B0F0"/>
                </a:solidFill>
              </a:rPr>
              <a:t>?</a:t>
            </a:r>
            <a:endParaRPr lang="ru-RU" sz="2400" dirty="0">
              <a:solidFill>
                <a:srgbClr val="00B0F0"/>
              </a:solidFill>
            </a:endParaRPr>
          </a:p>
        </p:txBody>
      </p:sp>
      <p:graphicFrame>
        <p:nvGraphicFramePr>
          <p:cNvPr id="4" name="Объект 3"/>
          <p:cNvGraphicFramePr>
            <a:graphicFrameLocks noGrp="1"/>
          </p:cNvGraphicFramePr>
          <p:nvPr>
            <p:ph idx="1"/>
          </p:nvPr>
        </p:nvGraphicFramePr>
        <p:xfrm>
          <a:off x="216131" y="622993"/>
          <a:ext cx="11679382" cy="4516120"/>
        </p:xfrm>
        <a:graphic>
          <a:graphicData uri="http://schemas.openxmlformats.org/drawingml/2006/table">
            <a:tbl>
              <a:tblPr firstRow="1" bandRow="1">
                <a:tableStyleId>{5C22544A-7EE6-4342-B048-85BDC9FD1C3A}</a:tableStyleId>
              </a:tblPr>
              <a:tblGrid>
                <a:gridCol w="9961579">
                  <a:extLst>
                    <a:ext uri="{9D8B030D-6E8A-4147-A177-3AD203B41FA5}">
                      <a16:colId xmlns:a16="http://schemas.microsoft.com/office/drawing/2014/main" xmlns="" val="1878244858"/>
                    </a:ext>
                  </a:extLst>
                </a:gridCol>
                <a:gridCol w="1717803">
                  <a:extLst>
                    <a:ext uri="{9D8B030D-6E8A-4147-A177-3AD203B41FA5}">
                      <a16:colId xmlns:a16="http://schemas.microsoft.com/office/drawing/2014/main" xmlns="" val="857864171"/>
                    </a:ext>
                  </a:extLst>
                </a:gridCol>
              </a:tblGrid>
              <a:tr h="370840">
                <a:tc>
                  <a:txBody>
                    <a:bodyPr/>
                    <a:lstStyle/>
                    <a:p>
                      <a:r>
                        <a:rPr lang="ru-RU" dirty="0"/>
                        <a:t>Суть «встречного» решения</a:t>
                      </a:r>
                    </a:p>
                  </a:txBody>
                  <a:tcPr/>
                </a:tc>
                <a:tc>
                  <a:txBody>
                    <a:bodyPr/>
                    <a:lstStyle/>
                    <a:p>
                      <a:r>
                        <a:rPr lang="ru-RU" dirty="0"/>
                        <a:t>Реквизиты</a:t>
                      </a:r>
                    </a:p>
                  </a:txBody>
                  <a:tcPr/>
                </a:tc>
                <a:extLst>
                  <a:ext uri="{0D108BD9-81ED-4DB2-BD59-A6C34878D82A}">
                    <a16:rowId xmlns:a16="http://schemas.microsoft.com/office/drawing/2014/main" xmlns="" val="2301606505"/>
                  </a:ext>
                </a:extLst>
              </a:tr>
              <a:tr h="370840">
                <a:tc>
                  <a:txBody>
                    <a:bodyPr/>
                    <a:lstStyle/>
                    <a:p>
                      <a:pPr marL="285750" indent="-285750">
                        <a:buFont typeface="Arial" panose="020B0604020202020204" pitchFamily="34" charset="0"/>
                        <a:buChar char="•"/>
                      </a:pPr>
                      <a:r>
                        <a:rPr lang="ru-RU" sz="1400" b="0" dirty="0"/>
                        <a:t>Заказчик проводит</a:t>
                      </a:r>
                      <a:r>
                        <a:rPr lang="ru-RU" sz="1400" b="0" baseline="0" dirty="0"/>
                        <a:t> ЭА п</a:t>
                      </a:r>
                      <a:r>
                        <a:rPr lang="ru-RU" sz="1400" b="0" dirty="0"/>
                        <a:t>о обеспечению слуховыми аппаратами и индивидуальными вкладышами инвалидов.</a:t>
                      </a:r>
                    </a:p>
                    <a:p>
                      <a:pPr marL="285750" indent="-285750">
                        <a:buFont typeface="Arial" panose="020B0604020202020204" pitchFamily="34" charset="0"/>
                        <a:buChar char="•"/>
                      </a:pPr>
                      <a:r>
                        <a:rPr lang="ru-RU" sz="1400" b="0" dirty="0"/>
                        <a:t>Про 878 ПП ничего не указано.</a:t>
                      </a:r>
                    </a:p>
                    <a:p>
                      <a:pPr marL="285750" indent="-285750">
                        <a:buFont typeface="Arial" panose="020B0604020202020204" pitchFamily="34" charset="0"/>
                        <a:buChar char="•"/>
                      </a:pPr>
                      <a:r>
                        <a:rPr lang="ru-RU" sz="1400" b="0" dirty="0"/>
                        <a:t>На заседании Комиссии установлено, что при осуществлении закупки услуги, для ее оказания используется товар – слуховые аппараты, которые по ОКПД2 имеют код 26.60.14.120. </a:t>
                      </a:r>
                    </a:p>
                    <a:p>
                      <a:pPr marL="285750" indent="-285750">
                        <a:buFont typeface="Arial" panose="020B0604020202020204" pitchFamily="34" charset="0"/>
                        <a:buChar char="•"/>
                      </a:pPr>
                      <a:r>
                        <a:rPr lang="ru-RU" sz="1400" b="0" dirty="0"/>
                        <a:t>Согласно Перечню радиоэлектронной продукции, происходящей из иностранных государств, утвержденного Постановлением № 878, на оборудование компьютерное, электронное и оптическое, с кодом 26 по ОКПД2, устанавливаются ограничения для целей осуществления закупок для государственных и муниципальных нужд. </a:t>
                      </a:r>
                    </a:p>
                    <a:p>
                      <a:pPr marL="285750" indent="-285750">
                        <a:buFont typeface="Arial" panose="020B0604020202020204" pitchFamily="34" charset="0"/>
                        <a:buChar char="•"/>
                      </a:pPr>
                      <a:r>
                        <a:rPr lang="ru-RU" sz="1400" b="0" dirty="0"/>
                        <a:t>В ЕИС обоснование невозможности соблюдения ограничений на допуск данного товара (радиоэлектронной продукции), при наличии указанных Заказчиком обстоятельств отсутствует. </a:t>
                      </a:r>
                    </a:p>
                    <a:p>
                      <a:pPr marL="285750" indent="-285750">
                        <a:buFont typeface="Arial" panose="020B0604020202020204" pitchFamily="34" charset="0"/>
                        <a:buChar char="•"/>
                      </a:pPr>
                      <a:r>
                        <a:rPr lang="ru-RU" sz="1400" b="0" dirty="0"/>
                        <a:t>На основании изложенного Комиссия приходит к выводу, что </a:t>
                      </a:r>
                      <a:r>
                        <a:rPr lang="ru-RU" sz="1400" b="1" dirty="0"/>
                        <a:t>действия Заказчика, не разместившего в ЕИС в сфере закупок одновременно с размещением извещения об осуществлении закупки обоснование невозможности соблюдения ограничения, установленного Постановлением № 878, нарушают ч.3 ст.14 Закона о контрактной системе.</a:t>
                      </a:r>
                    </a:p>
                    <a:p>
                      <a:pPr marL="285750" indent="-285750">
                        <a:buFont typeface="Arial" panose="020B0604020202020204" pitchFamily="34" charset="0"/>
                        <a:buChar char="•"/>
                      </a:pPr>
                      <a:r>
                        <a:rPr lang="ru-RU" sz="1400" b="0" dirty="0"/>
                        <a:t>В аукционной документации указано ПП № 102.</a:t>
                      </a:r>
                      <a:r>
                        <a:rPr lang="ru-RU" sz="1400" b="0" baseline="0" dirty="0"/>
                        <a:t> </a:t>
                      </a:r>
                      <a:r>
                        <a:rPr lang="ru-RU" sz="1400" b="0" dirty="0"/>
                        <a:t>При этом не учтено, что объектом рассматриваемой закупки являются одновременно и слуховые аппараты, и индивидуальные ушные вкладыши. Товар «слуховые аппараты» включен в перечень № 1 102 ПП</a:t>
                      </a:r>
                      <a:r>
                        <a:rPr lang="ru-RU" sz="1400" b="0" baseline="0" dirty="0"/>
                        <a:t> (</a:t>
                      </a:r>
                      <a:r>
                        <a:rPr lang="ru-RU" sz="1400" b="0" dirty="0"/>
                        <a:t>код 26.60.14.120). Тогда как товар «индивидуальный ушной вкладыш» не включен в перечень № 1.</a:t>
                      </a:r>
                    </a:p>
                    <a:p>
                      <a:pPr marL="285750" indent="-285750">
                        <a:buFont typeface="Arial" panose="020B0604020202020204" pitchFamily="34" charset="0"/>
                        <a:buChar char="•"/>
                      </a:pPr>
                      <a:r>
                        <a:rPr lang="ru-RU" sz="1400" b="0" dirty="0"/>
                        <a:t>Следовательно, объект закупки определен (составлен) заказчиком с нарушением законодательства. </a:t>
                      </a:r>
                      <a:r>
                        <a:rPr lang="ru-RU" sz="1400" b="1" dirty="0"/>
                        <a:t>В</a:t>
                      </a:r>
                      <a:r>
                        <a:rPr lang="ru-RU" sz="1400" b="1" baseline="0" dirty="0"/>
                        <a:t> этой части жалоба также обоснована</a:t>
                      </a:r>
                      <a:endParaRPr lang="ru-RU" sz="1400" b="1" dirty="0"/>
                    </a:p>
                    <a:p>
                      <a:pPr marL="285750" indent="-285750">
                        <a:buFont typeface="Arial" panose="020B0604020202020204" pitchFamily="34" charset="0"/>
                        <a:buChar char="•"/>
                      </a:pPr>
                      <a:endParaRPr lang="ru-RU" sz="1400" b="0" dirty="0"/>
                    </a:p>
                    <a:p>
                      <a:pPr marL="0" indent="0">
                        <a:buFont typeface="Arial" panose="020B0604020202020204" pitchFamily="34" charset="0"/>
                        <a:buNone/>
                      </a:pPr>
                      <a:endParaRPr lang="ru-RU" sz="1400" b="0" dirty="0"/>
                    </a:p>
                  </a:txBody>
                  <a:tcPr/>
                </a:tc>
                <a:tc>
                  <a:txBody>
                    <a:bodyPr/>
                    <a:lstStyle/>
                    <a:p>
                      <a:r>
                        <a:rPr lang="ru-RU" sz="1400" dirty="0"/>
                        <a:t>Ямало-Ненецкий</a:t>
                      </a:r>
                      <a:r>
                        <a:rPr lang="ru-RU" sz="1400" baseline="0" dirty="0"/>
                        <a:t> УФАС </a:t>
                      </a:r>
                      <a:r>
                        <a:rPr lang="ru-RU" sz="1400" dirty="0"/>
                        <a:t> № 089/06/64-15/2020 от 21.01.2020 </a:t>
                      </a:r>
                    </a:p>
                    <a:p>
                      <a:r>
                        <a:rPr lang="ru-RU" sz="1400" dirty="0"/>
                        <a:t>( закупка № 0290100000819000155)</a:t>
                      </a:r>
                    </a:p>
                  </a:txBody>
                  <a:tcPr/>
                </a:tc>
                <a:extLst>
                  <a:ext uri="{0D108BD9-81ED-4DB2-BD59-A6C34878D82A}">
                    <a16:rowId xmlns:a16="http://schemas.microsoft.com/office/drawing/2014/main" xmlns="" val="2279772218"/>
                  </a:ext>
                </a:extLst>
              </a:tr>
            </a:tbl>
          </a:graphicData>
        </a:graphic>
      </p:graphicFrame>
    </p:spTree>
    <p:extLst>
      <p:ext uri="{BB962C8B-B14F-4D97-AF65-F5344CB8AC3E}">
        <p14:creationId xmlns:p14="http://schemas.microsoft.com/office/powerpoint/2010/main" val="19679774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8323" y="1878045"/>
            <a:ext cx="10515600" cy="1325563"/>
          </a:xfrm>
        </p:spPr>
        <p:txBody>
          <a:bodyPr/>
          <a:lstStyle/>
          <a:p>
            <a:pPr algn="ctr"/>
            <a:r>
              <a:rPr lang="ru-RU" dirty="0">
                <a:solidFill>
                  <a:srgbClr val="00B0F0"/>
                </a:solidFill>
              </a:rPr>
              <a:t>Проблемы применения 878 ПП и 126 н Приказа</a:t>
            </a:r>
          </a:p>
        </p:txBody>
      </p:sp>
    </p:spTree>
    <p:extLst>
      <p:ext uri="{BB962C8B-B14F-4D97-AF65-F5344CB8AC3E}">
        <p14:creationId xmlns:p14="http://schemas.microsoft.com/office/powerpoint/2010/main" val="264877598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166253" y="64191"/>
          <a:ext cx="11945389" cy="6522259"/>
        </p:xfrm>
        <a:graphic>
          <a:graphicData uri="http://schemas.openxmlformats.org/drawingml/2006/table">
            <a:tbl>
              <a:tblPr firstRow="1" bandRow="1">
                <a:tableStyleId>{5C22544A-7EE6-4342-B048-85BDC9FD1C3A}</a:tableStyleId>
              </a:tblPr>
              <a:tblGrid>
                <a:gridCol w="2986347">
                  <a:extLst>
                    <a:ext uri="{9D8B030D-6E8A-4147-A177-3AD203B41FA5}">
                      <a16:colId xmlns:a16="http://schemas.microsoft.com/office/drawing/2014/main" xmlns="" val="1741427419"/>
                    </a:ext>
                  </a:extLst>
                </a:gridCol>
                <a:gridCol w="427362">
                  <a:extLst>
                    <a:ext uri="{9D8B030D-6E8A-4147-A177-3AD203B41FA5}">
                      <a16:colId xmlns:a16="http://schemas.microsoft.com/office/drawing/2014/main" xmlns="" val="4019961660"/>
                    </a:ext>
                  </a:extLst>
                </a:gridCol>
                <a:gridCol w="2175417">
                  <a:extLst>
                    <a:ext uri="{9D8B030D-6E8A-4147-A177-3AD203B41FA5}">
                      <a16:colId xmlns:a16="http://schemas.microsoft.com/office/drawing/2014/main" xmlns="" val="20002"/>
                    </a:ext>
                  </a:extLst>
                </a:gridCol>
                <a:gridCol w="3369916">
                  <a:extLst>
                    <a:ext uri="{9D8B030D-6E8A-4147-A177-3AD203B41FA5}">
                      <a16:colId xmlns:a16="http://schemas.microsoft.com/office/drawing/2014/main" xmlns="" val="3394361781"/>
                    </a:ext>
                  </a:extLst>
                </a:gridCol>
                <a:gridCol w="2986347">
                  <a:extLst>
                    <a:ext uri="{9D8B030D-6E8A-4147-A177-3AD203B41FA5}">
                      <a16:colId xmlns:a16="http://schemas.microsoft.com/office/drawing/2014/main" xmlns="" val="618874983"/>
                    </a:ext>
                  </a:extLst>
                </a:gridCol>
              </a:tblGrid>
              <a:tr h="370840">
                <a:tc gridSpan="5">
                  <a:txBody>
                    <a:bodyPr/>
                    <a:lstStyle/>
                    <a:p>
                      <a:pPr algn="ctr"/>
                      <a:r>
                        <a:rPr lang="ru-RU" dirty="0"/>
                        <a:t>Противоположная</a:t>
                      </a:r>
                      <a:r>
                        <a:rPr lang="ru-RU" baseline="0" dirty="0"/>
                        <a:t> </a:t>
                      </a:r>
                      <a:r>
                        <a:rPr lang="ru-RU" dirty="0"/>
                        <a:t> практика по 126н</a:t>
                      </a:r>
                    </a:p>
                  </a:txBody>
                  <a:tcPr/>
                </a:tc>
                <a:tc hMerge="1">
                  <a:txBody>
                    <a:bodyPr/>
                    <a:lstStyle/>
                    <a:p>
                      <a:endParaRPr lang="ru-RU" dirty="0"/>
                    </a:p>
                  </a:txBody>
                  <a:tcPr/>
                </a:tc>
                <a:tc hMerge="1">
                  <a:txBody>
                    <a:bodyPr/>
                    <a:lstStyle/>
                    <a:p>
                      <a:endParaRPr lang="ru-RU"/>
                    </a:p>
                  </a:txBody>
                  <a:tcPr/>
                </a:tc>
                <a:tc hMerge="1">
                  <a:txBody>
                    <a:bodyPr/>
                    <a:lstStyle/>
                    <a:p>
                      <a:endParaRPr lang="ru-RU"/>
                    </a:p>
                  </a:txBody>
                  <a:tcPr/>
                </a:tc>
                <a:tc hMerge="1">
                  <a:txBody>
                    <a:bodyPr/>
                    <a:lstStyle/>
                    <a:p>
                      <a:endParaRPr lang="ru-RU" dirty="0"/>
                    </a:p>
                  </a:txBody>
                  <a:tcPr/>
                </a:tc>
                <a:extLst>
                  <a:ext uri="{0D108BD9-81ED-4DB2-BD59-A6C34878D82A}">
                    <a16:rowId xmlns:a16="http://schemas.microsoft.com/office/drawing/2014/main" xmlns="" val="1307182219"/>
                  </a:ext>
                </a:extLst>
              </a:tr>
              <a:tr h="1664162">
                <a:tc gridSpan="2">
                  <a:txBody>
                    <a:bodyPr/>
                    <a:lstStyle/>
                    <a:p>
                      <a:r>
                        <a:rPr lang="ru-RU" sz="1400" dirty="0"/>
                        <a:t>Ни одна из заявок участников закупки не содержала декларацию участника закупки о нахождении радиоэлектронной продукции в реестре с указанием номера реестровой записи.</a:t>
                      </a:r>
                    </a:p>
                    <a:p>
                      <a:r>
                        <a:rPr lang="ru-RU" sz="1400" dirty="0"/>
                        <a:t>В заявке одного из участников была</a:t>
                      </a:r>
                      <a:r>
                        <a:rPr lang="ru-RU" sz="1400" baseline="0" dirty="0"/>
                        <a:t> продекларирована РФ.</a:t>
                      </a:r>
                    </a:p>
                    <a:p>
                      <a:r>
                        <a:rPr lang="ru-RU" sz="1400" dirty="0"/>
                        <a:t>Так</a:t>
                      </a:r>
                      <a:r>
                        <a:rPr lang="ru-RU" sz="1400" baseline="0" dirty="0"/>
                        <a:t> как </a:t>
                      </a:r>
                      <a:r>
                        <a:rPr lang="ru-RU" sz="1400" dirty="0"/>
                        <a:t>все заявки на участие в рассматриваемой закупке были приравнены к заявкам, в которых содержатся предложения о поставке товаров, происходящих из иностранного государства или группы иностранных государств, </a:t>
                      </a:r>
                      <a:r>
                        <a:rPr lang="ru-RU" sz="1400" b="1" dirty="0"/>
                        <a:t>в нарушение ч. 2 ст. 83.2 Закона о контрактной системе Заказчиком 11.10.2019 направлен проект контракта Обществу с ценой контракта, сниженной на 15% от предложенной  цены</a:t>
                      </a:r>
                    </a:p>
                  </a:txBody>
                  <a:tcPr/>
                </a:tc>
                <a:tc hMerge="1">
                  <a:txBody>
                    <a:bodyPr/>
                    <a:lstStyle/>
                    <a:p>
                      <a:endParaRPr lang="ru-RU" sz="1400" b="0" dirty="0"/>
                    </a:p>
                  </a:txBody>
                  <a:tcPr/>
                </a:tc>
                <a:tc>
                  <a:txBody>
                    <a:bodyPr/>
                    <a:lstStyle/>
                    <a:p>
                      <a:r>
                        <a:rPr lang="ru-RU" sz="1400" b="0" dirty="0"/>
                        <a:t>Решение Ивановского УФАС  № 037/06/83.2-402/2019 от 18.10.2019</a:t>
                      </a:r>
                    </a:p>
                  </a:txBody>
                  <a:tcPr/>
                </a:tc>
                <a:tc>
                  <a:txBody>
                    <a:bodyPr/>
                    <a:lstStyle/>
                    <a:p>
                      <a:r>
                        <a:rPr lang="ru-RU" sz="1400" dirty="0"/>
                        <a:t>Заказчик закупал</a:t>
                      </a:r>
                      <a:r>
                        <a:rPr lang="ru-RU" sz="1400" baseline="0" dirty="0"/>
                        <a:t> компьютеры в сборе. 878 ПП не применилось. Победитель предлагал к поставке иностранный товар. Цену договора по результатам ЭА заказчик снизил на 15%: в заявках иных участников закупки, признанных соответствующими требованиям АД, имелись предложения (декларации) о поставке товаров, страной происхождения которых являются страны ЕАЭС.</a:t>
                      </a:r>
                    </a:p>
                    <a:p>
                      <a:r>
                        <a:rPr lang="ru-RU" sz="1400" baseline="0" dirty="0"/>
                        <a:t>На основании изложенного, поскольку достаточным условием для применения Приказа № 126н является декларация участника закупки, </a:t>
                      </a:r>
                      <a:r>
                        <a:rPr lang="ru-RU" sz="1400" b="1" baseline="0" dirty="0"/>
                        <a:t>Комиссия нарушений требований Закона о закупках в действиях Заказчика не усматривает.</a:t>
                      </a:r>
                    </a:p>
                  </a:txBody>
                  <a:tcPr/>
                </a:tc>
                <a:tc>
                  <a:txBody>
                    <a:bodyPr/>
                    <a:lstStyle/>
                    <a:p>
                      <a:r>
                        <a:rPr lang="ru-RU" sz="1400" b="0" dirty="0"/>
                        <a:t>Решение Пермского УФАС  от 18.06.2020 г. по жалобе № 202000120047001682</a:t>
                      </a:r>
                    </a:p>
                  </a:txBody>
                  <a:tcPr/>
                </a:tc>
                <a:extLst>
                  <a:ext uri="{0D108BD9-81ED-4DB2-BD59-A6C34878D82A}">
                    <a16:rowId xmlns:a16="http://schemas.microsoft.com/office/drawing/2014/main" xmlns="" val="10001"/>
                  </a:ext>
                </a:extLst>
              </a:tr>
              <a:tr h="329739">
                <a:tc gridSpan="5">
                  <a:txBody>
                    <a:bodyPr/>
                    <a:lstStyle/>
                    <a:p>
                      <a:pPr algn="ctr"/>
                      <a:r>
                        <a:rPr lang="ru-RU" sz="1400" b="1" dirty="0"/>
                        <a:t>Предыдущие решения </a:t>
                      </a:r>
                    </a:p>
                  </a:txBody>
                  <a:tcPr/>
                </a:tc>
                <a:tc hMerge="1">
                  <a:txBody>
                    <a:bodyPr/>
                    <a:lstStyle/>
                    <a:p>
                      <a:endParaRPr lang="ru-RU" sz="1400" b="1" dirty="0"/>
                    </a:p>
                  </a:txBody>
                  <a:tcPr/>
                </a:tc>
                <a:tc hMerge="1">
                  <a:txBody>
                    <a:bodyPr/>
                    <a:lstStyle/>
                    <a:p>
                      <a:endParaRPr lang="ru-RU"/>
                    </a:p>
                  </a:txBody>
                  <a:tcPr/>
                </a:tc>
                <a:tc hMerge="1">
                  <a:txBody>
                    <a:bodyPr/>
                    <a:lstStyle/>
                    <a:p>
                      <a:endParaRPr lang="ru-RU"/>
                    </a:p>
                  </a:txBody>
                  <a:tcPr/>
                </a:tc>
                <a:tc hMerge="1">
                  <a:txBody>
                    <a:bodyPr/>
                    <a:lstStyle/>
                    <a:p>
                      <a:endParaRPr lang="ru-RU" sz="1400" b="1" dirty="0"/>
                    </a:p>
                  </a:txBody>
                  <a:tcPr/>
                </a:tc>
                <a:extLst>
                  <a:ext uri="{0D108BD9-81ED-4DB2-BD59-A6C34878D82A}">
                    <a16:rowId xmlns:a16="http://schemas.microsoft.com/office/drawing/2014/main" xmlns="" val="322405616"/>
                  </a:ext>
                </a:extLst>
              </a:tr>
              <a:tr h="1664162">
                <a:tc>
                  <a:txBody>
                    <a:bodyPr/>
                    <a:lstStyle/>
                    <a:p>
                      <a:r>
                        <a:rPr lang="ru-RU" sz="1300" dirty="0"/>
                        <a:t>Если заявка приравнялась к иностранной в связи с отсутствием</a:t>
                      </a:r>
                      <a:r>
                        <a:rPr lang="ru-RU" sz="1300" baseline="0" dirty="0"/>
                        <a:t> документов в соответствии с ограничительным </a:t>
                      </a:r>
                      <a:r>
                        <a:rPr lang="ru-RU" sz="1300" baseline="0" dirty="0" err="1"/>
                        <a:t>нацрежимом</a:t>
                      </a:r>
                      <a:r>
                        <a:rPr lang="ru-RU" sz="1300" baseline="0" dirty="0"/>
                        <a:t> (968 ПП РФ), при применении 126н, такая заявка рассматривается как иностранная, независимо от декларации страны в 1-й части</a:t>
                      </a:r>
                      <a:endParaRPr lang="ru-RU" sz="1300" dirty="0"/>
                    </a:p>
                  </a:txBody>
                  <a:tcPr/>
                </a:tc>
                <a:tc gridSpan="2">
                  <a:txBody>
                    <a:bodyPr/>
                    <a:lstStyle/>
                    <a:p>
                      <a:r>
                        <a:rPr lang="ru-RU" sz="1300" dirty="0"/>
                        <a:t>РЕШЕНИЕ от 20.05. 2019 г. № КГОЗ-121/19. </a:t>
                      </a:r>
                      <a:r>
                        <a:rPr lang="ru-RU" sz="1300" b="0" dirty="0"/>
                        <a:t>Центральный ФАС</a:t>
                      </a:r>
                    </a:p>
                  </a:txBody>
                  <a:tcPr/>
                </a:tc>
                <a:tc hMerge="1">
                  <a:txBody>
                    <a:bodyPr/>
                    <a:lstStyle/>
                    <a:p>
                      <a:endParaRPr lang="ru-RU"/>
                    </a:p>
                  </a:txBody>
                  <a:tcPr/>
                </a:tc>
                <a:tc>
                  <a:txBody>
                    <a:bodyPr/>
                    <a:lstStyle/>
                    <a:p>
                      <a:r>
                        <a:rPr lang="ru-RU" sz="1300" dirty="0"/>
                        <a:t>При применении</a:t>
                      </a:r>
                      <a:r>
                        <a:rPr lang="ru-RU" sz="1300" baseline="0" dirty="0"/>
                        <a:t> 126н после невозможности применения 968 ПП РФ (электроника – не действует с 01.09.2019), надо смотреть на декларацию страны в 1-й части</a:t>
                      </a:r>
                      <a:endParaRPr lang="ru-RU" sz="1300" dirty="0"/>
                    </a:p>
                  </a:txBody>
                  <a:tcPr/>
                </a:tc>
                <a:tc>
                  <a:txBody>
                    <a:bodyPr/>
                    <a:lstStyle/>
                    <a:p>
                      <a:r>
                        <a:rPr lang="ru-RU" sz="1300" dirty="0"/>
                        <a:t>РЕШЕНИЕ по делу № 026/06/69-712/2019 </a:t>
                      </a:r>
                      <a:r>
                        <a:rPr lang="ru-RU" sz="1300" b="0" dirty="0"/>
                        <a:t>27.06.2019 года Ставропольский УФАС;</a:t>
                      </a:r>
                    </a:p>
                    <a:p>
                      <a:r>
                        <a:rPr lang="ru-RU" sz="1300" b="0" dirty="0"/>
                        <a:t>РЕШЕНИЕ по делу №016/06/14-/2019 от 1 апреля 2019 года</a:t>
                      </a:r>
                      <a:r>
                        <a:rPr lang="ru-RU" sz="1300" b="0" baseline="0" dirty="0"/>
                        <a:t> У</a:t>
                      </a:r>
                      <a:r>
                        <a:rPr lang="ru-RU" sz="1300" b="0" dirty="0"/>
                        <a:t>ФАС по Республике Татарстан.</a:t>
                      </a:r>
                    </a:p>
                    <a:p>
                      <a:r>
                        <a:rPr lang="ru-RU" sz="1300" b="0" dirty="0"/>
                        <a:t>Р Е Ш Е Н И Е № 524/03-18-з от  24 декабря 2018 г Кировский УФАС.</a:t>
                      </a:r>
                    </a:p>
                  </a:txBody>
                  <a:tcPr/>
                </a:tc>
                <a:extLst>
                  <a:ext uri="{0D108BD9-81ED-4DB2-BD59-A6C34878D82A}">
                    <a16:rowId xmlns:a16="http://schemas.microsoft.com/office/drawing/2014/main" xmlns="" val="2950410770"/>
                  </a:ext>
                </a:extLst>
              </a:tr>
            </a:tbl>
          </a:graphicData>
        </a:graphic>
      </p:graphicFrame>
    </p:spTree>
    <p:extLst>
      <p:ext uri="{BB962C8B-B14F-4D97-AF65-F5344CB8AC3E}">
        <p14:creationId xmlns:p14="http://schemas.microsoft.com/office/powerpoint/2010/main" val="108056727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418744" y="603575"/>
            <a:ext cx="5853869" cy="6087781"/>
          </a:xfrm>
          <a:prstGeom prst="rect">
            <a:avLst/>
          </a:prstGeom>
        </p:spPr>
      </p:pic>
      <p:pic>
        <p:nvPicPr>
          <p:cNvPr id="5" name="Рисунок 4"/>
          <p:cNvPicPr>
            <a:picLocks noChangeAspect="1"/>
          </p:cNvPicPr>
          <p:nvPr/>
        </p:nvPicPr>
        <p:blipFill>
          <a:blip r:embed="rId3"/>
          <a:stretch>
            <a:fillRect/>
          </a:stretch>
        </p:blipFill>
        <p:spPr>
          <a:xfrm>
            <a:off x="6808595" y="603575"/>
            <a:ext cx="4984602" cy="2771464"/>
          </a:xfrm>
          <a:prstGeom prst="rect">
            <a:avLst/>
          </a:prstGeom>
        </p:spPr>
      </p:pic>
    </p:spTree>
    <p:extLst>
      <p:ext uri="{BB962C8B-B14F-4D97-AF65-F5344CB8AC3E}">
        <p14:creationId xmlns:p14="http://schemas.microsoft.com/office/powerpoint/2010/main" val="2156424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85A7870-8003-447B-9917-AD714FFF0A97}"/>
              </a:ext>
            </a:extLst>
          </p:cNvPr>
          <p:cNvSpPr>
            <a:spLocks noGrp="1"/>
          </p:cNvSpPr>
          <p:nvPr>
            <p:ph idx="1"/>
          </p:nvPr>
        </p:nvSpPr>
        <p:spPr>
          <a:xfrm>
            <a:off x="218114" y="63937"/>
            <a:ext cx="11400637" cy="4351338"/>
          </a:xfrm>
        </p:spPr>
        <p:txBody>
          <a:bodyPr/>
          <a:lstStyle/>
          <a:p>
            <a:pPr marL="0" indent="0" algn="just">
              <a:buNone/>
            </a:pPr>
            <a:r>
              <a:rPr lang="ru-RU" sz="1200" b="0" i="1" dirty="0">
                <a:solidFill>
                  <a:srgbClr val="22272F"/>
                </a:solidFill>
                <a:effectLst/>
              </a:rPr>
              <a:t>5) используемый способ определения поставщика (подрядчика, исполнителя);</a:t>
            </a:r>
          </a:p>
          <a:p>
            <a:pPr marL="0" indent="0" algn="just">
              <a:buNone/>
            </a:pPr>
            <a:r>
              <a:rPr lang="ru-RU" sz="1200" i="1" dirty="0"/>
              <a:t>8) размер обеспечения исполнения контракта, требования к такому обеспечению, порядок предоставления такого обеспечения, устанавливаемые в соответствии с настоящим Федеральным законом (если установление требования обеспечения исполнения контракта предусмотрено статьей 96 настоящего Федерального закона), а также информация о банковском сопровождении контракта в соответствии со статьей 35 настоящего Федерального закона;</a:t>
            </a:r>
          </a:p>
          <a:p>
            <a:pPr marL="0" indent="0" algn="just">
              <a:buNone/>
            </a:pPr>
            <a:r>
              <a:rPr lang="ru-RU" sz="1200" i="1" dirty="0"/>
              <a:t>9) преимущества, предоставляемые заказчиком в соответствии со статьями 28 и 29 настоящего Федерального закона;</a:t>
            </a:r>
          </a:p>
          <a:p>
            <a:pPr marL="0" indent="0" algn="just">
              <a:buNone/>
            </a:pPr>
            <a:r>
              <a:rPr lang="ru-RU" sz="1400" b="1" i="1" dirty="0"/>
              <a:t>10) информация об условиях, о запретах и об ограничениях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случае, если данные условия, запреты и ограничения установлены заказчиком в соответствии со статьей 14 настоящего Федерального закона;</a:t>
            </a:r>
          </a:p>
          <a:p>
            <a:pPr marL="0" indent="0" algn="just">
              <a:buNone/>
            </a:pPr>
            <a:r>
              <a:rPr lang="ru-RU" sz="1200" i="1" dirty="0"/>
              <a:t>11) информация об осуществлении закупки товара, работы, услуги по государственному оборонному заказу в соответствии с Федеральным законом от 29 декабря 2012 года N 275-ФЗ "О государственном оборонном заказе" (в случае осуществления такой закупки заказчиком);</a:t>
            </a:r>
          </a:p>
          <a:p>
            <a:pPr marL="0" indent="0" algn="just">
              <a:buNone/>
            </a:pPr>
            <a:r>
              <a:rPr lang="ru-RU" sz="1200" i="1" dirty="0"/>
              <a:t>12) размер аванса, устанавливаемый в соответствии с законодательством Российской Федерации о контрактной системе в сфере закупок (если предусмотрена выплата аванса).</a:t>
            </a:r>
          </a:p>
        </p:txBody>
      </p:sp>
      <p:sp>
        <p:nvSpPr>
          <p:cNvPr id="4" name="TextBox 3">
            <a:extLst>
              <a:ext uri="{FF2B5EF4-FFF2-40B4-BE49-F238E27FC236}">
                <a16:creationId xmlns:a16="http://schemas.microsoft.com/office/drawing/2014/main" xmlns="" id="{C8975D2A-761E-4A0F-A334-6D5F9A004200}"/>
              </a:ext>
            </a:extLst>
          </p:cNvPr>
          <p:cNvSpPr txBox="1"/>
          <p:nvPr/>
        </p:nvSpPr>
        <p:spPr>
          <a:xfrm>
            <a:off x="143660" y="2859637"/>
            <a:ext cx="11549543" cy="4095480"/>
          </a:xfrm>
          <a:prstGeom prst="rect">
            <a:avLst/>
          </a:prstGeom>
          <a:noFill/>
        </p:spPr>
        <p:txBody>
          <a:bodyPr wrap="square">
            <a:spAutoFit/>
          </a:bodyPr>
          <a:lstStyle/>
          <a:p>
            <a:pPr marL="228600" marR="0" lvl="0" indent="-228600" algn="just"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22272F"/>
                </a:solidFill>
                <a:effectLst/>
                <a:uLnTx/>
                <a:uFillTx/>
                <a:latin typeface="PT Serif"/>
                <a:ea typeface="+mn-ea"/>
                <a:cs typeface="+mn-cs"/>
              </a:rPr>
              <a:t>в) наименование товара и его характеристики с использованием каталога товаров, работ, услуг для обеспечения государственных и муниципальных нужд, начальную цену единицы товара с учетом стоимости доставки, налогов, сборов и иных обязательных платежей, количество закупаемого товара, единицу измерения товара по общероссийскому классификатору, используемому для количественной оценки технико-экономических и социальных показателей, срок и место поставки товара по общероссийскому (общероссийским) классификатору (классификаторам), используемому (используемым) для сопоставимости и автоматизированной обработки информации в разрезах административно-территориального деления, систематизации и однозначной идентификации на всей территории Российской Федерации муниципальных образований и населенных пунктов, входящих в их состав. Предусмотренный настоящим подпунктом срок поставки товара исчисляется календарными днями и указывается в извещении об осуществлении закупки в календарных днях;</a:t>
            </a:r>
          </a:p>
          <a:p>
            <a:pPr marL="228600" marR="0" lvl="0" indent="-228600" algn="just"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22272F"/>
                </a:solidFill>
                <a:effectLst/>
                <a:uLnTx/>
                <a:uFillTx/>
                <a:latin typeface="PT Serif"/>
                <a:ea typeface="+mn-ea"/>
                <a:cs typeface="+mn-cs"/>
              </a:rPr>
              <a:t>г) информацию о возможности одностороннего отказа от исполнения контракта в соответствии с положениями </a:t>
            </a:r>
            <a:r>
              <a:rPr kumimoji="0" lang="ru-RU" sz="1400" b="0" i="0" u="none" strike="noStrike" kern="1200" cap="none" spc="0" normalizeH="0" baseline="0" noProof="0" dirty="0">
                <a:ln>
                  <a:noFill/>
                </a:ln>
                <a:solidFill>
                  <a:srgbClr val="551A8B"/>
                </a:solidFill>
                <a:effectLst/>
                <a:uLnTx/>
                <a:uFillTx/>
                <a:latin typeface="PT Serif"/>
                <a:ea typeface="+mn-ea"/>
                <a:cs typeface="+mn-cs"/>
                <a:hlinkClick r:id="rId2"/>
              </a:rPr>
              <a:t>частей 8 - 23</a:t>
            </a:r>
            <a:r>
              <a:rPr kumimoji="0" lang="ru-RU" sz="1400" b="0" i="0" u="none" strike="noStrike" kern="1200" cap="none" spc="0" normalizeH="0" baseline="0" noProof="0" dirty="0">
                <a:ln>
                  <a:noFill/>
                </a:ln>
                <a:solidFill>
                  <a:srgbClr val="22272F"/>
                </a:solidFill>
                <a:effectLst/>
                <a:uLnTx/>
                <a:uFillTx/>
                <a:latin typeface="PT Serif"/>
                <a:ea typeface="+mn-ea"/>
                <a:cs typeface="+mn-cs"/>
              </a:rPr>
              <a:t> и </a:t>
            </a:r>
            <a:r>
              <a:rPr kumimoji="0" lang="ru-RU" sz="1400" b="0" i="0" u="none" strike="noStrike" kern="1200" cap="none" spc="0" normalizeH="0" baseline="0" noProof="0" dirty="0">
                <a:ln>
                  <a:noFill/>
                </a:ln>
                <a:solidFill>
                  <a:srgbClr val="551A8B"/>
                </a:solidFill>
                <a:effectLst/>
                <a:uLnTx/>
                <a:uFillTx/>
                <a:latin typeface="PT Serif"/>
                <a:ea typeface="+mn-ea"/>
                <a:cs typeface="+mn-cs"/>
                <a:hlinkClick r:id="rId3"/>
              </a:rPr>
              <a:t>25 статьи 95</a:t>
            </a:r>
            <a:r>
              <a:rPr kumimoji="0" lang="ru-RU" sz="1400" b="0" i="0" u="none" strike="noStrike" kern="1200" cap="none" spc="0" normalizeH="0" baseline="0" noProof="0" dirty="0">
                <a:ln>
                  <a:noFill/>
                </a:ln>
                <a:solidFill>
                  <a:srgbClr val="22272F"/>
                </a:solidFill>
                <a:effectLst/>
                <a:uLnTx/>
                <a:uFillTx/>
                <a:latin typeface="PT Serif"/>
                <a:ea typeface="+mn-ea"/>
                <a:cs typeface="+mn-cs"/>
              </a:rPr>
              <a:t> настоящего Федерального закона;</a:t>
            </a:r>
          </a:p>
          <a:p>
            <a:pPr marL="228600" marR="0" lvl="0" indent="-228600" algn="just"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22272F"/>
                </a:solidFill>
                <a:effectLst/>
                <a:uLnTx/>
                <a:uFillTx/>
                <a:latin typeface="PT Serif"/>
                <a:ea typeface="+mn-ea"/>
                <a:cs typeface="+mn-cs"/>
              </a:rPr>
              <a:t>д) требования, предъявляемые к участникам закупки и предусмотренные </a:t>
            </a:r>
            <a:r>
              <a:rPr kumimoji="0" lang="ru-RU" sz="1400" b="0" i="0" u="none" strike="noStrike" kern="1200" cap="none" spc="0" normalizeH="0" baseline="0" noProof="0" dirty="0">
                <a:ln>
                  <a:noFill/>
                </a:ln>
                <a:solidFill>
                  <a:srgbClr val="551A8B"/>
                </a:solidFill>
                <a:effectLst/>
                <a:uLnTx/>
                <a:uFillTx/>
                <a:latin typeface="PT Serif"/>
                <a:ea typeface="+mn-ea"/>
                <a:cs typeface="+mn-cs"/>
                <a:hlinkClick r:id="rId4"/>
              </a:rPr>
              <a:t>частью 1 статьи 31</a:t>
            </a:r>
            <a:r>
              <a:rPr kumimoji="0" lang="ru-RU" sz="1400" b="0" i="0" u="none" strike="noStrike" kern="1200" cap="none" spc="0" normalizeH="0" baseline="0" noProof="0" dirty="0">
                <a:ln>
                  <a:noFill/>
                </a:ln>
                <a:solidFill>
                  <a:srgbClr val="22272F"/>
                </a:solidFill>
                <a:effectLst/>
                <a:uLnTx/>
                <a:uFillTx/>
                <a:latin typeface="PT Serif"/>
                <a:ea typeface="+mn-ea"/>
                <a:cs typeface="+mn-cs"/>
              </a:rPr>
              <a:t> настоящего Федерального закона;</a:t>
            </a:r>
          </a:p>
          <a:p>
            <a:pPr marL="228600" marR="0" lvl="0" indent="-228600" algn="just"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22272F"/>
                </a:solidFill>
                <a:effectLst/>
                <a:uLnTx/>
                <a:uFillTx/>
                <a:latin typeface="PT Serif"/>
                <a:ea typeface="+mn-ea"/>
                <a:cs typeface="+mn-cs"/>
              </a:rPr>
              <a:t>е) требование, устанавливаемое в соответствии с </a:t>
            </a:r>
            <a:r>
              <a:rPr kumimoji="0" lang="ru-RU" sz="1400" b="0" i="0" u="none" strike="noStrike" kern="1200" cap="none" spc="0" normalizeH="0" baseline="0" noProof="0" dirty="0">
                <a:ln>
                  <a:noFill/>
                </a:ln>
                <a:solidFill>
                  <a:srgbClr val="551A8B"/>
                </a:solidFill>
                <a:effectLst/>
                <a:uLnTx/>
                <a:uFillTx/>
                <a:latin typeface="PT Serif"/>
                <a:ea typeface="+mn-ea"/>
                <a:cs typeface="+mn-cs"/>
                <a:hlinkClick r:id="rId5"/>
              </a:rPr>
              <a:t>частью 1.1 статьи 31</a:t>
            </a:r>
            <a:r>
              <a:rPr kumimoji="0" lang="ru-RU" sz="1400" b="0" i="0" u="none" strike="noStrike" kern="1200" cap="none" spc="0" normalizeH="0" baseline="0" noProof="0" dirty="0">
                <a:ln>
                  <a:noFill/>
                </a:ln>
                <a:solidFill>
                  <a:srgbClr val="22272F"/>
                </a:solidFill>
                <a:effectLst/>
                <a:uLnTx/>
                <a:uFillTx/>
                <a:latin typeface="PT Serif"/>
                <a:ea typeface="+mn-ea"/>
                <a:cs typeface="+mn-cs"/>
              </a:rPr>
              <a:t> настоящего Федерального закона (при наличии);</a:t>
            </a:r>
          </a:p>
          <a:p>
            <a:pPr marL="228600" marR="0" lvl="0" indent="-228600" algn="just" defTabSz="914400" rtl="0" eaLnBrk="0" fontAlgn="base" latinLnBrk="0" hangingPunct="0">
              <a:lnSpc>
                <a:spcPct val="90000"/>
              </a:lnSpc>
              <a:spcBef>
                <a:spcPts val="1000"/>
              </a:spcBef>
              <a:spcAft>
                <a:spcPct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22272F"/>
                </a:solidFill>
                <a:effectLst/>
                <a:uLnTx/>
                <a:uFillTx/>
                <a:latin typeface="PT Serif"/>
                <a:ea typeface="+mn-ea"/>
                <a:cs typeface="+mn-cs"/>
              </a:rPr>
              <a:t>4) извещение об осуществлении закупки, предусмотренное </a:t>
            </a:r>
            <a:r>
              <a:rPr kumimoji="0" lang="ru-RU" sz="1400" b="0" i="0" u="none" strike="noStrike" kern="1200" cap="none" spc="0" normalizeH="0" baseline="0" noProof="0" dirty="0">
                <a:ln>
                  <a:noFill/>
                </a:ln>
                <a:solidFill>
                  <a:srgbClr val="551A8B"/>
                </a:solidFill>
                <a:effectLst/>
                <a:uLnTx/>
                <a:uFillTx/>
                <a:latin typeface="PT Serif"/>
                <a:ea typeface="+mn-ea"/>
                <a:cs typeface="+mn-cs"/>
                <a:hlinkClick r:id="rId6"/>
              </a:rPr>
              <a:t>пунктом 3</a:t>
            </a:r>
            <a:r>
              <a:rPr kumimoji="0" lang="ru-RU" sz="1400" b="0" i="0" u="none" strike="noStrike" kern="1200" cap="none" spc="0" normalizeH="0" baseline="0" noProof="0" dirty="0">
                <a:ln>
                  <a:noFill/>
                </a:ln>
                <a:solidFill>
                  <a:srgbClr val="22272F"/>
                </a:solidFill>
                <a:effectLst/>
                <a:uLnTx/>
                <a:uFillTx/>
                <a:latin typeface="PT Serif"/>
                <a:ea typeface="+mn-ea"/>
                <a:cs typeface="+mn-cs"/>
              </a:rPr>
              <a:t> настоящей части, должно содержать проект контракта, а также обоснование цены контракта у единственного поставщика с указанием информации о валюте, используемой для формирования цены контракта и расчетов с поставщиком (подрядчиком, исполнителем), порядка применения официального курса иностранной валюты к рублю Российской Федерации, установленного Центральным банком Российской Федерации и используемого при оплате контракта. Внесение изменений в такое извещение не допускается;</a:t>
            </a:r>
          </a:p>
        </p:txBody>
      </p:sp>
    </p:spTree>
    <p:extLst>
      <p:ext uri="{BB962C8B-B14F-4D97-AF65-F5344CB8AC3E}">
        <p14:creationId xmlns:p14="http://schemas.microsoft.com/office/powerpoint/2010/main" val="232857819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FD2D241-F930-4DD6-8C7E-2E4572520A69}"/>
              </a:ext>
            </a:extLst>
          </p:cNvPr>
          <p:cNvSpPr>
            <a:spLocks noGrp="1"/>
          </p:cNvSpPr>
          <p:nvPr>
            <p:ph type="title"/>
          </p:nvPr>
        </p:nvSpPr>
        <p:spPr>
          <a:xfrm>
            <a:off x="290818" y="2119748"/>
            <a:ext cx="11610363" cy="1048625"/>
          </a:xfrm>
        </p:spPr>
        <p:txBody>
          <a:bodyPr/>
          <a:lstStyle/>
          <a:p>
            <a:pPr algn="ctr"/>
            <a:r>
              <a:rPr lang="ru-RU" sz="2400" dirty="0">
                <a:solidFill>
                  <a:srgbClr val="FF0000"/>
                </a:solidFill>
              </a:rPr>
              <a:t>Изменения в 616 ПП - Постановление Правительства РФ от 23 декабря 2020 г. N 2241 –</a:t>
            </a:r>
            <a:br>
              <a:rPr lang="ru-RU" sz="2400" dirty="0">
                <a:solidFill>
                  <a:srgbClr val="FF0000"/>
                </a:solidFill>
              </a:rPr>
            </a:br>
            <a:r>
              <a:rPr lang="ru-RU" sz="2400" dirty="0">
                <a:solidFill>
                  <a:srgbClr val="FF0000"/>
                </a:solidFill>
              </a:rPr>
              <a:t> </a:t>
            </a:r>
            <a:r>
              <a:rPr lang="ru-RU" sz="2400" dirty="0"/>
              <a:t>с 25.12.2020</a:t>
            </a:r>
          </a:p>
        </p:txBody>
      </p:sp>
    </p:spTree>
    <p:extLst>
      <p:ext uri="{BB962C8B-B14F-4D97-AF65-F5344CB8AC3E}">
        <p14:creationId xmlns:p14="http://schemas.microsoft.com/office/powerpoint/2010/main" val="40280413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655E914-DD10-44FD-BA7F-0124324FF973}"/>
              </a:ext>
            </a:extLst>
          </p:cNvPr>
          <p:cNvSpPr>
            <a:spLocks noGrp="1"/>
          </p:cNvSpPr>
          <p:nvPr>
            <p:ph type="title"/>
          </p:nvPr>
        </p:nvSpPr>
        <p:spPr>
          <a:xfrm>
            <a:off x="443917" y="257602"/>
            <a:ext cx="10515600" cy="767385"/>
          </a:xfrm>
        </p:spPr>
        <p:txBody>
          <a:bodyPr/>
          <a:lstStyle/>
          <a:p>
            <a:pPr algn="ctr"/>
            <a:r>
              <a:rPr lang="ru-RU" sz="2400" dirty="0">
                <a:solidFill>
                  <a:srgbClr val="00B0F0"/>
                </a:solidFill>
              </a:rPr>
              <a:t>Изменение в Перечне</a:t>
            </a:r>
          </a:p>
        </p:txBody>
      </p:sp>
      <p:graphicFrame>
        <p:nvGraphicFramePr>
          <p:cNvPr id="5" name="Объект 4">
            <a:extLst>
              <a:ext uri="{FF2B5EF4-FFF2-40B4-BE49-F238E27FC236}">
                <a16:creationId xmlns:a16="http://schemas.microsoft.com/office/drawing/2014/main" xmlns="" id="{EB5B7AEF-F627-4857-ABF5-6019828BE1BD}"/>
              </a:ext>
            </a:extLst>
          </p:cNvPr>
          <p:cNvGraphicFramePr>
            <a:graphicFrameLocks noGrp="1"/>
          </p:cNvGraphicFramePr>
          <p:nvPr>
            <p:ph idx="1"/>
            <p:extLst>
              <p:ext uri="{D42A27DB-BD31-4B8C-83A1-F6EECF244321}">
                <p14:modId xmlns:p14="http://schemas.microsoft.com/office/powerpoint/2010/main" val="1675057338"/>
              </p:ext>
            </p:extLst>
          </p:nvPr>
        </p:nvGraphicFramePr>
        <p:xfrm>
          <a:off x="1644243" y="1481676"/>
          <a:ext cx="8271544" cy="4351337"/>
        </p:xfrm>
        <a:graphic>
          <a:graphicData uri="http://schemas.openxmlformats.org/drawingml/2006/table">
            <a:tbl>
              <a:tblPr/>
              <a:tblGrid>
                <a:gridCol w="630566">
                  <a:extLst>
                    <a:ext uri="{9D8B030D-6E8A-4147-A177-3AD203B41FA5}">
                      <a16:colId xmlns:a16="http://schemas.microsoft.com/office/drawing/2014/main" xmlns="" val="1320241338"/>
                    </a:ext>
                  </a:extLst>
                </a:gridCol>
                <a:gridCol w="2163708">
                  <a:extLst>
                    <a:ext uri="{9D8B030D-6E8A-4147-A177-3AD203B41FA5}">
                      <a16:colId xmlns:a16="http://schemas.microsoft.com/office/drawing/2014/main" xmlns="" val="2202900273"/>
                    </a:ext>
                  </a:extLst>
                </a:gridCol>
                <a:gridCol w="5477270">
                  <a:extLst>
                    <a:ext uri="{9D8B030D-6E8A-4147-A177-3AD203B41FA5}">
                      <a16:colId xmlns:a16="http://schemas.microsoft.com/office/drawing/2014/main" xmlns="" val="1228475141"/>
                    </a:ext>
                  </a:extLst>
                </a:gridCol>
              </a:tblGrid>
              <a:tr h="1131348">
                <a:tc>
                  <a:txBody>
                    <a:bodyPr/>
                    <a:lstStyle/>
                    <a:p>
                      <a:pPr algn="l"/>
                      <a:r>
                        <a:rPr lang="ru-RU" sz="1700">
                          <a:solidFill>
                            <a:srgbClr val="FF0000"/>
                          </a:solidFill>
                          <a:effectLst/>
                        </a:rPr>
                        <a:t>123.</a:t>
                      </a:r>
                    </a:p>
                  </a:txBody>
                  <a:tcPr marL="87027" marR="87027" marT="43513" marB="43513">
                    <a:lnL>
                      <a:noFill/>
                    </a:lnL>
                    <a:lnR>
                      <a:noFill/>
                    </a:lnR>
                    <a:lnT>
                      <a:noFill/>
                    </a:lnT>
                    <a:lnB>
                      <a:noFill/>
                    </a:lnB>
                    <a:solidFill>
                      <a:srgbClr val="F3F1E9"/>
                    </a:solidFill>
                  </a:tcPr>
                </a:tc>
                <a:tc>
                  <a:txBody>
                    <a:bodyPr/>
                    <a:lstStyle/>
                    <a:p>
                      <a:pPr algn="l"/>
                      <a:r>
                        <a:rPr lang="ru-RU" sz="1700" i="0" u="none" strike="noStrike">
                          <a:solidFill>
                            <a:srgbClr val="FF0000"/>
                          </a:solidFill>
                          <a:effectLst/>
                          <a:hlinkClick r:id="rId2">
                            <a:extLst>
                              <a:ext uri="{A12FA001-AC4F-418D-AE19-62706E023703}">
                                <ahyp:hlinkClr xmlns:ahyp="http://schemas.microsoft.com/office/drawing/2018/hyperlinkcolor" xmlns="" val="tx"/>
                              </a:ext>
                            </a:extLst>
                          </a:hlinkClick>
                        </a:rPr>
                        <a:t>32.50.50.190</a:t>
                      </a:r>
                      <a:endParaRPr lang="ru-RU" sz="1700">
                        <a:solidFill>
                          <a:srgbClr val="FF0000"/>
                        </a:solidFill>
                        <a:effectLst/>
                      </a:endParaRPr>
                    </a:p>
                  </a:txBody>
                  <a:tcPr marL="87027" marR="87027" marT="43513" marB="43513">
                    <a:lnL>
                      <a:noFill/>
                    </a:lnL>
                    <a:lnR>
                      <a:noFill/>
                    </a:lnR>
                    <a:lnT>
                      <a:noFill/>
                    </a:lnT>
                    <a:lnB>
                      <a:noFill/>
                    </a:lnB>
                    <a:solidFill>
                      <a:srgbClr val="F3F1E9"/>
                    </a:solidFill>
                  </a:tcPr>
                </a:tc>
                <a:tc>
                  <a:txBody>
                    <a:bodyPr/>
                    <a:lstStyle/>
                    <a:p>
                      <a:pPr algn="l"/>
                      <a:r>
                        <a:rPr lang="ru-RU" sz="1700" i="0" dirty="0">
                          <a:solidFill>
                            <a:srgbClr val="FF0000"/>
                          </a:solidFill>
                          <a:effectLst/>
                        </a:rPr>
                        <a:t>Изделия медицинские, в том числе хирургические, прочие, не включенные в другие группировки (только в отношении медицинских масок) – запрет до 31.12.2021</a:t>
                      </a:r>
                      <a:endParaRPr lang="ru-RU" sz="1700" dirty="0">
                        <a:solidFill>
                          <a:srgbClr val="FF0000"/>
                        </a:solidFill>
                        <a:effectLst/>
                      </a:endParaRPr>
                    </a:p>
                  </a:txBody>
                  <a:tcPr marL="87027" marR="87027" marT="43513" marB="43513">
                    <a:lnL>
                      <a:noFill/>
                    </a:lnL>
                    <a:lnR>
                      <a:noFill/>
                    </a:lnR>
                    <a:lnT>
                      <a:noFill/>
                    </a:lnT>
                    <a:lnB>
                      <a:noFill/>
                    </a:lnB>
                    <a:solidFill>
                      <a:srgbClr val="F3F1E9"/>
                    </a:solidFill>
                  </a:tcPr>
                </a:tc>
                <a:extLst>
                  <a:ext uri="{0D108BD9-81ED-4DB2-BD59-A6C34878D82A}">
                    <a16:rowId xmlns:a16="http://schemas.microsoft.com/office/drawing/2014/main" xmlns="" val="2174972000"/>
                  </a:ext>
                </a:extLst>
              </a:tr>
              <a:tr h="609187">
                <a:tc>
                  <a:txBody>
                    <a:bodyPr/>
                    <a:lstStyle/>
                    <a:p>
                      <a:pPr algn="l"/>
                      <a:r>
                        <a:rPr lang="ru-RU" sz="1700" i="0">
                          <a:effectLst/>
                        </a:rPr>
                        <a:t>124.</a:t>
                      </a:r>
                      <a:endParaRPr lang="ru-RU" sz="1700">
                        <a:effectLst/>
                      </a:endParaRPr>
                    </a:p>
                  </a:txBody>
                  <a:tcPr marL="87027" marR="87027" marT="43513" marB="43513">
                    <a:lnL>
                      <a:noFill/>
                    </a:lnL>
                    <a:lnR>
                      <a:noFill/>
                    </a:lnR>
                    <a:lnT>
                      <a:noFill/>
                    </a:lnT>
                    <a:lnB>
                      <a:noFill/>
                    </a:lnB>
                    <a:solidFill>
                      <a:srgbClr val="F3F1E9"/>
                    </a:solidFill>
                  </a:tcPr>
                </a:tc>
                <a:tc>
                  <a:txBody>
                    <a:bodyPr/>
                    <a:lstStyle/>
                    <a:p>
                      <a:pPr algn="l"/>
                      <a:r>
                        <a:rPr lang="ru-RU" sz="1700" u="none" strike="noStrike">
                          <a:solidFill>
                            <a:srgbClr val="551A8B"/>
                          </a:solidFill>
                          <a:effectLst/>
                          <a:hlinkClick r:id="rId3"/>
                        </a:rPr>
                        <a:t>32.99.11.130</a:t>
                      </a:r>
                      <a:endParaRPr lang="ru-RU" sz="1700">
                        <a:effectLst/>
                      </a:endParaRPr>
                    </a:p>
                  </a:txBody>
                  <a:tcPr marL="87027" marR="87027" marT="43513" marB="43513">
                    <a:lnL>
                      <a:noFill/>
                    </a:lnL>
                    <a:lnR>
                      <a:noFill/>
                    </a:lnR>
                    <a:lnT>
                      <a:noFill/>
                    </a:lnT>
                    <a:lnB>
                      <a:noFill/>
                    </a:lnB>
                    <a:solidFill>
                      <a:srgbClr val="F3F1E9"/>
                    </a:solidFill>
                  </a:tcPr>
                </a:tc>
                <a:tc>
                  <a:txBody>
                    <a:bodyPr/>
                    <a:lstStyle/>
                    <a:p>
                      <a:pPr algn="l"/>
                      <a:r>
                        <a:rPr lang="ru-RU" sz="1700">
                          <a:effectLst/>
                        </a:rPr>
                        <a:t>Аппараты дыхательные автономные</a:t>
                      </a:r>
                    </a:p>
                  </a:txBody>
                  <a:tcPr marL="87027" marR="87027" marT="43513" marB="43513">
                    <a:lnL>
                      <a:noFill/>
                    </a:lnL>
                    <a:lnR>
                      <a:noFill/>
                    </a:lnR>
                    <a:lnT>
                      <a:noFill/>
                    </a:lnT>
                    <a:lnB>
                      <a:noFill/>
                    </a:lnB>
                    <a:solidFill>
                      <a:srgbClr val="F3F1E9"/>
                    </a:solidFill>
                  </a:tcPr>
                </a:tc>
                <a:extLst>
                  <a:ext uri="{0D108BD9-81ED-4DB2-BD59-A6C34878D82A}">
                    <a16:rowId xmlns:a16="http://schemas.microsoft.com/office/drawing/2014/main" xmlns="" val="3611680343"/>
                  </a:ext>
                </a:extLst>
              </a:tr>
              <a:tr h="609187">
                <a:tc>
                  <a:txBody>
                    <a:bodyPr/>
                    <a:lstStyle/>
                    <a:p>
                      <a:pPr algn="l"/>
                      <a:r>
                        <a:rPr lang="ru-RU" sz="1700" i="0">
                          <a:effectLst/>
                        </a:rPr>
                        <a:t>125</a:t>
                      </a:r>
                      <a:r>
                        <a:rPr lang="ru-RU" sz="1700">
                          <a:effectLst/>
                        </a:rPr>
                        <a:t>.</a:t>
                      </a:r>
                    </a:p>
                  </a:txBody>
                  <a:tcPr marL="87027" marR="87027" marT="43513" marB="43513">
                    <a:lnL>
                      <a:noFill/>
                    </a:lnL>
                    <a:lnR>
                      <a:noFill/>
                    </a:lnR>
                    <a:lnT>
                      <a:noFill/>
                    </a:lnT>
                    <a:lnB>
                      <a:noFill/>
                    </a:lnB>
                    <a:solidFill>
                      <a:srgbClr val="F3F1E9"/>
                    </a:solidFill>
                  </a:tcPr>
                </a:tc>
                <a:tc>
                  <a:txBody>
                    <a:bodyPr/>
                    <a:lstStyle/>
                    <a:p>
                      <a:pPr algn="l"/>
                      <a:r>
                        <a:rPr lang="ru-RU" sz="1700" u="none" strike="noStrike">
                          <a:solidFill>
                            <a:srgbClr val="551A8B"/>
                          </a:solidFill>
                          <a:effectLst/>
                          <a:hlinkClick r:id="rId4"/>
                        </a:rPr>
                        <a:t>32.99.11.140</a:t>
                      </a:r>
                      <a:endParaRPr lang="ru-RU" sz="1700">
                        <a:effectLst/>
                      </a:endParaRPr>
                    </a:p>
                  </a:txBody>
                  <a:tcPr marL="87027" marR="87027" marT="43513" marB="43513">
                    <a:lnL>
                      <a:noFill/>
                    </a:lnL>
                    <a:lnR>
                      <a:noFill/>
                    </a:lnR>
                    <a:lnT>
                      <a:noFill/>
                    </a:lnT>
                    <a:lnB>
                      <a:noFill/>
                    </a:lnB>
                    <a:solidFill>
                      <a:srgbClr val="F3F1E9"/>
                    </a:solidFill>
                  </a:tcPr>
                </a:tc>
                <a:tc>
                  <a:txBody>
                    <a:bodyPr/>
                    <a:lstStyle/>
                    <a:p>
                      <a:pPr algn="l"/>
                      <a:r>
                        <a:rPr lang="ru-RU" sz="1700">
                          <a:effectLst/>
                        </a:rPr>
                        <a:t>Одежда защитная огнестойкая</a:t>
                      </a:r>
                    </a:p>
                  </a:txBody>
                  <a:tcPr marL="87027" marR="87027" marT="43513" marB="43513">
                    <a:lnL>
                      <a:noFill/>
                    </a:lnL>
                    <a:lnR>
                      <a:noFill/>
                    </a:lnR>
                    <a:lnT>
                      <a:noFill/>
                    </a:lnT>
                    <a:lnB>
                      <a:noFill/>
                    </a:lnB>
                    <a:solidFill>
                      <a:srgbClr val="F3F1E9"/>
                    </a:solidFill>
                  </a:tcPr>
                </a:tc>
                <a:extLst>
                  <a:ext uri="{0D108BD9-81ED-4DB2-BD59-A6C34878D82A}">
                    <a16:rowId xmlns:a16="http://schemas.microsoft.com/office/drawing/2014/main" xmlns="" val="1357477116"/>
                  </a:ext>
                </a:extLst>
              </a:tr>
              <a:tr h="609187">
                <a:tc>
                  <a:txBody>
                    <a:bodyPr/>
                    <a:lstStyle/>
                    <a:p>
                      <a:pPr algn="l"/>
                      <a:r>
                        <a:rPr lang="ru-RU" sz="1700" i="0">
                          <a:solidFill>
                            <a:srgbClr val="FF0000"/>
                          </a:solidFill>
                          <a:effectLst/>
                        </a:rPr>
                        <a:t>126.</a:t>
                      </a:r>
                      <a:endParaRPr lang="ru-RU" sz="1700">
                        <a:solidFill>
                          <a:srgbClr val="FF0000"/>
                        </a:solidFill>
                        <a:effectLst/>
                      </a:endParaRPr>
                    </a:p>
                  </a:txBody>
                  <a:tcPr marL="87027" marR="87027" marT="43513" marB="43513">
                    <a:lnL>
                      <a:noFill/>
                    </a:lnL>
                    <a:lnR>
                      <a:noFill/>
                    </a:lnR>
                    <a:lnT>
                      <a:noFill/>
                    </a:lnT>
                    <a:lnB>
                      <a:noFill/>
                    </a:lnB>
                    <a:solidFill>
                      <a:srgbClr val="F3F1E9"/>
                    </a:solidFill>
                  </a:tcPr>
                </a:tc>
                <a:tc>
                  <a:txBody>
                    <a:bodyPr/>
                    <a:lstStyle/>
                    <a:p>
                      <a:pPr algn="l"/>
                      <a:r>
                        <a:rPr lang="ru-RU" sz="1700" i="0" u="none" strike="noStrike">
                          <a:solidFill>
                            <a:srgbClr val="FF0000"/>
                          </a:solidFill>
                          <a:effectLst/>
                          <a:hlinkClick r:id="rId5">
                            <a:extLst>
                              <a:ext uri="{A12FA001-AC4F-418D-AE19-62706E023703}">
                                <ahyp:hlinkClr xmlns:ahyp="http://schemas.microsoft.com/office/drawing/2018/hyperlinkcolor" xmlns="" val="tx"/>
                              </a:ext>
                            </a:extLst>
                          </a:hlinkClick>
                        </a:rPr>
                        <a:t>32.99.11.160</a:t>
                      </a:r>
                      <a:endParaRPr lang="ru-RU" sz="1700">
                        <a:solidFill>
                          <a:srgbClr val="FF0000"/>
                        </a:solidFill>
                        <a:effectLst/>
                      </a:endParaRPr>
                    </a:p>
                  </a:txBody>
                  <a:tcPr marL="87027" marR="87027" marT="43513" marB="43513">
                    <a:lnL>
                      <a:noFill/>
                    </a:lnL>
                    <a:lnR>
                      <a:noFill/>
                    </a:lnR>
                    <a:lnT>
                      <a:noFill/>
                    </a:lnT>
                    <a:lnB>
                      <a:noFill/>
                    </a:lnB>
                    <a:solidFill>
                      <a:srgbClr val="F3F1E9"/>
                    </a:solidFill>
                  </a:tcPr>
                </a:tc>
                <a:tc>
                  <a:txBody>
                    <a:bodyPr/>
                    <a:lstStyle/>
                    <a:p>
                      <a:pPr algn="l"/>
                      <a:r>
                        <a:rPr lang="ru-RU" sz="1700" i="0" dirty="0">
                          <a:solidFill>
                            <a:srgbClr val="FF0000"/>
                          </a:solidFill>
                          <a:effectLst/>
                        </a:rPr>
                        <a:t>Средства защиты головы и лица (только в отношении медицинских масок) – запрет до 31.12.2021</a:t>
                      </a:r>
                      <a:endParaRPr lang="ru-RU" sz="1700" dirty="0">
                        <a:solidFill>
                          <a:srgbClr val="FF0000"/>
                        </a:solidFill>
                        <a:effectLst/>
                      </a:endParaRPr>
                    </a:p>
                  </a:txBody>
                  <a:tcPr marL="87027" marR="87027" marT="43513" marB="43513">
                    <a:lnL>
                      <a:noFill/>
                    </a:lnL>
                    <a:lnR>
                      <a:noFill/>
                    </a:lnR>
                    <a:lnT>
                      <a:noFill/>
                    </a:lnT>
                    <a:lnB>
                      <a:noFill/>
                    </a:lnB>
                    <a:solidFill>
                      <a:srgbClr val="F3F1E9"/>
                    </a:solidFill>
                  </a:tcPr>
                </a:tc>
                <a:extLst>
                  <a:ext uri="{0D108BD9-81ED-4DB2-BD59-A6C34878D82A}">
                    <a16:rowId xmlns:a16="http://schemas.microsoft.com/office/drawing/2014/main" xmlns="" val="2073092289"/>
                  </a:ext>
                </a:extLst>
              </a:tr>
              <a:tr h="1392428">
                <a:tc>
                  <a:txBody>
                    <a:bodyPr/>
                    <a:lstStyle/>
                    <a:p>
                      <a:pPr algn="l"/>
                      <a:r>
                        <a:rPr lang="ru-RU" sz="1700" i="0">
                          <a:effectLst/>
                        </a:rPr>
                        <a:t>127</a:t>
                      </a:r>
                      <a:r>
                        <a:rPr lang="ru-RU" sz="1700">
                          <a:effectLst/>
                        </a:rPr>
                        <a:t>.</a:t>
                      </a:r>
                    </a:p>
                  </a:txBody>
                  <a:tcPr marL="87027" marR="87027" marT="43513" marB="43513">
                    <a:lnL>
                      <a:noFill/>
                    </a:lnL>
                    <a:lnR>
                      <a:noFill/>
                    </a:lnR>
                    <a:lnT>
                      <a:noFill/>
                    </a:lnT>
                    <a:lnB>
                      <a:noFill/>
                    </a:lnB>
                    <a:solidFill>
                      <a:srgbClr val="F3F1E9"/>
                    </a:solidFill>
                  </a:tcPr>
                </a:tc>
                <a:tc>
                  <a:txBody>
                    <a:bodyPr/>
                    <a:lstStyle/>
                    <a:p>
                      <a:pPr algn="l"/>
                      <a:r>
                        <a:rPr lang="ru-RU" sz="1700" u="none" strike="noStrike" dirty="0">
                          <a:solidFill>
                            <a:srgbClr val="551A8B"/>
                          </a:solidFill>
                          <a:effectLst/>
                          <a:hlinkClick r:id="rId6"/>
                        </a:rPr>
                        <a:t>32.99.11.190</a:t>
                      </a:r>
                      <a:endParaRPr lang="ru-RU" sz="1700" dirty="0">
                        <a:effectLst/>
                      </a:endParaRPr>
                    </a:p>
                  </a:txBody>
                  <a:tcPr marL="87027" marR="87027" marT="43513" marB="43513">
                    <a:lnL>
                      <a:noFill/>
                    </a:lnL>
                    <a:lnR>
                      <a:noFill/>
                    </a:lnR>
                    <a:lnT>
                      <a:noFill/>
                    </a:lnT>
                    <a:lnB>
                      <a:noFill/>
                    </a:lnB>
                    <a:solidFill>
                      <a:srgbClr val="F3F1E9"/>
                    </a:solidFill>
                  </a:tcPr>
                </a:tc>
                <a:tc>
                  <a:txBody>
                    <a:bodyPr/>
                    <a:lstStyle/>
                    <a:p>
                      <a:pPr algn="l"/>
                      <a:r>
                        <a:rPr lang="ru-RU" sz="1700" dirty="0">
                          <a:effectLst/>
                        </a:rPr>
                        <a:t>Уборы головные защитные и средства защиты прочие, не включенные в другие группировки (только в отношении головных уборов из текстильных материалов)</a:t>
                      </a:r>
                    </a:p>
                  </a:txBody>
                  <a:tcPr marL="87027" marR="87027" marT="43513" marB="43513">
                    <a:lnL>
                      <a:noFill/>
                    </a:lnL>
                    <a:lnR>
                      <a:noFill/>
                    </a:lnR>
                    <a:lnT>
                      <a:noFill/>
                    </a:lnT>
                    <a:lnB>
                      <a:noFill/>
                    </a:lnB>
                    <a:solidFill>
                      <a:srgbClr val="F3F1E9"/>
                    </a:solidFill>
                  </a:tcPr>
                </a:tc>
                <a:extLst>
                  <a:ext uri="{0D108BD9-81ED-4DB2-BD59-A6C34878D82A}">
                    <a16:rowId xmlns:a16="http://schemas.microsoft.com/office/drawing/2014/main" xmlns="" val="1464741703"/>
                  </a:ext>
                </a:extLst>
              </a:tr>
            </a:tbl>
          </a:graphicData>
        </a:graphic>
      </p:graphicFrame>
    </p:spTree>
    <p:extLst>
      <p:ext uri="{BB962C8B-B14F-4D97-AF65-F5344CB8AC3E}">
        <p14:creationId xmlns:p14="http://schemas.microsoft.com/office/powerpoint/2010/main" val="59733586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128473239"/>
              </p:ext>
            </p:extLst>
          </p:nvPr>
        </p:nvGraphicFramePr>
        <p:xfrm>
          <a:off x="288022" y="167830"/>
          <a:ext cx="11903978" cy="6233152"/>
        </p:xfrm>
        <a:graphic>
          <a:graphicData uri="http://schemas.openxmlformats.org/drawingml/2006/table">
            <a:tbl>
              <a:tblPr firstRow="1" bandRow="1">
                <a:tableStyleId>{5C22544A-7EE6-4342-B048-85BDC9FD1C3A}</a:tableStyleId>
              </a:tblPr>
              <a:tblGrid>
                <a:gridCol w="4630723">
                  <a:extLst>
                    <a:ext uri="{9D8B030D-6E8A-4147-A177-3AD203B41FA5}">
                      <a16:colId xmlns:a16="http://schemas.microsoft.com/office/drawing/2014/main" xmlns="" val="4192907723"/>
                    </a:ext>
                  </a:extLst>
                </a:gridCol>
                <a:gridCol w="7273255">
                  <a:extLst>
                    <a:ext uri="{9D8B030D-6E8A-4147-A177-3AD203B41FA5}">
                      <a16:colId xmlns:a16="http://schemas.microsoft.com/office/drawing/2014/main" xmlns="" val="1137997630"/>
                    </a:ext>
                  </a:extLst>
                </a:gridCol>
              </a:tblGrid>
              <a:tr h="0">
                <a:tc>
                  <a:txBody>
                    <a:bodyPr/>
                    <a:lstStyle/>
                    <a:p>
                      <a:pPr algn="ctr"/>
                      <a:r>
                        <a:rPr lang="ru-RU" sz="1300" dirty="0"/>
                        <a:t>Запрет </a:t>
                      </a:r>
                      <a:r>
                        <a:rPr lang="ru-RU" sz="1300" dirty="0">
                          <a:solidFill>
                            <a:srgbClr val="C00000"/>
                          </a:solidFill>
                        </a:rPr>
                        <a:t>не применяется  </a:t>
                      </a:r>
                      <a:r>
                        <a:rPr lang="ru-RU" sz="1300" dirty="0"/>
                        <a:t>в случаях (п.3.)</a:t>
                      </a:r>
                    </a:p>
                  </a:txBody>
                  <a:tcPr marL="91443" marR="91443" marT="45718" marB="45718"/>
                </a:tc>
                <a:tc>
                  <a:txBody>
                    <a:bodyPr/>
                    <a:lstStyle/>
                    <a:p>
                      <a:pPr algn="ctr"/>
                      <a:r>
                        <a:rPr lang="ru-RU" sz="1300" dirty="0"/>
                        <a:t>Комментарий</a:t>
                      </a:r>
                    </a:p>
                  </a:txBody>
                  <a:tcPr marL="91443" marR="91443" marT="45718" marB="45718"/>
                </a:tc>
                <a:extLst>
                  <a:ext uri="{0D108BD9-81ED-4DB2-BD59-A6C34878D82A}">
                    <a16:rowId xmlns:a16="http://schemas.microsoft.com/office/drawing/2014/main" xmlns="" val="2227870990"/>
                  </a:ext>
                </a:extLst>
              </a:tr>
              <a:tr h="3778533">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1600" dirty="0"/>
                        <a:t>б) закупка одной единицы товара, стоимость которой не превышает 100 тыс. рублей, и закупки совокупности </a:t>
                      </a:r>
                      <a:r>
                        <a:rPr lang="ru-RU" sz="1600" b="1" dirty="0"/>
                        <a:t>таких </a:t>
                      </a:r>
                      <a:r>
                        <a:rPr lang="ru-RU" sz="1600" dirty="0"/>
                        <a:t>товаров, суммарная стоимость которых составляет менее 1 млн. рублей (за исключением закупок товаров, указанных в </a:t>
                      </a:r>
                      <a:r>
                        <a:rPr lang="ru-RU" sz="1600" strike="sngStrike" dirty="0"/>
                        <a:t>пунктах 1 - 7, </a:t>
                      </a:r>
                      <a:r>
                        <a:rPr lang="ru-RU" sz="1600" strike="sngStrike" dirty="0">
                          <a:solidFill>
                            <a:srgbClr val="FF0000"/>
                          </a:solidFill>
                        </a:rPr>
                        <a:t>124 </a:t>
                      </a:r>
                      <a:r>
                        <a:rPr lang="ru-RU" sz="1600" strike="sngStrike" dirty="0"/>
                        <a:t>и 125 </a:t>
                      </a:r>
                      <a:r>
                        <a:rPr lang="ru-RU" sz="1600" dirty="0"/>
                        <a:t>пунктах 1 - 7, </a:t>
                      </a:r>
                      <a:r>
                        <a:rPr lang="ru-RU" sz="1600" dirty="0">
                          <a:solidFill>
                            <a:srgbClr val="FF0000"/>
                          </a:solidFill>
                        </a:rPr>
                        <a:t>123,</a:t>
                      </a:r>
                      <a:r>
                        <a:rPr lang="ru-RU" sz="1600" dirty="0"/>
                        <a:t> 125 </a:t>
                      </a:r>
                      <a:r>
                        <a:rPr lang="ru-RU" sz="1600" dirty="0">
                          <a:solidFill>
                            <a:srgbClr val="FF0000"/>
                          </a:solidFill>
                        </a:rPr>
                        <a:t>- 127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ru-RU" sz="16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1600" i="1" dirty="0" err="1">
                          <a:solidFill>
                            <a:srgbClr val="C00000"/>
                          </a:solidFill>
                        </a:rPr>
                        <a:t>ВОПРОСы</a:t>
                      </a:r>
                      <a:r>
                        <a:rPr lang="ru-RU" sz="1600" i="1" dirty="0">
                          <a:solidFill>
                            <a:srgbClr val="C00000"/>
                          </a:solidFill>
                        </a:rPr>
                        <a:t>: если запрет не применяется, то срабатывает 126н Приказ Минфина – а в нем тоже запрет по Приложению и не по Приложению в составе 1 лота! Как правильно формировать лот</a:t>
                      </a:r>
                      <a:r>
                        <a:rPr lang="en-US" sz="1600" i="1" dirty="0">
                          <a:solidFill>
                            <a:srgbClr val="C00000"/>
                          </a:solidFill>
                        </a:rPr>
                        <a:t>?</a:t>
                      </a:r>
                      <a:endParaRPr lang="ru-RU" sz="1600" i="1" dirty="0">
                        <a:solidFill>
                          <a:srgbClr val="C00000"/>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1600" i="1" dirty="0">
                          <a:solidFill>
                            <a:srgbClr val="C00000"/>
                          </a:solidFill>
                        </a:rPr>
                        <a:t>Как правильно понимать: в лоте закупается совокупность товаров, каждая единица товара не должна превышать 100 тысяч рублей или только совокупность не должна превысить 1 млн.</a:t>
                      </a:r>
                      <a:r>
                        <a:rPr lang="en-US" sz="1600" i="1" dirty="0">
                          <a:solidFill>
                            <a:srgbClr val="C00000"/>
                          </a:solidFill>
                        </a:rPr>
                        <a:t>?</a:t>
                      </a:r>
                    </a:p>
                  </a:txBody>
                  <a:tcPr marL="91443" marR="91443" marT="45718" marB="4571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i="1" dirty="0">
                          <a:solidFill>
                            <a:srgbClr val="7030A0"/>
                          </a:solidFill>
                        </a:rPr>
                        <a:t>То есть товар в перечне есть, но можно закупать иностранный в случае </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i="1" dirty="0">
                          <a:solidFill>
                            <a:srgbClr val="7030A0"/>
                          </a:solidFill>
                        </a:rPr>
                        <a:t>1 единица ≤ 100 тыс. руб. или несколько товаров &lt; 1 млн. руб.</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600" i="1" dirty="0">
                        <a:solidFill>
                          <a:srgbClr val="7030A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600" i="1" dirty="0">
                          <a:solidFill>
                            <a:srgbClr val="7030A0"/>
                          </a:solidFill>
                        </a:rPr>
                        <a:t>На 13.2 - Ткани текстильные;  13.9 - Изделия текстильные прочие; 14.1 -  Одежда, кроме одежды из меха; 14.20 - Изделия меховые;  14.3 - Предметы одежды трикотажные и вязаные; 15.1  - Кожа дубленая и выделанная; чемоданы, сумки дамские, изделия шорно-седельные и упряжь; меха выделанные и окрашенные; 15.2 – Обувь</a:t>
                      </a:r>
                      <a:r>
                        <a:rPr lang="ru-RU" sz="1600" i="1" strike="noStrike" dirty="0">
                          <a:solidFill>
                            <a:srgbClr val="7030A0"/>
                          </a:solidFill>
                        </a:rPr>
                        <a:t>; </a:t>
                      </a:r>
                      <a:r>
                        <a:rPr lang="ru-RU" sz="1600" i="1" strike="noStrike" dirty="0">
                          <a:solidFill>
                            <a:srgbClr val="FF0000"/>
                          </a:solidFill>
                        </a:rPr>
                        <a:t>32.50.50.190 Изделия медицинские, в том числе хирургические, прочие, не включенные в другие группировки (только в отношении медицинских масок)</a:t>
                      </a:r>
                      <a:r>
                        <a:rPr lang="ru-RU" sz="1600" i="1" strike="noStrike" dirty="0">
                          <a:solidFill>
                            <a:srgbClr val="7030A0"/>
                          </a:solidFill>
                        </a:rPr>
                        <a:t>; 32.99.11.140 - Одежда защитная огнестойкая;</a:t>
                      </a:r>
                      <a:r>
                        <a:rPr lang="ru-RU" sz="1600" i="1" dirty="0">
                          <a:solidFill>
                            <a:srgbClr val="7030A0"/>
                          </a:solidFill>
                        </a:rPr>
                        <a:t> </a:t>
                      </a:r>
                      <a:r>
                        <a:rPr lang="ru-RU" sz="1600" i="1" dirty="0">
                          <a:solidFill>
                            <a:srgbClr val="FF0000"/>
                          </a:solidFill>
                        </a:rPr>
                        <a:t>32.99.11.160 Средства защиты головы и лица (только в отношении медицинских масок); </a:t>
                      </a:r>
                      <a:r>
                        <a:rPr lang="ru-RU" sz="1600" i="1" dirty="0">
                          <a:solidFill>
                            <a:srgbClr val="7030A0"/>
                          </a:solidFill>
                        </a:rPr>
                        <a:t>32.99.11.19 - Уборы головные защитные и средства защиты прочие, не включенные в другие группировки (только в отношении головных уборов из текстильных материалов) </a:t>
                      </a:r>
                      <a:r>
                        <a:rPr lang="ru-RU" sz="1600" b="1" i="1" dirty="0">
                          <a:solidFill>
                            <a:srgbClr val="7030A0"/>
                          </a:solidFill>
                        </a:rPr>
                        <a:t>исключения из запрета на закупку иностранного товара не распространяются</a:t>
                      </a:r>
                      <a:r>
                        <a:rPr lang="ru-RU" sz="1600" i="1" dirty="0">
                          <a:solidFill>
                            <a:srgbClr val="7030A0"/>
                          </a:solidFill>
                        </a:rPr>
                        <a:t>!  </a:t>
                      </a:r>
                      <a:r>
                        <a:rPr lang="ru-RU" sz="1600" b="1" i="1" dirty="0">
                          <a:solidFill>
                            <a:srgbClr val="7030A0"/>
                          </a:solidFill>
                        </a:rPr>
                        <a:t>- т.е. закупается ЕВРАЗЭС!</a:t>
                      </a:r>
                    </a:p>
                    <a:p>
                      <a:pPr marL="0" marR="0" indent="0" algn="l" defTabSz="914400" rtl="0" eaLnBrk="1" fontAlgn="auto" latinLnBrk="0" hangingPunct="1">
                        <a:lnSpc>
                          <a:spcPct val="100000"/>
                        </a:lnSpc>
                        <a:spcBef>
                          <a:spcPts val="0"/>
                        </a:spcBef>
                        <a:spcAft>
                          <a:spcPts val="0"/>
                        </a:spcAft>
                        <a:buClrTx/>
                        <a:buSzTx/>
                        <a:buFontTx/>
                        <a:buNone/>
                        <a:tabLst/>
                        <a:defRPr/>
                      </a:pPr>
                      <a:endParaRPr lang="ru-RU" sz="1600" b="1" i="1" dirty="0">
                        <a:solidFill>
                          <a:srgbClr val="7030A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ru-RU" sz="1600" b="1" i="1" dirty="0">
                          <a:solidFill>
                            <a:srgbClr val="7030A0"/>
                          </a:solidFill>
                        </a:rPr>
                        <a:t>Вопрос: не распространяется только по совокупности до 1 млн. рублей или и на закупку 1 единицы до 100 тыс. руб.</a:t>
                      </a:r>
                      <a:r>
                        <a:rPr lang="en-US" sz="1600" b="1" i="1" dirty="0">
                          <a:solidFill>
                            <a:srgbClr val="7030A0"/>
                          </a:solidFill>
                        </a:rPr>
                        <a:t>?</a:t>
                      </a:r>
                      <a:r>
                        <a:rPr lang="ru-RU" sz="1600" b="1" i="1" dirty="0">
                          <a:solidFill>
                            <a:srgbClr val="7030A0"/>
                          </a:solidFill>
                        </a:rPr>
                        <a:t> – по идее только на совокупность, иначе норма должна была строиться по иному (типа «закупка товаров, за исключением… «). </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1" i="1" dirty="0">
                          <a:solidFill>
                            <a:srgbClr val="7030A0"/>
                          </a:solidFill>
                        </a:rPr>
                        <a:t>То есть по указанным пунктам исключения, равно, как и по иным товарам по Перечню, можно купить иностранный товар до 100 тысяч рублей, а совокупность до 1 млн. нельзя.</a:t>
                      </a:r>
                    </a:p>
                  </a:txBody>
                  <a:tcPr marL="91443" marR="91443" marT="45718" marB="45718"/>
                </a:tc>
                <a:extLst>
                  <a:ext uri="{0D108BD9-81ED-4DB2-BD59-A6C34878D82A}">
                    <a16:rowId xmlns:a16="http://schemas.microsoft.com/office/drawing/2014/main" xmlns="" val="296890810"/>
                  </a:ext>
                </a:extLst>
              </a:tr>
            </a:tbl>
          </a:graphicData>
        </a:graphic>
      </p:graphicFrame>
    </p:spTree>
    <p:extLst>
      <p:ext uri="{BB962C8B-B14F-4D97-AF65-F5344CB8AC3E}">
        <p14:creationId xmlns:p14="http://schemas.microsoft.com/office/powerpoint/2010/main" val="107230155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259801995"/>
              </p:ext>
            </p:extLst>
          </p:nvPr>
        </p:nvGraphicFramePr>
        <p:xfrm>
          <a:off x="201336" y="78947"/>
          <a:ext cx="11821486" cy="6179988"/>
        </p:xfrm>
        <a:graphic>
          <a:graphicData uri="http://schemas.openxmlformats.org/drawingml/2006/table">
            <a:tbl>
              <a:tblPr firstRow="1" bandRow="1">
                <a:tableStyleId>{5C22544A-7EE6-4342-B048-85BDC9FD1C3A}</a:tableStyleId>
              </a:tblPr>
              <a:tblGrid>
                <a:gridCol w="5938328">
                  <a:extLst>
                    <a:ext uri="{9D8B030D-6E8A-4147-A177-3AD203B41FA5}">
                      <a16:colId xmlns:a16="http://schemas.microsoft.com/office/drawing/2014/main" xmlns="" val="4192907723"/>
                    </a:ext>
                  </a:extLst>
                </a:gridCol>
                <a:gridCol w="5883158">
                  <a:extLst>
                    <a:ext uri="{9D8B030D-6E8A-4147-A177-3AD203B41FA5}">
                      <a16:colId xmlns:a16="http://schemas.microsoft.com/office/drawing/2014/main" xmlns="" val="1137997630"/>
                    </a:ext>
                  </a:extLst>
                </a:gridCol>
              </a:tblGrid>
              <a:tr h="343072">
                <a:tc>
                  <a:txBody>
                    <a:bodyPr/>
                    <a:lstStyle/>
                    <a:p>
                      <a:r>
                        <a:rPr lang="ru-RU" sz="1300" dirty="0"/>
                        <a:t>Запрет </a:t>
                      </a:r>
                      <a:r>
                        <a:rPr lang="ru-RU" sz="1300" dirty="0">
                          <a:solidFill>
                            <a:srgbClr val="C00000"/>
                          </a:solidFill>
                        </a:rPr>
                        <a:t>не применяется  </a:t>
                      </a:r>
                      <a:r>
                        <a:rPr lang="ru-RU" sz="1300" dirty="0"/>
                        <a:t>в случаях</a:t>
                      </a:r>
                    </a:p>
                  </a:txBody>
                  <a:tcPr marL="91443" marR="91443" marT="45718" marB="45718"/>
                </a:tc>
                <a:tc>
                  <a:txBody>
                    <a:bodyPr/>
                    <a:lstStyle/>
                    <a:p>
                      <a:r>
                        <a:rPr lang="ru-RU" sz="1300" dirty="0"/>
                        <a:t>Комментарий</a:t>
                      </a:r>
                    </a:p>
                  </a:txBody>
                  <a:tcPr marL="91443" marR="91443" marT="45718" marB="45718"/>
                </a:tc>
                <a:extLst>
                  <a:ext uri="{0D108BD9-81ED-4DB2-BD59-A6C34878D82A}">
                    <a16:rowId xmlns:a16="http://schemas.microsoft.com/office/drawing/2014/main" xmlns="" val="2227870990"/>
                  </a:ext>
                </a:extLst>
              </a:tr>
              <a:tr h="3430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t>д) закупки, осуществляемые ФСБ, ФСО, СВР,  органами внешней разведки </a:t>
                      </a:r>
                      <a:r>
                        <a:rPr lang="ru-RU" sz="1300" dirty="0" err="1"/>
                        <a:t>Минобороны,МВД</a:t>
                      </a:r>
                      <a:r>
                        <a:rPr lang="ru-RU" sz="1300" dirty="0"/>
                        <a:t>, </a:t>
                      </a:r>
                      <a:r>
                        <a:rPr lang="ru-RU" sz="1300" dirty="0" err="1"/>
                        <a:t>Росгвардией</a:t>
                      </a:r>
                      <a:r>
                        <a:rPr lang="ru-RU" sz="1300" dirty="0"/>
                        <a:t>, Управделами Президента РФ и Главным управлением специальных программ Президента  РФ (за исключением закупок товаров, указанных в пунктах 1 - 7, 52 - 57, 73 - 75, 81, </a:t>
                      </a:r>
                      <a:r>
                        <a:rPr lang="ru-RU" sz="1300" b="1" dirty="0">
                          <a:solidFill>
                            <a:srgbClr val="FF0000"/>
                          </a:solidFill>
                        </a:rPr>
                        <a:t>123, 126 </a:t>
                      </a:r>
                      <a:r>
                        <a:rPr lang="ru-RU" sz="1300" dirty="0"/>
                        <a:t>перечня, в отношении товаров, указанных в пунктах 47 - 51 перечня, при условии закупки одной единицы товара, стоимость которой равна или менее 2 млн. рублей);</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t>Постановление Правительства РФ от 31 декабря 2020 г. N 2407</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t>"О внесении изменений в пункт 3 постановления Правительства Российской Федерации от 30 апреля 2020 г. N 616« - </a:t>
                      </a:r>
                      <a:r>
                        <a:rPr lang="ru-RU" sz="1300" dirty="0">
                          <a:solidFill>
                            <a:srgbClr val="FF0000"/>
                          </a:solidFill>
                        </a:rPr>
                        <a:t>с 06.01.2021 </a:t>
                      </a:r>
                      <a:r>
                        <a:rPr lang="ru-RU" sz="1300" b="1" dirty="0">
                          <a:solidFill>
                            <a:srgbClr val="FF0000"/>
                          </a:solidFill>
                        </a:rPr>
                        <a:t>– все вернулось на круги своя: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t>д) закупки, осуществляемые ФСБ, ФСО, СВР,  органами внешней разведки </a:t>
                      </a:r>
                      <a:r>
                        <a:rPr lang="ru-RU" sz="1300" dirty="0" err="1"/>
                        <a:t>Минобороны,МВД</a:t>
                      </a:r>
                      <a:r>
                        <a:rPr lang="ru-RU" sz="1300" dirty="0"/>
                        <a:t>, </a:t>
                      </a:r>
                      <a:r>
                        <a:rPr lang="ru-RU" sz="1300" dirty="0" err="1"/>
                        <a:t>Росгвардией</a:t>
                      </a:r>
                      <a:r>
                        <a:rPr lang="ru-RU" sz="1300" dirty="0"/>
                        <a:t>, Управделами Президента РФ и Главным управлением специальных программ Президента  РФ (за исключением закупок товаров, указанных в пунктах 1 - 7, 52 - 57, 73 - 75, 81 перечня, в отношении товаров, указанных в пунктах 47 - 51 перечня, при условии закупки одной единицы товара, стоимость которой равна или менее 2 млн. рублей);</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dirty="0"/>
                    </a:p>
                    <a:p>
                      <a:pPr marL="0" marR="0" lvl="0" indent="0" algn="l" defTabSz="914400" rtl="0" eaLnBrk="1" fontAlgn="auto" latinLnBrk="0" hangingPunct="1">
                        <a:lnSpc>
                          <a:spcPct val="100000"/>
                        </a:lnSpc>
                        <a:spcBef>
                          <a:spcPts val="0"/>
                        </a:spcBef>
                        <a:spcAft>
                          <a:spcPts val="0"/>
                        </a:spcAft>
                        <a:buClrTx/>
                        <a:buSzTx/>
                        <a:buFontTx/>
                        <a:buNone/>
                        <a:tabLst/>
                        <a:defRPr/>
                      </a:pPr>
                      <a:r>
                        <a:rPr lang="ru-RU" sz="1300" dirty="0"/>
                        <a:t>е) закупки товаров Федеральной службой охраны Российской Федерации, осуществляемые в целях реализации мер по осуществлению государственной охраны, а также закупки транспортных средств Министерством внутренних дел Российской Федерации для обеспечения безопасности объектов государственной охраны </a:t>
                      </a:r>
                      <a:r>
                        <a:rPr lang="ru-RU" sz="1300" b="1" dirty="0">
                          <a:solidFill>
                            <a:srgbClr val="FF0000"/>
                          </a:solidFill>
                        </a:rPr>
                        <a:t>и проведения оперативно-поисковых мероприятий</a:t>
                      </a:r>
                      <a:r>
                        <a:rPr lang="ru-RU" sz="13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ru-RU" sz="1300" dirty="0"/>
                    </a:p>
                  </a:txBody>
                  <a:tcPr marL="91443" marR="91443" marT="45718" marB="45718"/>
                </a:tc>
                <a:tc>
                  <a:txBody>
                    <a:bodyPr/>
                    <a:lstStyle/>
                    <a:p>
                      <a:r>
                        <a:rPr lang="ru-RU" sz="1300" i="1" dirty="0">
                          <a:solidFill>
                            <a:srgbClr val="7030A0"/>
                          </a:solidFill>
                        </a:rPr>
                        <a:t>Указанным заказчикам можно закупать иностранный товар, </a:t>
                      </a:r>
                    </a:p>
                    <a:p>
                      <a:r>
                        <a:rPr lang="ru-RU" sz="1300" i="1" dirty="0">
                          <a:solidFill>
                            <a:srgbClr val="7030A0"/>
                          </a:solidFill>
                        </a:rPr>
                        <a:t>кроме закупки  иностранных товаров по кодам: 13.2 - Ткани текстильные;  13.9 - Изделия текстильные прочие; 14.1 -  Одежда, кроме одежды из меха; 14.20 - Изделия меховые;  14.3 - Предметы одежды трикотажные и вязаные; 15.1  - Кожа дубленая и выделанная; чемоданы, сумки дамские, изделия шорно-седельные и упряжь; меха выделанные и окрашенные; 15.2 – Обувь; 28.49.2 - Оправки для крепления инструмента; 28.92.21 - Бульдозеры и бульдозеры с поворотным отвалом; 28.92.22- Грейдеры и планировщики самоходные; 28.92.24 - Машины трамбовочные и дорожные катки самоходные; 28.92.25.000 - Погрузчики фронтальные одноковшовые самоходные; 28.92.26 - Экскаваторы одноковшовые и ковшовые погрузчики самоходные с поворотом кабины на 360° (полноповоротные машины), кроме фронтальных одноковшовых погрузчиков; 29.10.2 - Автомобили легковые; 29.10.3 - Средства автотранспортные для перевозки 10 или более человек; 29.10.4 - Средства автотранспортные грузовые; 29.10.59.140  - Автомобили пожарные; </a:t>
                      </a:r>
                      <a:r>
                        <a:rPr lang="ru-RU" sz="1300" i="1" strike="sngStrike" dirty="0">
                          <a:solidFill>
                            <a:srgbClr val="FF0000"/>
                          </a:solidFill>
                        </a:rPr>
                        <a:t>32.50.50.190 Изделия медицинские, в том числе хирургические, прочие, не включенные в другие группировки (только в отношении медицинских масок); 32.99.11.160 Средства защиты головы и лица (только в отношении медицинских масок);  </a:t>
                      </a:r>
                      <a:r>
                        <a:rPr lang="ru-RU" sz="1300" b="1" i="1" dirty="0">
                          <a:solidFill>
                            <a:srgbClr val="7030A0"/>
                          </a:solidFill>
                        </a:rPr>
                        <a:t>По этим кодам  - Россия или ЕВРАЗЭС.</a:t>
                      </a:r>
                    </a:p>
                    <a:p>
                      <a:endParaRPr lang="ru-RU" sz="1300" i="1" dirty="0">
                        <a:solidFill>
                          <a:srgbClr val="7030A0"/>
                        </a:solidFill>
                      </a:endParaRPr>
                    </a:p>
                    <a:p>
                      <a:r>
                        <a:rPr lang="ru-RU" sz="1300" i="1" dirty="0">
                          <a:solidFill>
                            <a:srgbClr val="7030A0"/>
                          </a:solidFill>
                        </a:rPr>
                        <a:t>По кодам 28.41.1 -  Станки для обработки металлов лазером и станки аналогичного типа; обрабатывающие центры и станки аналогичного типа, </a:t>
                      </a:r>
                    </a:p>
                    <a:p>
                      <a:r>
                        <a:rPr lang="ru-RU" sz="1300" i="1" dirty="0">
                          <a:solidFill>
                            <a:srgbClr val="7030A0"/>
                          </a:solidFill>
                        </a:rPr>
                        <a:t>28.41.2 - Станки токарные, расточные и фрезерные металлорежущие, </a:t>
                      </a:r>
                    </a:p>
                    <a:p>
                      <a:r>
                        <a:rPr lang="ru-RU" sz="1300" i="1" dirty="0">
                          <a:solidFill>
                            <a:srgbClr val="7030A0"/>
                          </a:solidFill>
                        </a:rPr>
                        <a:t>28.41.3 - Станки металлообрабатывающие прочие,  28.41.4 - Части и принадлежности станков для обработки металлов, </a:t>
                      </a:r>
                    </a:p>
                    <a:p>
                      <a:r>
                        <a:rPr lang="ru-RU" sz="1300" i="1" dirty="0">
                          <a:solidFill>
                            <a:srgbClr val="7030A0"/>
                          </a:solidFill>
                        </a:rPr>
                        <a:t>28.49.1 - Станки для обработки камня, дерева и аналогичных твердых материалов можно закупить иностранный товар, кроме  случая закупки 1-й единицы товара ≤ 2 млн. руб. </a:t>
                      </a:r>
                      <a:r>
                        <a:rPr lang="ru-RU" sz="1300" b="1" i="1" dirty="0">
                          <a:solidFill>
                            <a:srgbClr val="7030A0"/>
                          </a:solidFill>
                        </a:rPr>
                        <a:t>Такую единицу до 2 </a:t>
                      </a:r>
                      <a:r>
                        <a:rPr lang="ru-RU" sz="1300" b="1" i="1" dirty="0" err="1">
                          <a:solidFill>
                            <a:srgbClr val="7030A0"/>
                          </a:solidFill>
                        </a:rPr>
                        <a:t>млн.руб</a:t>
                      </a:r>
                      <a:r>
                        <a:rPr lang="ru-RU" sz="1300" b="1" i="1" dirty="0">
                          <a:solidFill>
                            <a:srgbClr val="7030A0"/>
                          </a:solidFill>
                        </a:rPr>
                        <a:t>. включительно закупать надо Россию или ЕВРАЗЭС.</a:t>
                      </a:r>
                    </a:p>
                  </a:txBody>
                  <a:tcPr marL="91443" marR="91443" marT="45718" marB="45718"/>
                </a:tc>
                <a:extLst>
                  <a:ext uri="{0D108BD9-81ED-4DB2-BD59-A6C34878D82A}">
                    <a16:rowId xmlns:a16="http://schemas.microsoft.com/office/drawing/2014/main" xmlns="" val="383557336"/>
                  </a:ext>
                </a:extLst>
              </a:tr>
            </a:tbl>
          </a:graphicData>
        </a:graphic>
      </p:graphicFrame>
    </p:spTree>
    <p:extLst>
      <p:ext uri="{BB962C8B-B14F-4D97-AF65-F5344CB8AC3E}">
        <p14:creationId xmlns:p14="http://schemas.microsoft.com/office/powerpoint/2010/main" val="147812500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2313F82E-D5A4-48C2-9746-DCD3FB52D345}"/>
              </a:ext>
            </a:extLst>
          </p:cNvPr>
          <p:cNvSpPr>
            <a:spLocks noGrp="1"/>
          </p:cNvSpPr>
          <p:nvPr>
            <p:ph idx="1"/>
          </p:nvPr>
        </p:nvSpPr>
        <p:spPr>
          <a:xfrm>
            <a:off x="838200" y="352338"/>
            <a:ext cx="10515600" cy="5824625"/>
          </a:xfrm>
        </p:spPr>
        <p:txBody>
          <a:bodyPr/>
          <a:lstStyle/>
          <a:p>
            <a:r>
              <a:rPr lang="ru-RU" sz="1800" dirty="0"/>
              <a:t>12. Установить, что для целей соблюдения запретов, установленных пунктами 1 и 2 настоящего постановления, не могут быть предметом одного контракта (одного лота) промышленные товары, включенные в перечень и не включенные в него (за исключением закупок промышленных товаров по государственному оборонному заказу). </a:t>
            </a:r>
            <a:r>
              <a:rPr lang="ru-RU" sz="1800" b="1" dirty="0">
                <a:solidFill>
                  <a:srgbClr val="FF0000"/>
                </a:solidFill>
              </a:rPr>
              <a:t>При этом медицинские маски не могут быть предметом одного контракта (одного лота) с другими отдельными видами промышленных товаров, включенных в перечень.</a:t>
            </a:r>
          </a:p>
        </p:txBody>
      </p:sp>
    </p:spTree>
    <p:extLst>
      <p:ext uri="{BB962C8B-B14F-4D97-AF65-F5344CB8AC3E}">
        <p14:creationId xmlns:p14="http://schemas.microsoft.com/office/powerpoint/2010/main" val="56442838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idx="4294967295"/>
          </p:nvPr>
        </p:nvSpPr>
        <p:spPr>
          <a:xfrm>
            <a:off x="506413" y="869950"/>
            <a:ext cx="10972800" cy="1143000"/>
          </a:xfrm>
        </p:spPr>
        <p:txBody>
          <a:bodyPr/>
          <a:lstStyle/>
          <a:p>
            <a:pPr eaLnBrk="1" hangingPunct="1"/>
            <a:r>
              <a:rPr lang="ru-RU" altLang="ru-RU">
                <a:solidFill>
                  <a:schemeClr val="accent2"/>
                </a:solidFill>
              </a:rPr>
              <a:t>Благодарю за внимание!</a:t>
            </a:r>
          </a:p>
        </p:txBody>
      </p:sp>
      <p:sp>
        <p:nvSpPr>
          <p:cNvPr id="220163" name="Rectangle 3"/>
          <p:cNvSpPr>
            <a:spLocks noGrp="1" noChangeArrowheads="1"/>
          </p:cNvSpPr>
          <p:nvPr>
            <p:ph type="body" idx="4294967295"/>
          </p:nvPr>
        </p:nvSpPr>
        <p:spPr>
          <a:xfrm>
            <a:off x="506413" y="2082800"/>
            <a:ext cx="10972800" cy="4525963"/>
          </a:xfrm>
        </p:spPr>
        <p:txBody>
          <a:bodyPr/>
          <a:lstStyle/>
          <a:p>
            <a:pPr algn="ctr" eaLnBrk="1" hangingPunct="1">
              <a:buFontTx/>
              <a:buNone/>
            </a:pPr>
            <a:endParaRPr lang="ru-RU" altLang="ru-RU">
              <a:solidFill>
                <a:srgbClr val="A50021"/>
              </a:solidFill>
            </a:endParaRPr>
          </a:p>
          <a:p>
            <a:pPr algn="ctr" eaLnBrk="1" hangingPunct="1">
              <a:buFontTx/>
              <a:buNone/>
            </a:pPr>
            <a:r>
              <a:rPr lang="ru-RU" altLang="ru-RU">
                <a:solidFill>
                  <a:srgbClr val="A50021"/>
                </a:solidFill>
              </a:rPr>
              <a:t>Трефилова Татьяна Николаевна  - </a:t>
            </a:r>
          </a:p>
          <a:p>
            <a:pPr algn="ctr" eaLnBrk="1" hangingPunct="1">
              <a:buFontTx/>
              <a:buNone/>
            </a:pPr>
            <a:endParaRPr lang="ru-RU" altLang="ru-RU">
              <a:solidFill>
                <a:srgbClr val="A50021"/>
              </a:solidFill>
            </a:endParaRPr>
          </a:p>
          <a:p>
            <a:pPr algn="ctr" eaLnBrk="1" hangingPunct="1">
              <a:buFontTx/>
              <a:buNone/>
            </a:pPr>
            <a:r>
              <a:rPr lang="en-US" altLang="ru-RU">
                <a:solidFill>
                  <a:srgbClr val="A50021"/>
                </a:solidFill>
              </a:rPr>
              <a:t>igzgos@gmail.com</a:t>
            </a:r>
            <a:endParaRPr lang="ru-RU" altLang="ru-RU">
              <a:solidFill>
                <a:srgbClr val="A50021"/>
              </a:solidFill>
            </a:endParaRPr>
          </a:p>
        </p:txBody>
      </p:sp>
    </p:spTree>
    <p:extLst>
      <p:ext uri="{BB962C8B-B14F-4D97-AF65-F5344CB8AC3E}">
        <p14:creationId xmlns:p14="http://schemas.microsoft.com/office/powerpoint/2010/main" val="300637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85A7870-8003-447B-9917-AD714FFF0A97}"/>
              </a:ext>
            </a:extLst>
          </p:cNvPr>
          <p:cNvSpPr>
            <a:spLocks noGrp="1"/>
          </p:cNvSpPr>
          <p:nvPr>
            <p:ph idx="1"/>
          </p:nvPr>
        </p:nvSpPr>
        <p:spPr>
          <a:xfrm>
            <a:off x="218114" y="122660"/>
            <a:ext cx="11400637" cy="4351338"/>
          </a:xfrm>
        </p:spPr>
        <p:txBody>
          <a:bodyPr/>
          <a:lstStyle/>
          <a:p>
            <a:pPr algn="just"/>
            <a:r>
              <a:rPr lang="ru-RU" sz="1400" b="0" i="0" dirty="0">
                <a:solidFill>
                  <a:srgbClr val="22272F"/>
                </a:solidFill>
                <a:effectLst/>
                <a:latin typeface="PT Serif"/>
              </a:rPr>
              <a:t>в) наименование товара и его характеристики с использованием каталога товаров, работ, услуг для обеспечения государственных и муниципальных нужд, начальную цену единицы товара с учетом стоимости доставки, налогов, сборов и иных обязательных платежей, количество закупаемого товара, единицу измерения товара по общероссийскому классификатору, используемому для количественной оценки технико-экономических и социальных показателей, срок и место поставки товара по общероссийскому (общероссийским) классификатору (классификаторам), используемому (используемым) для сопоставимости и автоматизированной обработки информации в разрезах административно-территориального деления, систематизации и однозначной идентификации на всей территории Российской Федерации муниципальных образований и населенных пунктов, входящих в их состав. Предусмотренный настоящим подпунктом срок поставки товара исчисляется календарными днями и указывается в извещении об осуществлении закупки в календарных днях;</a:t>
            </a:r>
          </a:p>
          <a:p>
            <a:pPr algn="just"/>
            <a:r>
              <a:rPr lang="ru-RU" sz="1400" b="0" i="0" dirty="0">
                <a:solidFill>
                  <a:srgbClr val="22272F"/>
                </a:solidFill>
                <a:effectLst/>
                <a:latin typeface="PT Serif"/>
              </a:rPr>
              <a:t>г) информацию о возможности одностороннего отказа от исполнения контракта в соответствии с положениями </a:t>
            </a:r>
            <a:r>
              <a:rPr lang="ru-RU" sz="1400" b="0" i="0" u="none" strike="noStrike" dirty="0">
                <a:solidFill>
                  <a:srgbClr val="551A8B"/>
                </a:solidFill>
                <a:effectLst/>
                <a:latin typeface="PT Serif"/>
                <a:hlinkClick r:id="rId2"/>
              </a:rPr>
              <a:t>частей 8 - 23</a:t>
            </a:r>
            <a:r>
              <a:rPr lang="ru-RU" sz="1400" b="0" i="0" dirty="0">
                <a:solidFill>
                  <a:srgbClr val="22272F"/>
                </a:solidFill>
                <a:effectLst/>
                <a:latin typeface="PT Serif"/>
              </a:rPr>
              <a:t> и </a:t>
            </a:r>
            <a:r>
              <a:rPr lang="ru-RU" sz="1400" b="0" i="0" u="none" strike="noStrike" dirty="0">
                <a:solidFill>
                  <a:srgbClr val="551A8B"/>
                </a:solidFill>
                <a:effectLst/>
                <a:latin typeface="PT Serif"/>
                <a:hlinkClick r:id="rId3"/>
              </a:rPr>
              <a:t>25 статьи 95</a:t>
            </a:r>
            <a:r>
              <a:rPr lang="ru-RU" sz="1400" b="0" i="0" dirty="0">
                <a:solidFill>
                  <a:srgbClr val="22272F"/>
                </a:solidFill>
                <a:effectLst/>
                <a:latin typeface="PT Serif"/>
              </a:rPr>
              <a:t> настоящего Федерального закона;</a:t>
            </a:r>
          </a:p>
          <a:p>
            <a:pPr algn="just"/>
            <a:r>
              <a:rPr lang="ru-RU" sz="1400" b="0" i="0" dirty="0">
                <a:solidFill>
                  <a:srgbClr val="22272F"/>
                </a:solidFill>
                <a:effectLst/>
                <a:latin typeface="PT Serif"/>
              </a:rPr>
              <a:t>д) требования, предъявляемые к участникам закупки и предусмотренные </a:t>
            </a:r>
            <a:r>
              <a:rPr lang="ru-RU" sz="1400" b="0" i="0" u="none" strike="noStrike" dirty="0">
                <a:solidFill>
                  <a:srgbClr val="551A8B"/>
                </a:solidFill>
                <a:effectLst/>
                <a:latin typeface="PT Serif"/>
                <a:hlinkClick r:id="rId4"/>
              </a:rPr>
              <a:t>частью 1 статьи 31</a:t>
            </a:r>
            <a:r>
              <a:rPr lang="ru-RU" sz="1400" b="0" i="0" dirty="0">
                <a:solidFill>
                  <a:srgbClr val="22272F"/>
                </a:solidFill>
                <a:effectLst/>
                <a:latin typeface="PT Serif"/>
              </a:rPr>
              <a:t> настоящего Федерального закона;</a:t>
            </a:r>
          </a:p>
          <a:p>
            <a:pPr algn="just"/>
            <a:r>
              <a:rPr lang="ru-RU" sz="1400" b="0" i="0" dirty="0">
                <a:solidFill>
                  <a:srgbClr val="22272F"/>
                </a:solidFill>
                <a:effectLst/>
                <a:latin typeface="PT Serif"/>
              </a:rPr>
              <a:t>е) требование, устанавливаемое в соответствии с </a:t>
            </a:r>
            <a:r>
              <a:rPr lang="ru-RU" sz="1400" b="0" i="0" u="none" strike="noStrike" dirty="0">
                <a:solidFill>
                  <a:srgbClr val="551A8B"/>
                </a:solidFill>
                <a:effectLst/>
                <a:latin typeface="PT Serif"/>
                <a:hlinkClick r:id="rId5"/>
              </a:rPr>
              <a:t>частью 1.1 статьи 31</a:t>
            </a:r>
            <a:r>
              <a:rPr lang="ru-RU" sz="1400" b="0" i="0" dirty="0">
                <a:solidFill>
                  <a:srgbClr val="22272F"/>
                </a:solidFill>
                <a:effectLst/>
                <a:latin typeface="PT Serif"/>
              </a:rPr>
              <a:t> настоящего Федерального закона (при наличии);</a:t>
            </a:r>
          </a:p>
          <a:p>
            <a:pPr algn="just"/>
            <a:r>
              <a:rPr lang="ru-RU" sz="1400" b="0" i="0" dirty="0">
                <a:solidFill>
                  <a:srgbClr val="22272F"/>
                </a:solidFill>
                <a:effectLst/>
                <a:latin typeface="PT Serif"/>
              </a:rPr>
              <a:t>4) извещение об осуществлении закупки, предусмотренное </a:t>
            </a:r>
            <a:r>
              <a:rPr lang="ru-RU" sz="1400" b="0" i="0" u="none" strike="noStrike" dirty="0">
                <a:solidFill>
                  <a:srgbClr val="551A8B"/>
                </a:solidFill>
                <a:effectLst/>
                <a:latin typeface="PT Serif"/>
                <a:hlinkClick r:id="rId6"/>
              </a:rPr>
              <a:t>пунктом 3</a:t>
            </a:r>
            <a:r>
              <a:rPr lang="ru-RU" sz="1400" b="0" i="0" dirty="0">
                <a:solidFill>
                  <a:srgbClr val="22272F"/>
                </a:solidFill>
                <a:effectLst/>
                <a:latin typeface="PT Serif"/>
              </a:rPr>
              <a:t> настоящей части, должно содержать проект контракта, а также обоснование цены контракта у единственного поставщика с указанием информации о валюте, используемой для формирования цены контракта и расчетов с поставщиком (подрядчиком, исполнителем), порядка применения официального курса иностранной валюты к рублю Российской Федерации, установленного Центральным банком Российской Федерации и используемого при оплате контракта. Внесение изменений в такое извещение не допускается;</a:t>
            </a:r>
            <a:endParaRPr lang="en-US" sz="1400" b="0" i="0" dirty="0">
              <a:solidFill>
                <a:srgbClr val="22272F"/>
              </a:solidFill>
              <a:effectLst/>
              <a:latin typeface="PT Serif"/>
            </a:endParaRPr>
          </a:p>
          <a:p>
            <a:pPr algn="just"/>
            <a:endParaRPr lang="en-US" sz="1400" dirty="0">
              <a:solidFill>
                <a:srgbClr val="22272F"/>
              </a:solidFill>
              <a:latin typeface="PT Serif"/>
            </a:endParaRPr>
          </a:p>
          <a:p>
            <a:pPr algn="just"/>
            <a:endParaRPr lang="en-US" sz="2000" b="0" i="0" dirty="0">
              <a:solidFill>
                <a:srgbClr val="22272F"/>
              </a:solidFill>
              <a:effectLst/>
            </a:endParaRPr>
          </a:p>
          <a:p>
            <a:pPr algn="just"/>
            <a:r>
              <a:rPr lang="ru-RU" sz="2000" b="0" i="0" dirty="0">
                <a:solidFill>
                  <a:srgbClr val="22272F"/>
                </a:solidFill>
                <a:effectLst/>
              </a:rPr>
              <a:t>Нерешенным остается вопрос: если заказчик проводил конкурентную закупку продукции, которая включена в Постановление № 2014, закупка  признана несостоявшейся, у заказчика есть возможность осуществить закупку у единственного поставщика (подрядчика, исполнителя) в соответствии с пунктами 24 и 25 части 1 статьи 93 Закона № 44-ФЗ. </a:t>
            </a:r>
            <a:r>
              <a:rPr lang="ru-RU" sz="2000" b="1" i="0" dirty="0">
                <a:solidFill>
                  <a:srgbClr val="FF0000"/>
                </a:solidFill>
                <a:effectLst/>
              </a:rPr>
              <a:t>Такие закупки могут быть учтены при расчете доли закупок российского товара? </a:t>
            </a:r>
            <a:r>
              <a:rPr lang="en-US" sz="2000" b="1" i="0" dirty="0">
                <a:solidFill>
                  <a:srgbClr val="FF0000"/>
                </a:solidFill>
                <a:effectLst/>
              </a:rPr>
              <a:t> - </a:t>
            </a:r>
            <a:r>
              <a:rPr lang="ru-RU" sz="2000" b="1" i="0" dirty="0">
                <a:solidFill>
                  <a:srgbClr val="FF0000"/>
                </a:solidFill>
                <a:effectLst/>
              </a:rPr>
              <a:t>По идее должны засчитываться, но…</a:t>
            </a:r>
          </a:p>
          <a:p>
            <a:pPr algn="just"/>
            <a:endParaRPr lang="ru-RU" sz="1400" b="0" i="0" dirty="0">
              <a:solidFill>
                <a:srgbClr val="22272F"/>
              </a:solidFill>
              <a:effectLst/>
              <a:latin typeface="PT Serif"/>
            </a:endParaRPr>
          </a:p>
          <a:p>
            <a:endParaRPr lang="ru-RU" dirty="0"/>
          </a:p>
        </p:txBody>
      </p:sp>
    </p:spTree>
    <p:extLst>
      <p:ext uri="{BB962C8B-B14F-4D97-AF65-F5344CB8AC3E}">
        <p14:creationId xmlns:p14="http://schemas.microsoft.com/office/powerpoint/2010/main" val="299577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8F226A4C-F766-48F9-BC08-A0F378DB4BDE}"/>
              </a:ext>
            </a:extLst>
          </p:cNvPr>
          <p:cNvSpPr>
            <a:spLocks noGrp="1"/>
          </p:cNvSpPr>
          <p:nvPr>
            <p:ph idx="1"/>
          </p:nvPr>
        </p:nvSpPr>
        <p:spPr>
          <a:xfrm>
            <a:off x="838200" y="718278"/>
            <a:ext cx="10515600" cy="4351338"/>
          </a:xfrm>
        </p:spPr>
        <p:txBody>
          <a:bodyPr/>
          <a:lstStyle/>
          <a:p>
            <a:r>
              <a:rPr lang="ru-RU" sz="3200" dirty="0">
                <a:solidFill>
                  <a:srgbClr val="00B0F0"/>
                </a:solidFill>
              </a:rPr>
              <a:t>Комментарий : </a:t>
            </a:r>
            <a:r>
              <a:rPr lang="ru-RU" sz="2000" dirty="0"/>
              <a:t>для того, чтобы определить долю закупок российского товара, </a:t>
            </a:r>
            <a:r>
              <a:rPr lang="ru-RU" sz="2000" b="1" dirty="0"/>
              <a:t>заказчику необходимо</a:t>
            </a:r>
            <a:r>
              <a:rPr lang="ru-RU" sz="2000" dirty="0"/>
              <a:t> в течение года вести учет страны происхождения товара в документах о приемке как по договорам поставки, </a:t>
            </a:r>
          </a:p>
          <a:p>
            <a:r>
              <a:rPr lang="ru-RU" sz="2000" dirty="0"/>
              <a:t>так и по договорам на выполнение работ, оказание услуг, при исполнении которых товар передается заказчику по отдельным документам бухгалтерской отчетности: товарной накладной или акту приема – передачи, принимается к бухгалтерскому учету заказчиком в соответствии с Федеральным законом от 06.12.2011 № 402-ФЗ «О бухгалтерском учете» .</a:t>
            </a:r>
          </a:p>
          <a:p>
            <a:endParaRPr lang="ru-RU" sz="2000" dirty="0"/>
          </a:p>
          <a:p>
            <a:pPr marL="0" indent="0">
              <a:buNone/>
            </a:pPr>
            <a:endParaRPr lang="ru-RU" dirty="0"/>
          </a:p>
        </p:txBody>
      </p:sp>
    </p:spTree>
    <p:extLst>
      <p:ext uri="{BB962C8B-B14F-4D97-AF65-F5344CB8AC3E}">
        <p14:creationId xmlns:p14="http://schemas.microsoft.com/office/powerpoint/2010/main" val="2432591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77D50B71-EAF7-4B65-8EE0-55BAAC34369F}"/>
              </a:ext>
            </a:extLst>
          </p:cNvPr>
          <p:cNvPicPr>
            <a:picLocks noChangeAspect="1"/>
          </p:cNvPicPr>
          <p:nvPr/>
        </p:nvPicPr>
        <p:blipFill>
          <a:blip r:embed="rId2"/>
          <a:stretch>
            <a:fillRect/>
          </a:stretch>
        </p:blipFill>
        <p:spPr>
          <a:xfrm>
            <a:off x="1078335" y="0"/>
            <a:ext cx="10035330" cy="6858000"/>
          </a:xfrm>
          <a:prstGeom prst="rect">
            <a:avLst/>
          </a:prstGeom>
        </p:spPr>
      </p:pic>
    </p:spTree>
    <p:extLst>
      <p:ext uri="{BB962C8B-B14F-4D97-AF65-F5344CB8AC3E}">
        <p14:creationId xmlns:p14="http://schemas.microsoft.com/office/powerpoint/2010/main" val="45349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stretch>
            <a:fillRect/>
          </a:stretch>
        </p:blipFill>
        <p:spPr>
          <a:xfrm>
            <a:off x="186007" y="241540"/>
            <a:ext cx="5800725" cy="3140015"/>
          </a:xfrm>
          <a:prstGeom prst="rect">
            <a:avLst/>
          </a:prstGeom>
        </p:spPr>
      </p:pic>
      <p:pic>
        <p:nvPicPr>
          <p:cNvPr id="5" name="Рисунок 4"/>
          <p:cNvPicPr>
            <a:picLocks noChangeAspect="1"/>
          </p:cNvPicPr>
          <p:nvPr/>
        </p:nvPicPr>
        <p:blipFill>
          <a:blip r:embed="rId3"/>
          <a:stretch>
            <a:fillRect/>
          </a:stretch>
        </p:blipFill>
        <p:spPr>
          <a:xfrm>
            <a:off x="182143" y="3459372"/>
            <a:ext cx="5545797" cy="543285"/>
          </a:xfrm>
          <a:prstGeom prst="rect">
            <a:avLst/>
          </a:prstGeom>
        </p:spPr>
      </p:pic>
      <p:pic>
        <p:nvPicPr>
          <p:cNvPr id="6" name="Рисунок 5"/>
          <p:cNvPicPr>
            <a:picLocks noChangeAspect="1"/>
          </p:cNvPicPr>
          <p:nvPr/>
        </p:nvPicPr>
        <p:blipFill>
          <a:blip r:embed="rId4"/>
          <a:stretch>
            <a:fillRect/>
          </a:stretch>
        </p:blipFill>
        <p:spPr>
          <a:xfrm>
            <a:off x="271551" y="3985584"/>
            <a:ext cx="5366979" cy="447676"/>
          </a:xfrm>
          <a:prstGeom prst="rect">
            <a:avLst/>
          </a:prstGeom>
        </p:spPr>
      </p:pic>
      <p:pic>
        <p:nvPicPr>
          <p:cNvPr id="7" name="Рисунок 6"/>
          <p:cNvPicPr>
            <a:picLocks noChangeAspect="1"/>
          </p:cNvPicPr>
          <p:nvPr/>
        </p:nvPicPr>
        <p:blipFill>
          <a:blip r:embed="rId5"/>
          <a:stretch>
            <a:fillRect/>
          </a:stretch>
        </p:blipFill>
        <p:spPr>
          <a:xfrm>
            <a:off x="6076140" y="290647"/>
            <a:ext cx="5854192" cy="6337450"/>
          </a:xfrm>
          <a:prstGeom prst="rect">
            <a:avLst/>
          </a:prstGeom>
        </p:spPr>
      </p:pic>
    </p:spTree>
    <p:extLst>
      <p:ext uri="{BB962C8B-B14F-4D97-AF65-F5344CB8AC3E}">
        <p14:creationId xmlns:p14="http://schemas.microsoft.com/office/powerpoint/2010/main" val="2309270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8F226A4C-F766-48F9-BC08-A0F378DB4BDE}"/>
              </a:ext>
            </a:extLst>
          </p:cNvPr>
          <p:cNvSpPr>
            <a:spLocks noGrp="1"/>
          </p:cNvSpPr>
          <p:nvPr>
            <p:ph idx="1"/>
          </p:nvPr>
        </p:nvSpPr>
        <p:spPr>
          <a:xfrm>
            <a:off x="838200" y="718278"/>
            <a:ext cx="10515600" cy="4351338"/>
          </a:xfrm>
        </p:spPr>
        <p:txBody>
          <a:bodyPr/>
          <a:lstStyle/>
          <a:p>
            <a:r>
              <a:rPr lang="ru-RU" sz="3200" dirty="0">
                <a:solidFill>
                  <a:srgbClr val="00B0F0"/>
                </a:solidFill>
              </a:rPr>
              <a:t>Комментарий: </a:t>
            </a:r>
            <a:r>
              <a:rPr lang="ru-RU" sz="2000" dirty="0"/>
              <a:t>в целях определения доли закупок товаров российского происхождения заказчику необходимо вести учет только по товарам соответствующего вида из Приложения к указанному Постановлению, которые будут закуплены в 2021 году. Учет необходимо вести раздельный в рамках закупок, проводимых в соответствии с Законом № 223-ФЗ или в соответствии с Законом № 44-ФЗ.</a:t>
            </a:r>
          </a:p>
          <a:p>
            <a:endParaRPr lang="ru-RU" dirty="0"/>
          </a:p>
        </p:txBody>
      </p:sp>
    </p:spTree>
    <p:extLst>
      <p:ext uri="{BB962C8B-B14F-4D97-AF65-F5344CB8AC3E}">
        <p14:creationId xmlns:p14="http://schemas.microsoft.com/office/powerpoint/2010/main" val="3254660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a:solidFill>
                  <a:srgbClr val="FF0000"/>
                </a:solidFill>
              </a:rPr>
              <a:t> </a:t>
            </a:r>
            <a:r>
              <a:rPr lang="ru-RU" sz="2800" b="1" dirty="0">
                <a:solidFill>
                  <a:srgbClr val="FF0000"/>
                </a:solidFill>
              </a:rPr>
              <a:t>С 11.08.2020 г. - Федеральный закон от 31 июля 2020 г. N 249-ФЗ</a:t>
            </a:r>
          </a:p>
        </p:txBody>
      </p:sp>
      <p:sp>
        <p:nvSpPr>
          <p:cNvPr id="3" name="Объект 2"/>
          <p:cNvSpPr>
            <a:spLocks noGrp="1"/>
          </p:cNvSpPr>
          <p:nvPr>
            <p:ph idx="1"/>
          </p:nvPr>
        </p:nvSpPr>
        <p:spPr/>
        <p:txBody>
          <a:bodyPr>
            <a:normAutofit/>
          </a:bodyPr>
          <a:lstStyle/>
          <a:p>
            <a:r>
              <a:rPr lang="ru-RU" sz="1800" dirty="0"/>
              <a:t>статью 22 дополнить частью 25 следующего содержания:</a:t>
            </a:r>
          </a:p>
          <a:p>
            <a:r>
              <a:rPr lang="ru-RU" sz="1800" dirty="0"/>
              <a:t>«25. Для целей выполнения заказчиком минимальной доли закупок Правительство Российской Федерации устанавливает </a:t>
            </a:r>
            <a:r>
              <a:rPr lang="ru-RU" sz="1800" b="1" dirty="0">
                <a:solidFill>
                  <a:srgbClr val="FF0000"/>
                </a:solidFill>
              </a:rPr>
              <a:t>особенности определения начальной (максимальной) цены контракта, цены контракта, заключаемого с единственным поставщиком (подрядчиком, исполнителем), начальной цены единицы товара, в том числе товаров, поставляемых при выполнении закупаемых работ, оказании закупаемых услуг</a:t>
            </a:r>
            <a:r>
              <a:rPr lang="ru-RU" sz="1800" dirty="0"/>
              <a:t>, на основе функциональных, технических и качественных характеристик, эксплуатационных характеристик российских товаров, в том числе содержащихся в каталоге товаров, работ, услуг для обеспечения государственных и муниципальных нужд.»;</a:t>
            </a:r>
          </a:p>
          <a:p>
            <a:endParaRPr lang="ru-RU" dirty="0"/>
          </a:p>
        </p:txBody>
      </p:sp>
    </p:spTree>
    <p:extLst>
      <p:ext uri="{BB962C8B-B14F-4D97-AF65-F5344CB8AC3E}">
        <p14:creationId xmlns:p14="http://schemas.microsoft.com/office/powerpoint/2010/main" val="2554497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8DCA9DC-F47B-400F-AEA1-D6B6B82113F5}"/>
              </a:ext>
            </a:extLst>
          </p:cNvPr>
          <p:cNvSpPr>
            <a:spLocks noGrp="1"/>
          </p:cNvSpPr>
          <p:nvPr>
            <p:ph type="title"/>
          </p:nvPr>
        </p:nvSpPr>
        <p:spPr>
          <a:xfrm>
            <a:off x="640360" y="180567"/>
            <a:ext cx="10515600" cy="406662"/>
          </a:xfrm>
        </p:spPr>
        <p:txBody>
          <a:bodyPr/>
          <a:lstStyle/>
          <a:p>
            <a:pPr algn="ctr"/>
            <a:r>
              <a:rPr lang="ru-RU" sz="2800" b="1" dirty="0">
                <a:solidFill>
                  <a:srgbClr val="00B0F0"/>
                </a:solidFill>
              </a:rPr>
              <a:t>ПП РФ от 03.12.2020 № 2014</a:t>
            </a:r>
          </a:p>
        </p:txBody>
      </p:sp>
      <p:pic>
        <p:nvPicPr>
          <p:cNvPr id="6" name="Объект 5">
            <a:extLst>
              <a:ext uri="{FF2B5EF4-FFF2-40B4-BE49-F238E27FC236}">
                <a16:creationId xmlns:a16="http://schemas.microsoft.com/office/drawing/2014/main" xmlns="" id="{13187810-6E17-4306-8513-328A297E0EE6}"/>
              </a:ext>
            </a:extLst>
          </p:cNvPr>
          <p:cNvPicPr>
            <a:picLocks noGrp="1" noChangeAspect="1"/>
          </p:cNvPicPr>
          <p:nvPr>
            <p:ph idx="1"/>
          </p:nvPr>
        </p:nvPicPr>
        <p:blipFill>
          <a:blip r:embed="rId2"/>
          <a:stretch>
            <a:fillRect/>
          </a:stretch>
        </p:blipFill>
        <p:spPr>
          <a:xfrm>
            <a:off x="254467" y="600352"/>
            <a:ext cx="6105525" cy="1419225"/>
          </a:xfrm>
        </p:spPr>
      </p:pic>
      <p:pic>
        <p:nvPicPr>
          <p:cNvPr id="19" name="Рисунок 18">
            <a:extLst>
              <a:ext uri="{FF2B5EF4-FFF2-40B4-BE49-F238E27FC236}">
                <a16:creationId xmlns:a16="http://schemas.microsoft.com/office/drawing/2014/main" xmlns="" id="{5CE6D812-ACDC-44CE-8872-000CD1C83492}"/>
              </a:ext>
            </a:extLst>
          </p:cNvPr>
          <p:cNvPicPr>
            <a:picLocks noChangeAspect="1"/>
          </p:cNvPicPr>
          <p:nvPr/>
        </p:nvPicPr>
        <p:blipFill>
          <a:blip r:embed="rId3"/>
          <a:stretch>
            <a:fillRect/>
          </a:stretch>
        </p:blipFill>
        <p:spPr>
          <a:xfrm>
            <a:off x="387816" y="4646722"/>
            <a:ext cx="4648200" cy="266700"/>
          </a:xfrm>
          <a:prstGeom prst="rect">
            <a:avLst/>
          </a:prstGeom>
        </p:spPr>
      </p:pic>
      <p:pic>
        <p:nvPicPr>
          <p:cNvPr id="28" name="Рисунок 27">
            <a:extLst>
              <a:ext uri="{FF2B5EF4-FFF2-40B4-BE49-F238E27FC236}">
                <a16:creationId xmlns:a16="http://schemas.microsoft.com/office/drawing/2014/main" xmlns="" id="{C7C5B5F1-0F4C-409A-AB87-7371264FED0F}"/>
              </a:ext>
            </a:extLst>
          </p:cNvPr>
          <p:cNvPicPr>
            <a:picLocks noChangeAspect="1"/>
          </p:cNvPicPr>
          <p:nvPr/>
        </p:nvPicPr>
        <p:blipFill>
          <a:blip r:embed="rId4"/>
          <a:stretch>
            <a:fillRect/>
          </a:stretch>
        </p:blipFill>
        <p:spPr>
          <a:xfrm>
            <a:off x="364090" y="4853673"/>
            <a:ext cx="5773328" cy="238125"/>
          </a:xfrm>
          <a:prstGeom prst="rect">
            <a:avLst/>
          </a:prstGeom>
        </p:spPr>
      </p:pic>
      <p:pic>
        <p:nvPicPr>
          <p:cNvPr id="30" name="Рисунок 29">
            <a:extLst>
              <a:ext uri="{FF2B5EF4-FFF2-40B4-BE49-F238E27FC236}">
                <a16:creationId xmlns:a16="http://schemas.microsoft.com/office/drawing/2014/main" xmlns="" id="{2BD96312-94FC-4EBC-87DD-5302DFB50520}"/>
              </a:ext>
            </a:extLst>
          </p:cNvPr>
          <p:cNvPicPr>
            <a:picLocks noChangeAspect="1"/>
          </p:cNvPicPr>
          <p:nvPr/>
        </p:nvPicPr>
        <p:blipFill>
          <a:blip r:embed="rId5"/>
          <a:stretch>
            <a:fillRect/>
          </a:stretch>
        </p:blipFill>
        <p:spPr>
          <a:xfrm>
            <a:off x="387816" y="5114613"/>
            <a:ext cx="2324100" cy="276225"/>
          </a:xfrm>
          <a:prstGeom prst="rect">
            <a:avLst/>
          </a:prstGeom>
        </p:spPr>
      </p:pic>
      <p:pic>
        <p:nvPicPr>
          <p:cNvPr id="32" name="Рисунок 31">
            <a:extLst>
              <a:ext uri="{FF2B5EF4-FFF2-40B4-BE49-F238E27FC236}">
                <a16:creationId xmlns:a16="http://schemas.microsoft.com/office/drawing/2014/main" xmlns="" id="{85962839-3E2F-41CD-89CB-7384D9D0A1A0}"/>
              </a:ext>
            </a:extLst>
          </p:cNvPr>
          <p:cNvPicPr>
            <a:picLocks noChangeAspect="1"/>
          </p:cNvPicPr>
          <p:nvPr/>
        </p:nvPicPr>
        <p:blipFill>
          <a:blip r:embed="rId6"/>
          <a:stretch>
            <a:fillRect/>
          </a:stretch>
        </p:blipFill>
        <p:spPr>
          <a:xfrm>
            <a:off x="387816" y="2005093"/>
            <a:ext cx="5838825" cy="2533650"/>
          </a:xfrm>
          <a:prstGeom prst="rect">
            <a:avLst/>
          </a:prstGeom>
        </p:spPr>
      </p:pic>
      <p:pic>
        <p:nvPicPr>
          <p:cNvPr id="34" name="Рисунок 33">
            <a:extLst>
              <a:ext uri="{FF2B5EF4-FFF2-40B4-BE49-F238E27FC236}">
                <a16:creationId xmlns:a16="http://schemas.microsoft.com/office/drawing/2014/main" xmlns="" id="{710AD944-9E78-4BE6-A75D-F3B678094EC8}"/>
              </a:ext>
            </a:extLst>
          </p:cNvPr>
          <p:cNvPicPr>
            <a:picLocks noChangeAspect="1"/>
          </p:cNvPicPr>
          <p:nvPr/>
        </p:nvPicPr>
        <p:blipFill>
          <a:blip r:embed="rId7"/>
          <a:stretch>
            <a:fillRect/>
          </a:stretch>
        </p:blipFill>
        <p:spPr>
          <a:xfrm>
            <a:off x="321140" y="5725328"/>
            <a:ext cx="5972175" cy="904875"/>
          </a:xfrm>
          <a:prstGeom prst="rect">
            <a:avLst/>
          </a:prstGeom>
        </p:spPr>
      </p:pic>
      <p:pic>
        <p:nvPicPr>
          <p:cNvPr id="36" name="Рисунок 35">
            <a:extLst>
              <a:ext uri="{FF2B5EF4-FFF2-40B4-BE49-F238E27FC236}">
                <a16:creationId xmlns:a16="http://schemas.microsoft.com/office/drawing/2014/main" xmlns="" id="{BB25B121-0B04-4DA3-B3E9-3EC0154E892E}"/>
              </a:ext>
            </a:extLst>
          </p:cNvPr>
          <p:cNvPicPr>
            <a:picLocks noChangeAspect="1"/>
          </p:cNvPicPr>
          <p:nvPr/>
        </p:nvPicPr>
        <p:blipFill>
          <a:blip r:embed="rId8"/>
          <a:stretch>
            <a:fillRect/>
          </a:stretch>
        </p:blipFill>
        <p:spPr>
          <a:xfrm>
            <a:off x="364090" y="5468153"/>
            <a:ext cx="2105025" cy="257175"/>
          </a:xfrm>
          <a:prstGeom prst="rect">
            <a:avLst/>
          </a:prstGeom>
        </p:spPr>
      </p:pic>
      <p:cxnSp>
        <p:nvCxnSpPr>
          <p:cNvPr id="38" name="Прямая соединительная линия 37">
            <a:extLst>
              <a:ext uri="{FF2B5EF4-FFF2-40B4-BE49-F238E27FC236}">
                <a16:creationId xmlns:a16="http://schemas.microsoft.com/office/drawing/2014/main" xmlns="" id="{9C1641D0-DDB1-4DDF-94BC-853668502155}"/>
              </a:ext>
            </a:extLst>
          </p:cNvPr>
          <p:cNvCxnSpPr/>
          <p:nvPr/>
        </p:nvCxnSpPr>
        <p:spPr>
          <a:xfrm>
            <a:off x="1335291" y="3129094"/>
            <a:ext cx="1200936" cy="0"/>
          </a:xfrm>
          <a:prstGeom prst="line">
            <a:avLst/>
          </a:prstGeom>
        </p:spPr>
        <p:style>
          <a:lnRef idx="3">
            <a:schemeClr val="accent2"/>
          </a:lnRef>
          <a:fillRef idx="0">
            <a:schemeClr val="accent2"/>
          </a:fillRef>
          <a:effectRef idx="2">
            <a:schemeClr val="accent2"/>
          </a:effectRef>
          <a:fontRef idx="minor">
            <a:schemeClr val="tx1"/>
          </a:fontRef>
        </p:style>
      </p:cxnSp>
      <p:pic>
        <p:nvPicPr>
          <p:cNvPr id="39" name="Рисунок 38">
            <a:extLst>
              <a:ext uri="{FF2B5EF4-FFF2-40B4-BE49-F238E27FC236}">
                <a16:creationId xmlns:a16="http://schemas.microsoft.com/office/drawing/2014/main" xmlns="" id="{211DDBA6-5D52-4A99-AE56-330D02EE8D46}"/>
              </a:ext>
            </a:extLst>
          </p:cNvPr>
          <p:cNvPicPr>
            <a:picLocks noChangeAspect="1"/>
          </p:cNvPicPr>
          <p:nvPr/>
        </p:nvPicPr>
        <p:blipFill>
          <a:blip r:embed="rId9"/>
          <a:stretch>
            <a:fillRect/>
          </a:stretch>
        </p:blipFill>
        <p:spPr>
          <a:xfrm>
            <a:off x="6293315" y="600352"/>
            <a:ext cx="5711331" cy="1609483"/>
          </a:xfrm>
          <a:prstGeom prst="rect">
            <a:avLst/>
          </a:prstGeom>
        </p:spPr>
      </p:pic>
      <p:sp>
        <p:nvSpPr>
          <p:cNvPr id="41" name="TextBox 40">
            <a:extLst>
              <a:ext uri="{FF2B5EF4-FFF2-40B4-BE49-F238E27FC236}">
                <a16:creationId xmlns:a16="http://schemas.microsoft.com/office/drawing/2014/main" xmlns="" id="{7393455A-50A4-496D-8437-6F48EE402348}"/>
              </a:ext>
            </a:extLst>
          </p:cNvPr>
          <p:cNvSpPr txBox="1"/>
          <p:nvPr/>
        </p:nvSpPr>
        <p:spPr>
          <a:xfrm>
            <a:off x="6636084" y="2230676"/>
            <a:ext cx="5234775" cy="45550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7030A0"/>
                </a:solidFill>
                <a:effectLst/>
                <a:uLnTx/>
                <a:uFillTx/>
                <a:latin typeface="Calibri"/>
                <a:ea typeface="+mn-ea"/>
                <a:cs typeface="+mn-cs"/>
              </a:rPr>
              <a:t>Комментарий:</a:t>
            </a:r>
            <a:r>
              <a:rPr kumimoji="0" lang="ru-RU" sz="1400" b="1"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srgbClr val="7030A0"/>
                </a:solidFill>
                <a:effectLst/>
                <a:uLnTx/>
                <a:uFillTx/>
                <a:latin typeface="Calibri"/>
                <a:ea typeface="+mn-ea"/>
                <a:cs typeface="+mn-cs"/>
              </a:rPr>
              <a:t>То есть проводя анализ рынка, заказчик должен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200" b="0" i="0" u="none" strike="noStrike" kern="1200" cap="none" spc="0" normalizeH="0" baseline="0" noProof="0" dirty="0">
                <a:ln>
                  <a:noFill/>
                </a:ln>
                <a:solidFill>
                  <a:srgbClr val="7030A0"/>
                </a:solidFill>
                <a:effectLst/>
                <a:uLnTx/>
                <a:uFillTx/>
                <a:latin typeface="Calibri"/>
                <a:ea typeface="+mn-ea"/>
                <a:cs typeface="+mn-cs"/>
              </a:rPr>
              <a:t>направлять запросы тем поставщикам (производителям) информация о которых включена в соответствующие реестры, размещенные в ГИСП, но возможна ситуация, когда товар включен в квоты но ни один из производителей в реестры продукции этот товар не внес. В </a:t>
            </a:r>
            <a:r>
              <a:rPr kumimoji="0" lang="ru-RU" sz="1200" b="0" i="0" u="sng" strike="noStrike" kern="1200" cap="none" spc="0" normalizeH="0" baseline="0" noProof="0" dirty="0">
                <a:ln>
                  <a:noFill/>
                </a:ln>
                <a:solidFill>
                  <a:srgbClr val="7030A0"/>
                </a:solidFill>
                <a:effectLst/>
                <a:uLnTx/>
                <a:uFillTx/>
                <a:latin typeface="Calibri"/>
                <a:ea typeface="+mn-ea"/>
                <a:cs typeface="+mn-cs"/>
              </a:rPr>
              <a:t>этом случае все равно нельзя направить запрос поставщику, который производит российские товары, но в реестр их не внес. Следовательно ищем информацию в реестре контрактов. А если и там такой информации нет</a:t>
            </a:r>
            <a:r>
              <a:rPr kumimoji="0" lang="en-US" sz="1200" b="0" i="0" u="sng" strike="noStrike" kern="1200" cap="none" spc="0" normalizeH="0" baseline="0" noProof="0" dirty="0">
                <a:ln>
                  <a:noFill/>
                </a:ln>
                <a:solidFill>
                  <a:srgbClr val="7030A0"/>
                </a:solidFill>
                <a:effectLst/>
                <a:uLnTx/>
                <a:uFillTx/>
                <a:latin typeface="Calibri"/>
                <a:ea typeface="+mn-ea"/>
                <a:cs typeface="+mn-cs"/>
              </a:rPr>
              <a:t>? </a:t>
            </a:r>
            <a:r>
              <a:rPr kumimoji="0" lang="ru-RU" sz="1200" b="0" i="0" u="sng" strike="noStrike" kern="1200" cap="none" spc="0" normalizeH="0" baseline="0" noProof="0" dirty="0">
                <a:ln>
                  <a:noFill/>
                </a:ln>
                <a:solidFill>
                  <a:srgbClr val="7030A0"/>
                </a:solidFill>
                <a:effectLst/>
                <a:uLnTx/>
                <a:uFillTx/>
                <a:latin typeface="Calibri"/>
                <a:ea typeface="+mn-ea"/>
                <a:cs typeface="+mn-cs"/>
              </a:rPr>
              <a:t>Не закупать</a:t>
            </a:r>
            <a:r>
              <a:rPr kumimoji="0" lang="en-US" sz="1200" b="0" i="0" u="sng" strike="noStrike" kern="1200" cap="none" spc="0" normalizeH="0" baseline="0" noProof="0" dirty="0">
                <a:ln>
                  <a:noFill/>
                </a:ln>
                <a:solidFill>
                  <a:srgbClr val="7030A0"/>
                </a:solidFill>
                <a:effectLst/>
                <a:uLnTx/>
                <a:uFillTx/>
                <a:latin typeface="Calibri"/>
                <a:ea typeface="+mn-ea"/>
                <a:cs typeface="+mn-cs"/>
              </a:rPr>
              <a:t>???</a:t>
            </a:r>
            <a:endParaRPr kumimoji="0" lang="ru-RU" sz="1200" b="0" i="0" u="sng" strike="noStrike" kern="1200" cap="none" spc="0" normalizeH="0" baseline="0" noProof="0" dirty="0">
              <a:ln>
                <a:noFill/>
              </a:ln>
              <a:solidFill>
                <a:srgbClr val="7030A0"/>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200" b="0" i="0" u="none" strike="noStrike" kern="1200" cap="none" spc="0" normalizeH="0" baseline="0" noProof="0" dirty="0">
                <a:ln>
                  <a:noFill/>
                </a:ln>
                <a:solidFill>
                  <a:srgbClr val="7030A0"/>
                </a:solidFill>
                <a:effectLst/>
                <a:uLnTx/>
                <a:uFillTx/>
                <a:latin typeface="Calibri"/>
                <a:ea typeface="+mn-ea"/>
                <a:cs typeface="+mn-cs"/>
              </a:rPr>
              <a:t>Кроме того не ясно, зачем вообще упоминается реестр промышленной продукции из ЕАЭС, так как эти товары не принимают участие в квотировании, так как этот реестр относится к запретительному 616, а квота выполняется по ограничительным ПП.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200" b="0" i="0" u="none" strike="noStrike" kern="1200" cap="none" spc="0" normalizeH="0" baseline="0" noProof="0" dirty="0">
                <a:ln>
                  <a:noFill/>
                </a:ln>
                <a:solidFill>
                  <a:srgbClr val="7030A0"/>
                </a:solidFill>
                <a:effectLst/>
                <a:uLnTx/>
                <a:uFillTx/>
                <a:latin typeface="Calibri"/>
                <a:ea typeface="+mn-ea"/>
                <a:cs typeface="+mn-cs"/>
              </a:rPr>
              <a:t>в случае, если поставщик, продукция которого включена в реестры, почему-то указывает в предложении товар не из ЕАЭС, такое ценовое предложение не должно приниматься к расчету НМЦК, цену контракта с ед. поставщиком</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200" b="1" i="0" u="none" strike="noStrike" kern="1200" cap="none" spc="0" normalizeH="0" baseline="0" noProof="0" dirty="0">
                <a:ln>
                  <a:noFill/>
                </a:ln>
                <a:solidFill>
                  <a:srgbClr val="7030A0"/>
                </a:solidFill>
                <a:effectLst/>
                <a:uLnTx/>
                <a:uFillTx/>
                <a:latin typeface="Calibri"/>
                <a:ea typeface="+mn-ea"/>
                <a:cs typeface="+mn-cs"/>
              </a:rPr>
              <a:t>А если товар будет закупаться под ограничительным ПП (например, 102 ПП – материалы клейкие перевязочные) и его нет в реестрах по 616 и 878 ПП, кому направлять запрос</a:t>
            </a:r>
            <a:r>
              <a:rPr kumimoji="0" lang="en-US" sz="1200" b="1" i="0" u="none" strike="noStrike" kern="1200" cap="none" spc="0" normalizeH="0" baseline="0" noProof="0" dirty="0">
                <a:ln>
                  <a:noFill/>
                </a:ln>
                <a:solidFill>
                  <a:srgbClr val="7030A0"/>
                </a:solidFill>
                <a:effectLst/>
                <a:uLnTx/>
                <a:uFillTx/>
                <a:latin typeface="Calibri"/>
                <a:ea typeface="+mn-ea"/>
                <a:cs typeface="+mn-cs"/>
              </a:rPr>
              <a:t>?  </a:t>
            </a:r>
            <a:r>
              <a:rPr kumimoji="0" lang="en-US" sz="1200" b="1" i="0" u="none" strike="noStrike" kern="1200" cap="none" spc="0" normalizeH="0" baseline="0" noProof="0" dirty="0">
                <a:ln>
                  <a:noFill/>
                </a:ln>
                <a:solidFill>
                  <a:srgbClr val="FF0000"/>
                </a:solidFill>
                <a:effectLst/>
                <a:uLnTx/>
                <a:uFillTx/>
                <a:latin typeface="Calibri"/>
                <a:ea typeface="+mn-ea"/>
                <a:cs typeface="+mn-cs"/>
              </a:rPr>
              <a:t>- </a:t>
            </a:r>
            <a:r>
              <a:rPr kumimoji="0" lang="ru-RU" sz="1200" b="1" i="0" u="none" strike="noStrike" kern="1200" cap="none" spc="0" normalizeH="0" baseline="0" noProof="0" dirty="0">
                <a:ln>
                  <a:noFill/>
                </a:ln>
                <a:solidFill>
                  <a:srgbClr val="FF0000"/>
                </a:solidFill>
                <a:effectLst/>
                <a:uLnTx/>
                <a:uFillTx/>
                <a:latin typeface="Calibri"/>
                <a:ea typeface="+mn-ea"/>
                <a:cs typeface="+mn-cs"/>
              </a:rPr>
              <a:t>ВОПРОС Минпромторгу и Минфину!</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200" b="0" i="0" u="none" strike="noStrike" kern="1200" cap="none" spc="0" normalizeH="0" baseline="0" noProof="0" dirty="0">
                <a:ln>
                  <a:noFill/>
                </a:ln>
                <a:solidFill>
                  <a:srgbClr val="7030A0"/>
                </a:solidFill>
                <a:effectLst/>
                <a:uLnTx/>
                <a:uFillTx/>
                <a:latin typeface="Calibri"/>
                <a:ea typeface="+mn-ea"/>
                <a:cs typeface="+mn-cs"/>
              </a:rPr>
              <a:t>в реестре контрактов надо находить цену на товары из ЕАЭС, на иностранный товар цену в расчет НМЦК не брать.</a:t>
            </a:r>
          </a:p>
        </p:txBody>
      </p:sp>
    </p:spTree>
    <p:extLst>
      <p:ext uri="{BB962C8B-B14F-4D97-AF65-F5344CB8AC3E}">
        <p14:creationId xmlns:p14="http://schemas.microsoft.com/office/powerpoint/2010/main" val="54446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163E609B-E7BD-4A6E-952A-013BDAA9504C}"/>
              </a:ext>
            </a:extLst>
          </p:cNvPr>
          <p:cNvPicPr>
            <a:picLocks noGrp="1" noChangeAspect="1"/>
          </p:cNvPicPr>
          <p:nvPr>
            <p:ph idx="1"/>
          </p:nvPr>
        </p:nvPicPr>
        <p:blipFill>
          <a:blip r:embed="rId2"/>
          <a:stretch>
            <a:fillRect/>
          </a:stretch>
        </p:blipFill>
        <p:spPr>
          <a:xfrm>
            <a:off x="612396" y="0"/>
            <a:ext cx="10721130" cy="6493079"/>
          </a:xfrm>
        </p:spPr>
      </p:pic>
    </p:spTree>
    <p:extLst>
      <p:ext uri="{BB962C8B-B14F-4D97-AF65-F5344CB8AC3E}">
        <p14:creationId xmlns:p14="http://schemas.microsoft.com/office/powerpoint/2010/main" val="2705582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7008" y="19857"/>
            <a:ext cx="10515600" cy="355088"/>
          </a:xfrm>
        </p:spPr>
        <p:txBody>
          <a:bodyPr>
            <a:normAutofit fontScale="90000"/>
          </a:bodyPr>
          <a:lstStyle/>
          <a:p>
            <a:pPr algn="ctr"/>
            <a:r>
              <a:rPr lang="ru-RU" sz="2800" b="1" dirty="0">
                <a:solidFill>
                  <a:srgbClr val="C00000"/>
                </a:solidFill>
              </a:rPr>
              <a:t>Национальный режим в 44-ФЗ</a:t>
            </a:r>
          </a:p>
        </p:txBody>
      </p:sp>
      <p:sp>
        <p:nvSpPr>
          <p:cNvPr id="4" name="Прямоугольник 3"/>
          <p:cNvSpPr/>
          <p:nvPr/>
        </p:nvSpPr>
        <p:spPr>
          <a:xfrm>
            <a:off x="877618" y="709478"/>
            <a:ext cx="184659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Запретительные </a:t>
            </a:r>
          </a:p>
        </p:txBody>
      </p:sp>
      <p:sp>
        <p:nvSpPr>
          <p:cNvPr id="6" name="Прямоугольник 5"/>
          <p:cNvSpPr/>
          <p:nvPr/>
        </p:nvSpPr>
        <p:spPr>
          <a:xfrm>
            <a:off x="4488506" y="312018"/>
            <a:ext cx="222099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Акты Правительства </a:t>
            </a:r>
          </a:p>
        </p:txBody>
      </p:sp>
      <p:sp>
        <p:nvSpPr>
          <p:cNvPr id="8" name="Прямоугольник 7"/>
          <p:cNvSpPr/>
          <p:nvPr/>
        </p:nvSpPr>
        <p:spPr>
          <a:xfrm>
            <a:off x="3460808" y="709478"/>
            <a:ext cx="3795307"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Ограничительные (условия допуска) </a:t>
            </a:r>
          </a:p>
        </p:txBody>
      </p:sp>
      <p:sp>
        <p:nvSpPr>
          <p:cNvPr id="9" name="Прямоугольник 8"/>
          <p:cNvSpPr/>
          <p:nvPr/>
        </p:nvSpPr>
        <p:spPr>
          <a:xfrm>
            <a:off x="9209669" y="5565433"/>
            <a:ext cx="221887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Преференциальные </a:t>
            </a:r>
          </a:p>
        </p:txBody>
      </p:sp>
      <p:graphicFrame>
        <p:nvGraphicFramePr>
          <p:cNvPr id="12" name="Таблица 11"/>
          <p:cNvGraphicFramePr>
            <a:graphicFrameLocks noGrp="1"/>
          </p:cNvGraphicFramePr>
          <p:nvPr/>
        </p:nvGraphicFramePr>
        <p:xfrm>
          <a:off x="329001" y="1122917"/>
          <a:ext cx="2845566" cy="2880585"/>
        </p:xfrm>
        <a:graphic>
          <a:graphicData uri="http://schemas.openxmlformats.org/drawingml/2006/table">
            <a:tbl>
              <a:tblPr firstRow="1" bandRow="1">
                <a:tableStyleId>{3B4B98B0-60AC-42C2-AFA5-B58CD77FA1E5}</a:tableStyleId>
              </a:tblPr>
              <a:tblGrid>
                <a:gridCol w="2845566">
                  <a:extLst>
                    <a:ext uri="{9D8B030D-6E8A-4147-A177-3AD203B41FA5}">
                      <a16:colId xmlns:a16="http://schemas.microsoft.com/office/drawing/2014/main" xmlns="" val="1740173123"/>
                    </a:ext>
                  </a:extLst>
                </a:gridCol>
              </a:tblGrid>
              <a:tr h="370840">
                <a:tc>
                  <a:txBody>
                    <a:bodyPr/>
                    <a:lstStyle/>
                    <a:p>
                      <a:r>
                        <a:rPr lang="ru-RU" sz="1200" b="0" dirty="0">
                          <a:solidFill>
                            <a:schemeClr val="tx1"/>
                          </a:solidFill>
                        </a:rPr>
                        <a:t>ПП РФ от 30 апреля 2020 № 616 – с 01.05.2020</a:t>
                      </a:r>
                    </a:p>
                  </a:txBody>
                  <a:tcPr/>
                </a:tc>
                <a:extLst>
                  <a:ext uri="{0D108BD9-81ED-4DB2-BD59-A6C34878D82A}">
                    <a16:rowId xmlns:a16="http://schemas.microsoft.com/office/drawing/2014/main" xmlns="" val="1975108640"/>
                  </a:ext>
                </a:extLst>
              </a:tr>
              <a:tr h="370840">
                <a:tc>
                  <a:txBody>
                    <a:bodyPr/>
                    <a:lstStyle/>
                    <a:p>
                      <a:r>
                        <a:rPr lang="ru-RU" sz="1200" dirty="0"/>
                        <a:t>ПП РФ от </a:t>
                      </a:r>
                      <a:r>
                        <a:rPr kumimoji="0" lang="ru-RU" altLang="ru-RU" sz="1200" u="none" strike="noStrike" kern="1200" cap="none" spc="0" normalizeH="0" baseline="0" noProof="0" dirty="0">
                          <a:ln>
                            <a:noFill/>
                          </a:ln>
                          <a:effectLst/>
                          <a:uLnTx/>
                          <a:uFillTx/>
                        </a:rPr>
                        <a:t>16 ноября 2015 г. N 1236 (ПО)</a:t>
                      </a:r>
                      <a:endParaRPr lang="ru-RU" sz="1200" dirty="0"/>
                    </a:p>
                  </a:txBody>
                  <a:tcPr/>
                </a:tc>
                <a:extLst>
                  <a:ext uri="{0D108BD9-81ED-4DB2-BD59-A6C34878D82A}">
                    <a16:rowId xmlns:a16="http://schemas.microsoft.com/office/drawing/2014/main" xmlns="" val="1577448122"/>
                  </a:ext>
                </a:extLst>
              </a:tr>
              <a:tr h="310105">
                <a:tc>
                  <a:txBody>
                    <a:bodyPr/>
                    <a:lstStyle/>
                    <a:p>
                      <a:r>
                        <a:rPr lang="ru-RU" sz="1200" dirty="0"/>
                        <a:t>ПП РФ от 21 декабря 2019 № 1746 (СХД)</a:t>
                      </a:r>
                    </a:p>
                  </a:txBody>
                  <a:tcPr/>
                </a:tc>
                <a:extLst>
                  <a:ext uri="{0D108BD9-81ED-4DB2-BD59-A6C34878D82A}">
                    <a16:rowId xmlns:a16="http://schemas.microsoft.com/office/drawing/2014/main" xmlns="" val="3171118576"/>
                  </a:ext>
                </a:extLst>
              </a:tr>
              <a:tr h="4078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altLang="ru-RU" sz="1200" b="0" u="none" strike="noStrike" kern="1200" cap="none" spc="0" normalizeH="0" baseline="0" noProof="0" dirty="0">
                          <a:ln>
                            <a:noFill/>
                          </a:ln>
                          <a:effectLst/>
                          <a:uLnTx/>
                          <a:uFillTx/>
                        </a:rPr>
                        <a:t>ПП РФ от 14 июля 2014 г. N 656 (машиностроение)</a:t>
                      </a:r>
                      <a:endParaRPr lang="ru-RU" sz="1200" b="1" dirty="0">
                        <a:solidFill>
                          <a:srgbClr val="FF0000"/>
                        </a:solidFill>
                      </a:endParaRPr>
                    </a:p>
                  </a:txBody>
                  <a:tcPr/>
                </a:tc>
                <a:extLst>
                  <a:ext uri="{0D108BD9-81ED-4DB2-BD59-A6C34878D82A}">
                    <a16:rowId xmlns:a16="http://schemas.microsoft.com/office/drawing/2014/main" xmlns="" val="3536682535"/>
                  </a:ext>
                </a:extLst>
              </a:tr>
              <a:tr h="28313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ПП</a:t>
                      </a:r>
                      <a:r>
                        <a:rPr lang="ru-RU" sz="1200" baseline="0" dirty="0"/>
                        <a:t> РФ </a:t>
                      </a:r>
                      <a:r>
                        <a:rPr kumimoji="0" lang="ru-RU" altLang="ru-RU" sz="1200" u="none" strike="noStrike" kern="1200" cap="none" spc="0" normalizeH="0" baseline="0" noProof="0" dirty="0">
                          <a:ln>
                            <a:noFill/>
                          </a:ln>
                          <a:effectLst/>
                          <a:uLnTx/>
                          <a:uFillTx/>
                        </a:rPr>
                        <a:t>от 11 августа 2014 г. N 791  (легкая </a:t>
                      </a:r>
                      <a:r>
                        <a:rPr kumimoji="0" lang="ru-RU" altLang="ru-RU" sz="1200" u="none" strike="noStrike" kern="1200" cap="none" spc="0" normalizeH="0" baseline="0" noProof="0" dirty="0" err="1">
                          <a:ln>
                            <a:noFill/>
                          </a:ln>
                          <a:effectLst/>
                          <a:uLnTx/>
                          <a:uFillTx/>
                        </a:rPr>
                        <a:t>промыш-ть</a:t>
                      </a:r>
                      <a:r>
                        <a:rPr kumimoji="0" lang="ru-RU" altLang="ru-RU" sz="1200" u="none" strike="noStrike" kern="1200" cap="none" spc="0" normalizeH="0" baseline="0" noProof="0" dirty="0">
                          <a:ln>
                            <a:noFill/>
                          </a:ln>
                          <a:effectLst/>
                          <a:uLnTx/>
                          <a:uFillTx/>
                        </a:rPr>
                        <a:t>)</a:t>
                      </a:r>
                      <a:endParaRPr lang="ru-RU" sz="1200" dirty="0"/>
                    </a:p>
                  </a:txBody>
                  <a:tcPr/>
                </a:tc>
                <a:extLst>
                  <a:ext uri="{0D108BD9-81ED-4DB2-BD59-A6C34878D82A}">
                    <a16:rowId xmlns:a16="http://schemas.microsoft.com/office/drawing/2014/main" xmlns="" val="94112375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altLang="ru-RU" sz="1200" u="none" strike="noStrike" kern="1200" cap="none" spc="0" normalizeH="0" baseline="0" noProof="0" dirty="0">
                          <a:ln>
                            <a:noFill/>
                          </a:ln>
                          <a:effectLst/>
                          <a:uLnTx/>
                          <a:uFillTx/>
                        </a:rPr>
                        <a:t>ПП РФ от  14 января 2017 г. N 9 (оборона)</a:t>
                      </a:r>
                      <a:endParaRPr kumimoji="0" lang="ru-RU" altLang="ru-RU" sz="1200" b="0" i="0" u="none" strike="noStrike" kern="1200" cap="none" spc="0" normalizeH="0" baseline="0" noProof="0" dirty="0">
                        <a:ln>
                          <a:noFill/>
                        </a:ln>
                        <a:solidFill>
                          <a:schemeClr val="dk1"/>
                        </a:solidFill>
                        <a:effectLst/>
                        <a:uLnTx/>
                        <a:uFillTx/>
                        <a:latin typeface="+mn-lt"/>
                        <a:ea typeface="+mn-ea"/>
                        <a:cs typeface="+mn-cs"/>
                      </a:endParaRPr>
                    </a:p>
                  </a:txBody>
                  <a:tcPr/>
                </a:tc>
                <a:extLst>
                  <a:ext uri="{0D108BD9-81ED-4DB2-BD59-A6C34878D82A}">
                    <a16:rowId xmlns:a16="http://schemas.microsoft.com/office/drawing/2014/main" xmlns="" val="904156836"/>
                  </a:ext>
                </a:extLst>
              </a:tr>
              <a:tr h="370840">
                <a:tc>
                  <a:txBody>
                    <a:bodyPr/>
                    <a:lstStyle/>
                    <a:p>
                      <a:r>
                        <a:rPr lang="ru-RU" sz="1200" dirty="0"/>
                        <a:t>ПП РФ от </a:t>
                      </a:r>
                      <a:r>
                        <a:rPr kumimoji="0" lang="ru-RU" altLang="ru-RU" sz="1200" u="none" strike="noStrike" kern="1200" cap="none" spc="0" normalizeH="0" baseline="0" noProof="0" dirty="0">
                          <a:ln>
                            <a:noFill/>
                          </a:ln>
                          <a:effectLst/>
                          <a:uLnTx/>
                          <a:uFillTx/>
                        </a:rPr>
                        <a:t>7 марта 2019 г. N 239 (станки)</a:t>
                      </a:r>
                      <a:endParaRPr lang="ru-RU" sz="1200" dirty="0"/>
                    </a:p>
                  </a:txBody>
                  <a:tcPr/>
                </a:tc>
                <a:extLst>
                  <a:ext uri="{0D108BD9-81ED-4DB2-BD59-A6C34878D82A}">
                    <a16:rowId xmlns:a16="http://schemas.microsoft.com/office/drawing/2014/main" xmlns="" val="1851717952"/>
                  </a:ext>
                </a:extLst>
              </a:tr>
            </a:tbl>
          </a:graphicData>
        </a:graphic>
      </p:graphicFrame>
      <p:graphicFrame>
        <p:nvGraphicFramePr>
          <p:cNvPr id="13" name="Таблица 12"/>
          <p:cNvGraphicFramePr>
            <a:graphicFrameLocks noGrp="1"/>
          </p:cNvGraphicFramePr>
          <p:nvPr/>
        </p:nvGraphicFramePr>
        <p:xfrm>
          <a:off x="3567475" y="1139992"/>
          <a:ext cx="3458647" cy="2355746"/>
        </p:xfrm>
        <a:graphic>
          <a:graphicData uri="http://schemas.openxmlformats.org/drawingml/2006/table">
            <a:tbl>
              <a:tblPr firstRow="1" bandRow="1">
                <a:tableStyleId>{3B4B98B0-60AC-42C2-AFA5-B58CD77FA1E5}</a:tableStyleId>
              </a:tblPr>
              <a:tblGrid>
                <a:gridCol w="3458647">
                  <a:extLst>
                    <a:ext uri="{9D8B030D-6E8A-4147-A177-3AD203B41FA5}">
                      <a16:colId xmlns:a16="http://schemas.microsoft.com/office/drawing/2014/main" xmlns="" val="1740173123"/>
                    </a:ext>
                  </a:extLst>
                </a:gridCol>
              </a:tblGrid>
              <a:tr h="328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solidFill>
                            <a:schemeClr val="tx1"/>
                          </a:solidFill>
                        </a:rPr>
                        <a:t>ПП РФ от 30 апреля 2020 № 617 – с 01.05.2020</a:t>
                      </a:r>
                    </a:p>
                  </a:txBody>
                  <a:tcPr/>
                </a:tc>
                <a:extLst>
                  <a:ext uri="{0D108BD9-81ED-4DB2-BD59-A6C34878D82A}">
                    <a16:rowId xmlns:a16="http://schemas.microsoft.com/office/drawing/2014/main" xmlns="" val="342804785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t>ПП РФ  от 5 февраля 2015 г. N 102 (</a:t>
                      </a:r>
                      <a:r>
                        <a:rPr lang="ru-RU" sz="1200" b="0" dirty="0" err="1"/>
                        <a:t>мед.изделия</a:t>
                      </a:r>
                      <a:r>
                        <a:rPr lang="ru-RU" sz="1200" b="0" dirty="0"/>
                        <a:t>) </a:t>
                      </a:r>
                    </a:p>
                  </a:txBody>
                  <a:tcPr/>
                </a:tc>
                <a:extLst>
                  <a:ext uri="{0D108BD9-81ED-4DB2-BD59-A6C34878D82A}">
                    <a16:rowId xmlns:a16="http://schemas.microsoft.com/office/drawing/2014/main" xmlns="" val="17406647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t>ПП РФ от 30 ноября 2015 г. N 1289 (ЖНВЛП)</a:t>
                      </a:r>
                    </a:p>
                  </a:txBody>
                  <a:tcPr/>
                </a:tc>
                <a:extLst>
                  <a:ext uri="{0D108BD9-81ED-4DB2-BD59-A6C34878D82A}">
                    <a16:rowId xmlns:a16="http://schemas.microsoft.com/office/drawing/2014/main" xmlns="" val="197283141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t>ПП РФ от 22 августа 2016 г. N 832 (продукты)</a:t>
                      </a:r>
                    </a:p>
                  </a:txBody>
                  <a:tcPr/>
                </a:tc>
                <a:extLst>
                  <a:ext uri="{0D108BD9-81ED-4DB2-BD59-A6C34878D82A}">
                    <a16:rowId xmlns:a16="http://schemas.microsoft.com/office/drawing/2014/main" xmlns="" val="4858752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0" dirty="0"/>
                        <a:t>ПП РФ от  10 июля 2019 г. N 878 (радиоэлектроника)</a:t>
                      </a:r>
                    </a:p>
                  </a:txBody>
                  <a:tcPr/>
                </a:tc>
                <a:extLst>
                  <a:ext uri="{0D108BD9-81ED-4DB2-BD59-A6C34878D82A}">
                    <a16:rowId xmlns:a16="http://schemas.microsoft.com/office/drawing/2014/main" xmlns="" val="109261871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t>ПП РФ от 20 сентября 2018 г. N 1119  (спорт. оружие)</a:t>
                      </a:r>
                    </a:p>
                  </a:txBody>
                  <a:tcPr/>
                </a:tc>
                <a:extLst>
                  <a:ext uri="{0D108BD9-81ED-4DB2-BD59-A6C34878D82A}">
                    <a16:rowId xmlns:a16="http://schemas.microsoft.com/office/drawing/2014/main" xmlns="" val="1475698724"/>
                  </a:ext>
                </a:extLst>
              </a:tr>
            </a:tbl>
          </a:graphicData>
        </a:graphic>
      </p:graphicFrame>
      <p:graphicFrame>
        <p:nvGraphicFramePr>
          <p:cNvPr id="14" name="Таблица 13"/>
          <p:cNvGraphicFramePr>
            <a:graphicFrameLocks noGrp="1"/>
          </p:cNvGraphicFramePr>
          <p:nvPr/>
        </p:nvGraphicFramePr>
        <p:xfrm>
          <a:off x="9353126" y="6223880"/>
          <a:ext cx="1905982" cy="457200"/>
        </p:xfrm>
        <a:graphic>
          <a:graphicData uri="http://schemas.openxmlformats.org/drawingml/2006/table">
            <a:tbl>
              <a:tblPr firstRow="1" bandRow="1">
                <a:tableStyleId>{3B4B98B0-60AC-42C2-AFA5-B58CD77FA1E5}</a:tableStyleId>
              </a:tblPr>
              <a:tblGrid>
                <a:gridCol w="1905982">
                  <a:extLst>
                    <a:ext uri="{9D8B030D-6E8A-4147-A177-3AD203B41FA5}">
                      <a16:colId xmlns:a16="http://schemas.microsoft.com/office/drawing/2014/main" xmlns="" val="1740173123"/>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t>Приказ № 126</a:t>
                      </a:r>
                      <a:r>
                        <a:rPr lang="ru-RU" sz="1200" b="0" baseline="0" dirty="0"/>
                        <a:t> </a:t>
                      </a:r>
                      <a:r>
                        <a:rPr lang="ru-RU" sz="1200" b="0" dirty="0"/>
                        <a:t>от 4 июня 2018 г.</a:t>
                      </a:r>
                    </a:p>
                  </a:txBody>
                  <a:tcPr/>
                </a:tc>
                <a:extLst>
                  <a:ext uri="{0D108BD9-81ED-4DB2-BD59-A6C34878D82A}">
                    <a16:rowId xmlns:a16="http://schemas.microsoft.com/office/drawing/2014/main" xmlns="" val="1740664706"/>
                  </a:ext>
                </a:extLst>
              </a:tr>
            </a:tbl>
          </a:graphicData>
        </a:graphic>
      </p:graphicFrame>
      <p:sp>
        <p:nvSpPr>
          <p:cNvPr id="15" name="Прямоугольник 14"/>
          <p:cNvSpPr/>
          <p:nvPr/>
        </p:nvSpPr>
        <p:spPr>
          <a:xfrm>
            <a:off x="6794944" y="5370249"/>
            <a:ext cx="1998135" cy="61555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panose="020F0502020204030204"/>
                <a:ea typeface="+mn-ea"/>
                <a:cs typeface="+mn-cs"/>
              </a:rPr>
              <a:t>Акты </a:t>
            </a:r>
            <a:r>
              <a:rPr kumimoji="0" lang="ru-RU" sz="1800" b="0" i="0" u="none" strike="noStrike" kern="1200" cap="none" spc="0" normalizeH="0" baseline="0" noProof="0" dirty="0" err="1">
                <a:ln>
                  <a:noFill/>
                </a:ln>
                <a:solidFill>
                  <a:prstClr val="black"/>
                </a:solidFill>
                <a:effectLst/>
                <a:uLnTx/>
                <a:uFillTx/>
                <a:latin typeface="Calibri" panose="020F0502020204030204"/>
                <a:ea typeface="+mn-ea"/>
                <a:cs typeface="+mn-cs"/>
              </a:rPr>
              <a:t>ФОИВов</a:t>
            </a:r>
            <a: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t/>
            </a:r>
            <a:br>
              <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ru-RU"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17" name="Таблица 16"/>
          <p:cNvGraphicFramePr>
            <a:graphicFrameLocks noGrp="1"/>
          </p:cNvGraphicFramePr>
          <p:nvPr/>
        </p:nvGraphicFramePr>
        <p:xfrm>
          <a:off x="3898710" y="4432541"/>
          <a:ext cx="3091293" cy="824635"/>
        </p:xfrm>
        <a:graphic>
          <a:graphicData uri="http://schemas.openxmlformats.org/drawingml/2006/table">
            <a:tbl>
              <a:tblPr firstRow="1" bandRow="1">
                <a:tableStyleId>{68D230F3-CF80-4859-8CE7-A43EE81993B5}</a:tableStyleId>
              </a:tblPr>
              <a:tblGrid>
                <a:gridCol w="1857550">
                  <a:extLst>
                    <a:ext uri="{9D8B030D-6E8A-4147-A177-3AD203B41FA5}">
                      <a16:colId xmlns:a16="http://schemas.microsoft.com/office/drawing/2014/main" xmlns="" val="303777086"/>
                    </a:ext>
                  </a:extLst>
                </a:gridCol>
                <a:gridCol w="1233743">
                  <a:extLst>
                    <a:ext uri="{9D8B030D-6E8A-4147-A177-3AD203B41FA5}">
                      <a16:colId xmlns:a16="http://schemas.microsoft.com/office/drawing/2014/main" xmlns="" val="1122574340"/>
                    </a:ext>
                  </a:extLst>
                </a:gridCol>
              </a:tblGrid>
              <a:tr h="8246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dirty="0"/>
                        <a:t>Приказ Минздрава и </a:t>
                      </a:r>
                      <a:r>
                        <a:rPr lang="ru-RU" sz="1200" b="0" i="0" dirty="0" err="1"/>
                        <a:t>Минпромторга</a:t>
                      </a:r>
                      <a:r>
                        <a:rPr lang="ru-RU" sz="1200" b="0" i="0" dirty="0"/>
                        <a:t> от 4 октября 2017 г. NN 759н/3450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b="0" dirty="0">
                          <a:solidFill>
                            <a:schemeClr val="tx1"/>
                          </a:solidFill>
                        </a:rPr>
                        <a:t>В развитие 102 ПП РФ (2-й</a:t>
                      </a:r>
                      <a:r>
                        <a:rPr lang="ru-RU" sz="1200" b="0" baseline="0" dirty="0">
                          <a:solidFill>
                            <a:schemeClr val="tx1"/>
                          </a:solidFill>
                        </a:rPr>
                        <a:t> </a:t>
                      </a:r>
                      <a:r>
                        <a:rPr lang="ru-RU" sz="1200" b="0" dirty="0">
                          <a:solidFill>
                            <a:schemeClr val="tx1"/>
                          </a:solidFill>
                        </a:rPr>
                        <a:t>перечень)</a:t>
                      </a:r>
                    </a:p>
                  </a:txBody>
                  <a:tcPr/>
                </a:tc>
                <a:extLst>
                  <a:ext uri="{0D108BD9-81ED-4DB2-BD59-A6C34878D82A}">
                    <a16:rowId xmlns:a16="http://schemas.microsoft.com/office/drawing/2014/main" xmlns="" val="4222234158"/>
                  </a:ext>
                </a:extLst>
              </a:tr>
            </a:tbl>
          </a:graphicData>
        </a:graphic>
      </p:graphicFrame>
      <p:sp>
        <p:nvSpPr>
          <p:cNvPr id="63" name="Прямоугольник 62"/>
          <p:cNvSpPr/>
          <p:nvPr/>
        </p:nvSpPr>
        <p:spPr>
          <a:xfrm>
            <a:off x="269671" y="5944814"/>
            <a:ext cx="3731575"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Calibri" panose="020F0502020204030204"/>
                <a:ea typeface="+mn-ea"/>
                <a:cs typeface="+mn-cs"/>
              </a:rPr>
              <a:t>Акты ТПП РФ в развитие ПП РФ</a:t>
            </a:r>
          </a:p>
        </p:txBody>
      </p:sp>
      <p:graphicFrame>
        <p:nvGraphicFramePr>
          <p:cNvPr id="64" name="Таблица 63"/>
          <p:cNvGraphicFramePr>
            <a:graphicFrameLocks noGrp="1"/>
          </p:cNvGraphicFramePr>
          <p:nvPr/>
        </p:nvGraphicFramePr>
        <p:xfrm>
          <a:off x="349165" y="4427456"/>
          <a:ext cx="2892799" cy="919168"/>
        </p:xfrm>
        <a:graphic>
          <a:graphicData uri="http://schemas.openxmlformats.org/drawingml/2006/table">
            <a:tbl>
              <a:tblPr firstRow="1" bandRow="1">
                <a:tableStyleId>{0E3FDE45-AF77-4B5C-9715-49D594BDF05E}</a:tableStyleId>
              </a:tblPr>
              <a:tblGrid>
                <a:gridCol w="1651274">
                  <a:extLst>
                    <a:ext uri="{9D8B030D-6E8A-4147-A177-3AD203B41FA5}">
                      <a16:colId xmlns:a16="http://schemas.microsoft.com/office/drawing/2014/main" xmlns="" val="1740173123"/>
                    </a:ext>
                  </a:extLst>
                </a:gridCol>
                <a:gridCol w="1241525">
                  <a:extLst>
                    <a:ext uri="{9D8B030D-6E8A-4147-A177-3AD203B41FA5}">
                      <a16:colId xmlns:a16="http://schemas.microsoft.com/office/drawing/2014/main" xmlns="" val="897096732"/>
                    </a:ext>
                  </a:extLst>
                </a:gridCol>
              </a:tblGrid>
              <a:tr h="4619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a:t>Приказ от 10.04.2015 № 29, 30</a:t>
                      </a:r>
                      <a:endParaRPr lang="ru-RU" sz="1200" b="0" i="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b="0" dirty="0"/>
                        <a:t>В развитие 102,</a:t>
                      </a:r>
                      <a:r>
                        <a:rPr lang="ru-RU" sz="1200" b="0" baseline="0" dirty="0"/>
                        <a:t> ПП РФ</a:t>
                      </a:r>
                      <a:endParaRPr lang="ru-RU" sz="1200" b="0" i="0" dirty="0">
                        <a:solidFill>
                          <a:schemeClr val="tx1"/>
                        </a:solidFill>
                      </a:endParaRPr>
                    </a:p>
                  </a:txBody>
                  <a:tcPr/>
                </a:tc>
                <a:extLst>
                  <a:ext uri="{0D108BD9-81ED-4DB2-BD59-A6C34878D82A}">
                    <a16:rowId xmlns:a16="http://schemas.microsoft.com/office/drawing/2014/main" xmlns="" val="1740664706"/>
                  </a:ext>
                </a:extLst>
              </a:tr>
              <a:tr h="2993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Приказ от 21.12.2015</a:t>
                      </a:r>
                      <a:r>
                        <a:rPr lang="ru-RU" sz="1200" baseline="0" dirty="0"/>
                        <a:t> № 94</a:t>
                      </a:r>
                      <a:endParaRPr lang="ru-RU" sz="1200" b="0" i="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t>В развитие</a:t>
                      </a:r>
                      <a:r>
                        <a:rPr lang="ru-RU" sz="1200" baseline="0" dirty="0"/>
                        <a:t> 1289 ПП РФ</a:t>
                      </a:r>
                      <a:endParaRPr lang="ru-RU" sz="1200" b="0" i="0" dirty="0">
                        <a:solidFill>
                          <a:schemeClr val="tx1"/>
                        </a:solidFill>
                      </a:endParaRPr>
                    </a:p>
                  </a:txBody>
                  <a:tcPr/>
                </a:tc>
                <a:extLst>
                  <a:ext uri="{0D108BD9-81ED-4DB2-BD59-A6C34878D82A}">
                    <a16:rowId xmlns:a16="http://schemas.microsoft.com/office/drawing/2014/main" xmlns="" val="1516236486"/>
                  </a:ext>
                </a:extLst>
              </a:tr>
            </a:tbl>
          </a:graphicData>
        </a:graphic>
      </p:graphicFrame>
      <p:sp>
        <p:nvSpPr>
          <p:cNvPr id="22" name="Стрелка вправо 21"/>
          <p:cNvSpPr/>
          <p:nvPr/>
        </p:nvSpPr>
        <p:spPr>
          <a:xfrm rot="16200000">
            <a:off x="1619037" y="5533059"/>
            <a:ext cx="353054" cy="390419"/>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7" name="Таблица 36"/>
          <p:cNvGraphicFramePr>
            <a:graphicFrameLocks noGrp="1"/>
          </p:cNvGraphicFramePr>
          <p:nvPr/>
        </p:nvGraphicFramePr>
        <p:xfrm>
          <a:off x="8036653" y="1180272"/>
          <a:ext cx="3533942" cy="822960"/>
        </p:xfrm>
        <a:graphic>
          <a:graphicData uri="http://schemas.openxmlformats.org/drawingml/2006/table">
            <a:tbl>
              <a:tblPr firstRow="1" bandRow="1">
                <a:tableStyleId>{3B4B98B0-60AC-42C2-AFA5-B58CD77FA1E5}</a:tableStyleId>
              </a:tblPr>
              <a:tblGrid>
                <a:gridCol w="3533942">
                  <a:extLst>
                    <a:ext uri="{9D8B030D-6E8A-4147-A177-3AD203B41FA5}">
                      <a16:colId xmlns:a16="http://schemas.microsoft.com/office/drawing/2014/main" xmlns="" val="1740173123"/>
                    </a:ext>
                  </a:extLst>
                </a:gridCol>
              </a:tblGrid>
              <a:tr h="3288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i="0" kern="1200" dirty="0">
                          <a:solidFill>
                            <a:srgbClr val="FF0000"/>
                          </a:solidFill>
                          <a:effectLst/>
                          <a:latin typeface="+mn-lt"/>
                          <a:ea typeface="+mn-ea"/>
                          <a:cs typeface="+mn-cs"/>
                        </a:rPr>
                        <a:t>Постановление Правительства РФ от 3 декабря 2020 г. N 2014 "О минимальной обязательной доле закупок российских товаров и ее достижении заказчиком"</a:t>
                      </a:r>
                      <a:endParaRPr lang="ru-RU" sz="1200" b="1" dirty="0">
                        <a:solidFill>
                          <a:srgbClr val="FF0000"/>
                        </a:solidFill>
                      </a:endParaRPr>
                    </a:p>
                  </a:txBody>
                  <a:tcPr/>
                </a:tc>
                <a:extLst>
                  <a:ext uri="{0D108BD9-81ED-4DB2-BD59-A6C34878D82A}">
                    <a16:rowId xmlns:a16="http://schemas.microsoft.com/office/drawing/2014/main" xmlns="" val="3428047853"/>
                  </a:ext>
                </a:extLst>
              </a:tr>
            </a:tbl>
          </a:graphicData>
        </a:graphic>
      </p:graphicFrame>
      <p:sp>
        <p:nvSpPr>
          <p:cNvPr id="3" name="Прямоугольник 2"/>
          <p:cNvSpPr/>
          <p:nvPr/>
        </p:nvSpPr>
        <p:spPr>
          <a:xfrm>
            <a:off x="8541857" y="770660"/>
            <a:ext cx="200914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По квотированию</a:t>
            </a:r>
          </a:p>
        </p:txBody>
      </p:sp>
      <p:cxnSp>
        <p:nvCxnSpPr>
          <p:cNvPr id="24" name="Прямая со стрелкой 23"/>
          <p:cNvCxnSpPr>
            <a:stCxn id="6" idx="1"/>
            <a:endCxn id="4" idx="0"/>
          </p:cNvCxnSpPr>
          <p:nvPr/>
        </p:nvCxnSpPr>
        <p:spPr>
          <a:xfrm flipH="1">
            <a:off x="1800916" y="496684"/>
            <a:ext cx="2687590" cy="2127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a:off x="5358461" y="600913"/>
            <a:ext cx="1" cy="2645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a:stCxn id="6" idx="3"/>
            <a:endCxn id="3" idx="0"/>
          </p:cNvCxnSpPr>
          <p:nvPr/>
        </p:nvCxnSpPr>
        <p:spPr>
          <a:xfrm>
            <a:off x="6709499" y="496684"/>
            <a:ext cx="2836928" cy="2739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a:off x="329001" y="2310938"/>
            <a:ext cx="2845566" cy="1692564"/>
          </a:xfrm>
          <a:prstGeom prst="line">
            <a:avLst/>
          </a:prstGeom>
        </p:spPr>
        <p:style>
          <a:lnRef idx="3">
            <a:schemeClr val="accent2"/>
          </a:lnRef>
          <a:fillRef idx="0">
            <a:schemeClr val="accent2"/>
          </a:fillRef>
          <a:effectRef idx="2">
            <a:schemeClr val="accent2"/>
          </a:effectRef>
          <a:fontRef idx="minor">
            <a:schemeClr val="tx1"/>
          </a:fontRef>
        </p:style>
      </p:cxnSp>
      <p:cxnSp>
        <p:nvCxnSpPr>
          <p:cNvPr id="40" name="Прямая соединительная линия 39"/>
          <p:cNvCxnSpPr/>
          <p:nvPr/>
        </p:nvCxnSpPr>
        <p:spPr>
          <a:xfrm flipV="1">
            <a:off x="329001" y="2286000"/>
            <a:ext cx="2809447" cy="1717502"/>
          </a:xfrm>
          <a:prstGeom prst="line">
            <a:avLst/>
          </a:prstGeom>
        </p:spPr>
        <p:style>
          <a:lnRef idx="3">
            <a:schemeClr val="accent2"/>
          </a:lnRef>
          <a:fillRef idx="0">
            <a:schemeClr val="accent2"/>
          </a:fillRef>
          <a:effectRef idx="2">
            <a:schemeClr val="accent2"/>
          </a:effectRef>
          <a:fontRef idx="minor">
            <a:schemeClr val="tx1"/>
          </a:fontRef>
        </p:style>
      </p:cxnSp>
      <p:cxnSp>
        <p:nvCxnSpPr>
          <p:cNvPr id="42" name="Прямая соединительная линия 41"/>
          <p:cNvCxnSpPr/>
          <p:nvPr/>
        </p:nvCxnSpPr>
        <p:spPr>
          <a:xfrm>
            <a:off x="3567475" y="3067396"/>
            <a:ext cx="3458647" cy="349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44" name="Прямая соединительная линия 43"/>
          <p:cNvCxnSpPr/>
          <p:nvPr/>
        </p:nvCxnSpPr>
        <p:spPr>
          <a:xfrm flipV="1">
            <a:off x="3567475" y="3100647"/>
            <a:ext cx="3422528" cy="395091"/>
          </a:xfrm>
          <a:prstGeom prst="line">
            <a:avLst/>
          </a:prstGeom>
        </p:spPr>
        <p:style>
          <a:lnRef idx="3">
            <a:schemeClr val="accent2"/>
          </a:lnRef>
          <a:fillRef idx="0">
            <a:schemeClr val="accent2"/>
          </a:fillRef>
          <a:effectRef idx="2">
            <a:schemeClr val="accent2"/>
          </a:effectRef>
          <a:fontRef idx="minor">
            <a:schemeClr val="tx1"/>
          </a:fontRef>
        </p:style>
      </p:cxnSp>
      <p:cxnSp>
        <p:nvCxnSpPr>
          <p:cNvPr id="46" name="Прямая соединительная линия 45"/>
          <p:cNvCxnSpPr/>
          <p:nvPr/>
        </p:nvCxnSpPr>
        <p:spPr>
          <a:xfrm>
            <a:off x="3241964" y="4696691"/>
            <a:ext cx="141316" cy="0"/>
          </a:xfrm>
          <a:prstGeom prst="line">
            <a:avLst/>
          </a:prstGeom>
        </p:spPr>
        <p:style>
          <a:lnRef idx="1">
            <a:schemeClr val="dk1"/>
          </a:lnRef>
          <a:fillRef idx="0">
            <a:schemeClr val="dk1"/>
          </a:fillRef>
          <a:effectRef idx="0">
            <a:schemeClr val="dk1"/>
          </a:effectRef>
          <a:fontRef idx="minor">
            <a:schemeClr val="tx1"/>
          </a:fontRef>
        </p:style>
      </p:cxnSp>
      <p:cxnSp>
        <p:nvCxnSpPr>
          <p:cNvPr id="48" name="Прямая соединительная линия 47"/>
          <p:cNvCxnSpPr/>
          <p:nvPr/>
        </p:nvCxnSpPr>
        <p:spPr>
          <a:xfrm flipV="1">
            <a:off x="3383280" y="1597192"/>
            <a:ext cx="0" cy="3107812"/>
          </a:xfrm>
          <a:prstGeom prst="line">
            <a:avLst/>
          </a:prstGeom>
        </p:spPr>
        <p:style>
          <a:lnRef idx="1">
            <a:schemeClr val="dk1"/>
          </a:lnRef>
          <a:fillRef idx="0">
            <a:schemeClr val="dk1"/>
          </a:fillRef>
          <a:effectRef idx="0">
            <a:schemeClr val="dk1"/>
          </a:effectRef>
          <a:fontRef idx="minor">
            <a:schemeClr val="tx1"/>
          </a:fontRef>
        </p:style>
      </p:cxnSp>
      <p:cxnSp>
        <p:nvCxnSpPr>
          <p:cNvPr id="50" name="Прямая со стрелкой 49"/>
          <p:cNvCxnSpPr/>
          <p:nvPr/>
        </p:nvCxnSpPr>
        <p:spPr>
          <a:xfrm>
            <a:off x="3383280" y="1597192"/>
            <a:ext cx="18419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2" name="Прямая соединительная линия 51"/>
          <p:cNvCxnSpPr/>
          <p:nvPr/>
        </p:nvCxnSpPr>
        <p:spPr>
          <a:xfrm flipV="1">
            <a:off x="3241964" y="5251624"/>
            <a:ext cx="233413" cy="467"/>
          </a:xfrm>
          <a:prstGeom prst="line">
            <a:avLst/>
          </a:prstGeom>
        </p:spPr>
        <p:style>
          <a:lnRef idx="1">
            <a:schemeClr val="dk1"/>
          </a:lnRef>
          <a:fillRef idx="0">
            <a:schemeClr val="dk1"/>
          </a:fillRef>
          <a:effectRef idx="0">
            <a:schemeClr val="dk1"/>
          </a:effectRef>
          <a:fontRef idx="minor">
            <a:schemeClr val="tx1"/>
          </a:fontRef>
        </p:style>
      </p:cxnSp>
      <p:cxnSp>
        <p:nvCxnSpPr>
          <p:cNvPr id="54" name="Прямая соединительная линия 53"/>
          <p:cNvCxnSpPr/>
          <p:nvPr/>
        </p:nvCxnSpPr>
        <p:spPr>
          <a:xfrm flipV="1">
            <a:off x="3460808" y="2003367"/>
            <a:ext cx="0" cy="3248724"/>
          </a:xfrm>
          <a:prstGeom prst="line">
            <a:avLst/>
          </a:prstGeom>
        </p:spPr>
        <p:style>
          <a:lnRef idx="1">
            <a:schemeClr val="dk1"/>
          </a:lnRef>
          <a:fillRef idx="0">
            <a:schemeClr val="dk1"/>
          </a:fillRef>
          <a:effectRef idx="0">
            <a:schemeClr val="dk1"/>
          </a:effectRef>
          <a:fontRef idx="minor">
            <a:schemeClr val="tx1"/>
          </a:fontRef>
        </p:style>
      </p:cxnSp>
      <p:cxnSp>
        <p:nvCxnSpPr>
          <p:cNvPr id="56" name="Прямая со стрелкой 55"/>
          <p:cNvCxnSpPr/>
          <p:nvPr/>
        </p:nvCxnSpPr>
        <p:spPr>
          <a:xfrm>
            <a:off x="3460808" y="2019993"/>
            <a:ext cx="106667" cy="831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5" name="Прямая соединительная линия 64"/>
          <p:cNvCxnSpPr/>
          <p:nvPr/>
        </p:nvCxnSpPr>
        <p:spPr>
          <a:xfrm>
            <a:off x="7026122" y="4829902"/>
            <a:ext cx="122823" cy="0"/>
          </a:xfrm>
          <a:prstGeom prst="line">
            <a:avLst/>
          </a:prstGeom>
        </p:spPr>
        <p:style>
          <a:lnRef idx="1">
            <a:schemeClr val="dk1"/>
          </a:lnRef>
          <a:fillRef idx="0">
            <a:schemeClr val="dk1"/>
          </a:fillRef>
          <a:effectRef idx="0">
            <a:schemeClr val="dk1"/>
          </a:effectRef>
          <a:fontRef idx="minor">
            <a:schemeClr val="tx1"/>
          </a:fontRef>
        </p:style>
      </p:cxnSp>
      <p:cxnSp>
        <p:nvCxnSpPr>
          <p:cNvPr id="67" name="Прямая соединительная линия 66"/>
          <p:cNvCxnSpPr/>
          <p:nvPr/>
        </p:nvCxnSpPr>
        <p:spPr>
          <a:xfrm flipV="1">
            <a:off x="7165571" y="1597192"/>
            <a:ext cx="16625" cy="3247666"/>
          </a:xfrm>
          <a:prstGeom prst="line">
            <a:avLst/>
          </a:prstGeom>
        </p:spPr>
        <p:style>
          <a:lnRef idx="1">
            <a:schemeClr val="dk1"/>
          </a:lnRef>
          <a:fillRef idx="0">
            <a:schemeClr val="dk1"/>
          </a:fillRef>
          <a:effectRef idx="0">
            <a:schemeClr val="dk1"/>
          </a:effectRef>
          <a:fontRef idx="minor">
            <a:schemeClr val="tx1"/>
          </a:fontRef>
        </p:style>
      </p:cxnSp>
      <p:cxnSp>
        <p:nvCxnSpPr>
          <p:cNvPr id="69" name="Прямая со стрелкой 68"/>
          <p:cNvCxnSpPr/>
          <p:nvPr/>
        </p:nvCxnSpPr>
        <p:spPr>
          <a:xfrm flipH="1">
            <a:off x="6999750" y="1597192"/>
            <a:ext cx="18531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2" name="Прямоугольник 71"/>
          <p:cNvSpPr/>
          <p:nvPr/>
        </p:nvSpPr>
        <p:spPr>
          <a:xfrm>
            <a:off x="4302945" y="5515802"/>
            <a:ext cx="1931939"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В развитие ПП РФ</a:t>
            </a:r>
          </a:p>
        </p:txBody>
      </p:sp>
      <p:cxnSp>
        <p:nvCxnSpPr>
          <p:cNvPr id="74" name="Прямая со стрелкой 73"/>
          <p:cNvCxnSpPr>
            <a:endCxn id="72" idx="3"/>
          </p:cNvCxnSpPr>
          <p:nvPr/>
        </p:nvCxnSpPr>
        <p:spPr>
          <a:xfrm flipH="1">
            <a:off x="6234884" y="5565433"/>
            <a:ext cx="791239" cy="1350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2" name="Прямая со стрелкой 91"/>
          <p:cNvCxnSpPr>
            <a:cxnSpLocks/>
          </p:cNvCxnSpPr>
          <p:nvPr/>
        </p:nvCxnSpPr>
        <p:spPr>
          <a:xfrm flipH="1" flipV="1">
            <a:off x="5269938" y="5266396"/>
            <a:ext cx="8801" cy="313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Прямая со стрелкой 109"/>
          <p:cNvCxnSpPr>
            <a:endCxn id="9" idx="1"/>
          </p:cNvCxnSpPr>
          <p:nvPr/>
        </p:nvCxnSpPr>
        <p:spPr>
          <a:xfrm>
            <a:off x="8541857" y="5515802"/>
            <a:ext cx="667812" cy="2342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Прямая со стрелкой 115"/>
          <p:cNvCxnSpPr/>
          <p:nvPr/>
        </p:nvCxnSpPr>
        <p:spPr>
          <a:xfrm flipH="1">
            <a:off x="10124902" y="5885134"/>
            <a:ext cx="8313" cy="3387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5989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A3247F6-3B12-45E7-99C5-F6B28524DD56}"/>
              </a:ext>
            </a:extLst>
          </p:cNvPr>
          <p:cNvSpPr>
            <a:spLocks noGrp="1"/>
          </p:cNvSpPr>
          <p:nvPr>
            <p:ph type="title"/>
          </p:nvPr>
        </p:nvSpPr>
        <p:spPr/>
        <p:txBody>
          <a:bodyPr/>
          <a:lstStyle/>
          <a:p>
            <a:pPr algn="ctr"/>
            <a:r>
              <a:rPr lang="ru-RU" sz="2000" b="1" dirty="0">
                <a:solidFill>
                  <a:srgbClr val="00B0F0"/>
                </a:solidFill>
              </a:rPr>
              <a:t>Приказ Министерства экономического развития РФ от 2 октября 2013 г. N 567</a:t>
            </a:r>
            <a:br>
              <a:rPr lang="ru-RU" sz="2000" b="1" dirty="0">
                <a:solidFill>
                  <a:srgbClr val="00B0F0"/>
                </a:solidFill>
              </a:rPr>
            </a:br>
            <a:r>
              <a:rPr lang="ru-RU" sz="2000" b="1" dirty="0">
                <a:solidFill>
                  <a:srgbClr val="00B0F0"/>
                </a:solidFill>
              </a:rPr>
              <a:t>"Об утверждении Методических рекомендаций по применению методов определения начальной (максимальной) цены контракта, цены контракта, заключаемого с единственным поставщиком (подрядчиком, исполнителем)"</a:t>
            </a:r>
          </a:p>
        </p:txBody>
      </p:sp>
      <p:sp>
        <p:nvSpPr>
          <p:cNvPr id="3" name="Объект 2">
            <a:extLst>
              <a:ext uri="{FF2B5EF4-FFF2-40B4-BE49-F238E27FC236}">
                <a16:creationId xmlns:a16="http://schemas.microsoft.com/office/drawing/2014/main" xmlns="" id="{3CFEA831-6181-4C94-8057-D0873039F311}"/>
              </a:ext>
            </a:extLst>
          </p:cNvPr>
          <p:cNvSpPr>
            <a:spLocks noGrp="1"/>
          </p:cNvSpPr>
          <p:nvPr>
            <p:ph idx="1"/>
          </p:nvPr>
        </p:nvSpPr>
        <p:spPr/>
        <p:txBody>
          <a:bodyPr/>
          <a:lstStyle/>
          <a:p>
            <a:pPr marL="0" indent="0">
              <a:buNone/>
            </a:pPr>
            <a:r>
              <a:rPr lang="ru-RU" sz="1600" dirty="0"/>
              <a:t>3.10. Запрос на предоставление ценовой информации, направляемый потенциальному поставщику (подрядчику, исполнителю), и (или) запрос о предоставлении ценовой информации, размещаемый в ЕИС (на официальном сайте или иных сайтах) или в печатных изданиях, может содержать:</a:t>
            </a:r>
          </a:p>
          <a:p>
            <a:pPr marL="0" indent="0">
              <a:buNone/>
            </a:pPr>
            <a:r>
              <a:rPr lang="ru-RU" sz="1600" dirty="0"/>
              <a:t>3.10.1. подробное описание объекта закупки, включая указание единицы измерения, количества товара, объема работы или услуги;</a:t>
            </a:r>
          </a:p>
          <a:p>
            <a:pPr marL="0" indent="0">
              <a:buNone/>
            </a:pPr>
            <a:r>
              <a:rPr lang="ru-RU" sz="1600" dirty="0"/>
              <a:t>3.10.2. перечень сведений, необходимых для определения идентичности или однородности товара, работы, услуги, предлагаемых поставщиком (подрядчиком, исполнителем);</a:t>
            </a:r>
          </a:p>
          <a:p>
            <a:pPr marL="0" indent="0">
              <a:buNone/>
            </a:pPr>
            <a:r>
              <a:rPr lang="ru-RU" sz="1600" dirty="0"/>
              <a:t>3.10.3. основные условия исполнения контракта, заключаемого по результатам закупки, включая требования к порядку поставки продукции, выполнению работ, оказанию услуг, предполагаемые сроки проведения закупки, порядок оплаты, размер обеспечения исполнения контракта, требования к гарантийному сроку товара, работы, услуги и (или) объему предоставления гарантий их качества;</a:t>
            </a:r>
          </a:p>
          <a:p>
            <a:pPr marL="0" indent="0">
              <a:buNone/>
            </a:pPr>
            <a:r>
              <a:rPr lang="ru-RU" sz="1600" dirty="0"/>
              <a:t>3.10.4. сроки предоставления ценовой информации;</a:t>
            </a:r>
          </a:p>
          <a:p>
            <a:pPr marL="0" indent="0">
              <a:buNone/>
            </a:pPr>
            <a:r>
              <a:rPr lang="ru-RU" sz="1600" dirty="0"/>
              <a:t>3.10.5. информацию о том, что проведение данной процедуры сбора информации не влечет за собой возникновение каких-либо обязательств заказчика;</a:t>
            </a:r>
          </a:p>
          <a:p>
            <a:pPr marL="0" indent="0">
              <a:buNone/>
            </a:pPr>
            <a:r>
              <a:rPr lang="ru-RU" sz="1600" dirty="0"/>
              <a:t>3.10.6. указание о том, что из ответа на запрос должны однозначно определяться цена единицы товара, работы, услуги и общая цена контракта на условиях, указанных в запросе, срок действия предлагаемой цены, расчет такой цены с целью предупреждения намеренного завышения или занижения цен товаров, работ, услуг.</a:t>
            </a:r>
          </a:p>
        </p:txBody>
      </p:sp>
    </p:spTree>
    <p:extLst>
      <p:ext uri="{BB962C8B-B14F-4D97-AF65-F5344CB8AC3E}">
        <p14:creationId xmlns:p14="http://schemas.microsoft.com/office/powerpoint/2010/main" val="1054220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D4E71C0-2571-4126-8E8B-2ACB02F94E3D}"/>
              </a:ext>
            </a:extLst>
          </p:cNvPr>
          <p:cNvSpPr>
            <a:spLocks noGrp="1"/>
          </p:cNvSpPr>
          <p:nvPr>
            <p:ph type="title"/>
          </p:nvPr>
        </p:nvSpPr>
        <p:spPr>
          <a:xfrm>
            <a:off x="569752" y="188956"/>
            <a:ext cx="10515600" cy="1325563"/>
          </a:xfrm>
        </p:spPr>
        <p:txBody>
          <a:bodyPr/>
          <a:lstStyle/>
          <a:p>
            <a:r>
              <a:rPr lang="ru-RU" dirty="0">
                <a:solidFill>
                  <a:srgbClr val="FF0000"/>
                </a:solidFill>
              </a:rPr>
              <a:t>Пример: закупаем светодиодный светильник</a:t>
            </a:r>
          </a:p>
        </p:txBody>
      </p:sp>
      <p:pic>
        <p:nvPicPr>
          <p:cNvPr id="7" name="Объект 6">
            <a:extLst>
              <a:ext uri="{FF2B5EF4-FFF2-40B4-BE49-F238E27FC236}">
                <a16:creationId xmlns:a16="http://schemas.microsoft.com/office/drawing/2014/main" xmlns="" id="{C23EECAD-ED58-4437-9F74-E0329D7F2B9A}"/>
              </a:ext>
            </a:extLst>
          </p:cNvPr>
          <p:cNvPicPr>
            <a:picLocks noGrp="1" noChangeAspect="1"/>
          </p:cNvPicPr>
          <p:nvPr>
            <p:ph idx="1"/>
          </p:nvPr>
        </p:nvPicPr>
        <p:blipFill>
          <a:blip r:embed="rId2"/>
          <a:stretch>
            <a:fillRect/>
          </a:stretch>
        </p:blipFill>
        <p:spPr>
          <a:xfrm>
            <a:off x="2205910" y="3294063"/>
            <a:ext cx="8048625" cy="2162175"/>
          </a:xfrm>
        </p:spPr>
      </p:pic>
      <p:pic>
        <p:nvPicPr>
          <p:cNvPr id="5" name="Рисунок 4">
            <a:extLst>
              <a:ext uri="{FF2B5EF4-FFF2-40B4-BE49-F238E27FC236}">
                <a16:creationId xmlns:a16="http://schemas.microsoft.com/office/drawing/2014/main" xmlns="" id="{532EDD49-8BF7-4EEA-AB46-85B89FE0B333}"/>
              </a:ext>
            </a:extLst>
          </p:cNvPr>
          <p:cNvPicPr>
            <a:picLocks noChangeAspect="1"/>
          </p:cNvPicPr>
          <p:nvPr/>
        </p:nvPicPr>
        <p:blipFill>
          <a:blip r:embed="rId3"/>
          <a:stretch>
            <a:fillRect/>
          </a:stretch>
        </p:blipFill>
        <p:spPr>
          <a:xfrm>
            <a:off x="948174" y="1825625"/>
            <a:ext cx="6772275" cy="657225"/>
          </a:xfrm>
          <a:prstGeom prst="rect">
            <a:avLst/>
          </a:prstGeom>
        </p:spPr>
      </p:pic>
    </p:spTree>
    <p:extLst>
      <p:ext uri="{BB962C8B-B14F-4D97-AF65-F5344CB8AC3E}">
        <p14:creationId xmlns:p14="http://schemas.microsoft.com/office/powerpoint/2010/main" val="591727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B13DD77E-BE57-4294-A267-10518D0D88BD}"/>
              </a:ext>
            </a:extLst>
          </p:cNvPr>
          <p:cNvPicPr>
            <a:picLocks noChangeAspect="1"/>
          </p:cNvPicPr>
          <p:nvPr/>
        </p:nvPicPr>
        <p:blipFill>
          <a:blip r:embed="rId2"/>
          <a:stretch>
            <a:fillRect/>
          </a:stretch>
        </p:blipFill>
        <p:spPr>
          <a:xfrm>
            <a:off x="867342" y="390342"/>
            <a:ext cx="9534525" cy="5867400"/>
          </a:xfrm>
          <a:prstGeom prst="rect">
            <a:avLst/>
          </a:prstGeom>
        </p:spPr>
      </p:pic>
    </p:spTree>
    <p:extLst>
      <p:ext uri="{BB962C8B-B14F-4D97-AF65-F5344CB8AC3E}">
        <p14:creationId xmlns:p14="http://schemas.microsoft.com/office/powerpoint/2010/main" val="607529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A39D9125-48F6-44C9-B0A3-C5D32CE2FB5E}"/>
              </a:ext>
            </a:extLst>
          </p:cNvPr>
          <p:cNvPicPr>
            <a:picLocks noGrp="1" noChangeAspect="1"/>
          </p:cNvPicPr>
          <p:nvPr>
            <p:ph idx="1"/>
          </p:nvPr>
        </p:nvPicPr>
        <p:blipFill>
          <a:blip r:embed="rId2"/>
          <a:stretch>
            <a:fillRect/>
          </a:stretch>
        </p:blipFill>
        <p:spPr>
          <a:xfrm>
            <a:off x="1619074" y="394282"/>
            <a:ext cx="7843707" cy="6342077"/>
          </a:xfrm>
        </p:spPr>
      </p:pic>
    </p:spTree>
    <p:extLst>
      <p:ext uri="{BB962C8B-B14F-4D97-AF65-F5344CB8AC3E}">
        <p14:creationId xmlns:p14="http://schemas.microsoft.com/office/powerpoint/2010/main" val="3808412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46F7F2B5-36AA-4520-91C0-2E891A5B4F04}"/>
              </a:ext>
            </a:extLst>
          </p:cNvPr>
          <p:cNvPicPr>
            <a:picLocks noGrp="1" noChangeAspect="1"/>
          </p:cNvPicPr>
          <p:nvPr>
            <p:ph idx="1"/>
          </p:nvPr>
        </p:nvPicPr>
        <p:blipFill>
          <a:blip r:embed="rId2"/>
          <a:stretch>
            <a:fillRect/>
          </a:stretch>
        </p:blipFill>
        <p:spPr>
          <a:xfrm>
            <a:off x="1719743" y="369116"/>
            <a:ext cx="7521760" cy="5950460"/>
          </a:xfrm>
        </p:spPr>
      </p:pic>
    </p:spTree>
    <p:extLst>
      <p:ext uri="{BB962C8B-B14F-4D97-AF65-F5344CB8AC3E}">
        <p14:creationId xmlns:p14="http://schemas.microsoft.com/office/powerpoint/2010/main" val="2873903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4B977CF6-3B74-42D5-8BC1-E0FCAFD6C47E}"/>
              </a:ext>
            </a:extLst>
          </p:cNvPr>
          <p:cNvPicPr>
            <a:picLocks noGrp="1" noChangeAspect="1"/>
          </p:cNvPicPr>
          <p:nvPr>
            <p:ph idx="1"/>
          </p:nvPr>
        </p:nvPicPr>
        <p:blipFill>
          <a:blip r:embed="rId2"/>
          <a:stretch>
            <a:fillRect/>
          </a:stretch>
        </p:blipFill>
        <p:spPr>
          <a:xfrm>
            <a:off x="569752" y="0"/>
            <a:ext cx="10515600" cy="2825086"/>
          </a:xfrm>
        </p:spPr>
      </p:pic>
      <p:pic>
        <p:nvPicPr>
          <p:cNvPr id="9" name="Рисунок 8">
            <a:extLst>
              <a:ext uri="{FF2B5EF4-FFF2-40B4-BE49-F238E27FC236}">
                <a16:creationId xmlns:a16="http://schemas.microsoft.com/office/drawing/2014/main" xmlns="" id="{027D8DAA-F476-4E47-860D-C15B17DEAF54}"/>
              </a:ext>
            </a:extLst>
          </p:cNvPr>
          <p:cNvPicPr>
            <a:picLocks noChangeAspect="1"/>
          </p:cNvPicPr>
          <p:nvPr/>
        </p:nvPicPr>
        <p:blipFill>
          <a:blip r:embed="rId3"/>
          <a:stretch>
            <a:fillRect/>
          </a:stretch>
        </p:blipFill>
        <p:spPr>
          <a:xfrm>
            <a:off x="569753" y="3134332"/>
            <a:ext cx="10515600" cy="2266950"/>
          </a:xfrm>
          <a:prstGeom prst="rect">
            <a:avLst/>
          </a:prstGeom>
        </p:spPr>
      </p:pic>
    </p:spTree>
    <p:extLst>
      <p:ext uri="{BB962C8B-B14F-4D97-AF65-F5344CB8AC3E}">
        <p14:creationId xmlns:p14="http://schemas.microsoft.com/office/powerpoint/2010/main" val="172477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745654D9-D762-49A4-803F-676E787BBD77}"/>
              </a:ext>
            </a:extLst>
          </p:cNvPr>
          <p:cNvPicPr>
            <a:picLocks noChangeAspect="1"/>
          </p:cNvPicPr>
          <p:nvPr/>
        </p:nvPicPr>
        <p:blipFill>
          <a:blip r:embed="rId2"/>
          <a:stretch>
            <a:fillRect/>
          </a:stretch>
        </p:blipFill>
        <p:spPr>
          <a:xfrm>
            <a:off x="201161" y="155022"/>
            <a:ext cx="11644094" cy="1866900"/>
          </a:xfrm>
          <a:prstGeom prst="rect">
            <a:avLst/>
          </a:prstGeom>
        </p:spPr>
      </p:pic>
      <p:pic>
        <p:nvPicPr>
          <p:cNvPr id="7" name="Рисунок 6">
            <a:extLst>
              <a:ext uri="{FF2B5EF4-FFF2-40B4-BE49-F238E27FC236}">
                <a16:creationId xmlns:a16="http://schemas.microsoft.com/office/drawing/2014/main" xmlns="" id="{A224F636-1872-4CA6-B50C-064B120C4E77}"/>
              </a:ext>
            </a:extLst>
          </p:cNvPr>
          <p:cNvPicPr>
            <a:picLocks noChangeAspect="1"/>
          </p:cNvPicPr>
          <p:nvPr/>
        </p:nvPicPr>
        <p:blipFill>
          <a:blip r:embed="rId3"/>
          <a:stretch>
            <a:fillRect/>
          </a:stretch>
        </p:blipFill>
        <p:spPr>
          <a:xfrm>
            <a:off x="228600" y="2219325"/>
            <a:ext cx="11963400" cy="1209675"/>
          </a:xfrm>
          <a:prstGeom prst="rect">
            <a:avLst/>
          </a:prstGeom>
        </p:spPr>
      </p:pic>
      <p:pic>
        <p:nvPicPr>
          <p:cNvPr id="10" name="Рисунок 9">
            <a:extLst>
              <a:ext uri="{FF2B5EF4-FFF2-40B4-BE49-F238E27FC236}">
                <a16:creationId xmlns:a16="http://schemas.microsoft.com/office/drawing/2014/main" xmlns="" id="{D7BE49C7-0A54-43FD-965A-6782108FC40D}"/>
              </a:ext>
            </a:extLst>
          </p:cNvPr>
          <p:cNvPicPr>
            <a:picLocks noChangeAspect="1"/>
          </p:cNvPicPr>
          <p:nvPr/>
        </p:nvPicPr>
        <p:blipFill>
          <a:blip r:embed="rId4"/>
          <a:stretch>
            <a:fillRect/>
          </a:stretch>
        </p:blipFill>
        <p:spPr>
          <a:xfrm>
            <a:off x="133350" y="3722440"/>
            <a:ext cx="11925300" cy="1409700"/>
          </a:xfrm>
          <a:prstGeom prst="rect">
            <a:avLst/>
          </a:prstGeom>
        </p:spPr>
      </p:pic>
      <p:pic>
        <p:nvPicPr>
          <p:cNvPr id="12" name="Рисунок 11">
            <a:extLst>
              <a:ext uri="{FF2B5EF4-FFF2-40B4-BE49-F238E27FC236}">
                <a16:creationId xmlns:a16="http://schemas.microsoft.com/office/drawing/2014/main" xmlns="" id="{E1A17557-F4E1-411D-8B05-1C439DADFF39}"/>
              </a:ext>
            </a:extLst>
          </p:cNvPr>
          <p:cNvPicPr>
            <a:picLocks noChangeAspect="1"/>
          </p:cNvPicPr>
          <p:nvPr/>
        </p:nvPicPr>
        <p:blipFill>
          <a:blip r:embed="rId5"/>
          <a:stretch>
            <a:fillRect/>
          </a:stretch>
        </p:blipFill>
        <p:spPr>
          <a:xfrm>
            <a:off x="228600" y="5278291"/>
            <a:ext cx="11896725" cy="1133475"/>
          </a:xfrm>
          <a:prstGeom prst="rect">
            <a:avLst/>
          </a:prstGeom>
        </p:spPr>
      </p:pic>
    </p:spTree>
    <p:extLst>
      <p:ext uri="{BB962C8B-B14F-4D97-AF65-F5344CB8AC3E}">
        <p14:creationId xmlns:p14="http://schemas.microsoft.com/office/powerpoint/2010/main" val="3786732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7E791CE5-52BE-4764-B7C8-A44F6F713373}"/>
              </a:ext>
            </a:extLst>
          </p:cNvPr>
          <p:cNvPicPr>
            <a:picLocks noGrp="1" noChangeAspect="1"/>
          </p:cNvPicPr>
          <p:nvPr>
            <p:ph idx="1"/>
          </p:nvPr>
        </p:nvPicPr>
        <p:blipFill>
          <a:blip r:embed="rId2"/>
          <a:stretch>
            <a:fillRect/>
          </a:stretch>
        </p:blipFill>
        <p:spPr>
          <a:xfrm>
            <a:off x="954639" y="391108"/>
            <a:ext cx="9695494" cy="4351338"/>
          </a:xfrm>
        </p:spPr>
      </p:pic>
    </p:spTree>
    <p:extLst>
      <p:ext uri="{BB962C8B-B14F-4D97-AF65-F5344CB8AC3E}">
        <p14:creationId xmlns:p14="http://schemas.microsoft.com/office/powerpoint/2010/main" val="31654188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361A1028-0207-42FF-ADF2-16C5146D5F6F}"/>
              </a:ext>
            </a:extLst>
          </p:cNvPr>
          <p:cNvPicPr>
            <a:picLocks noGrp="1" noChangeAspect="1"/>
          </p:cNvPicPr>
          <p:nvPr>
            <p:ph idx="1"/>
          </p:nvPr>
        </p:nvPicPr>
        <p:blipFill>
          <a:blip r:embed="rId2"/>
          <a:stretch>
            <a:fillRect/>
          </a:stretch>
        </p:blipFill>
        <p:spPr>
          <a:xfrm>
            <a:off x="838200" y="518903"/>
            <a:ext cx="10515600" cy="3776963"/>
          </a:xfrm>
        </p:spPr>
      </p:pic>
      <p:pic>
        <p:nvPicPr>
          <p:cNvPr id="7" name="Рисунок 6">
            <a:extLst>
              <a:ext uri="{FF2B5EF4-FFF2-40B4-BE49-F238E27FC236}">
                <a16:creationId xmlns:a16="http://schemas.microsoft.com/office/drawing/2014/main" xmlns="" id="{5B0FB729-B4C6-4259-AF85-4D3375DB8233}"/>
              </a:ext>
            </a:extLst>
          </p:cNvPr>
          <p:cNvPicPr>
            <a:picLocks noChangeAspect="1"/>
          </p:cNvPicPr>
          <p:nvPr/>
        </p:nvPicPr>
        <p:blipFill>
          <a:blip r:embed="rId3"/>
          <a:stretch>
            <a:fillRect/>
          </a:stretch>
        </p:blipFill>
        <p:spPr>
          <a:xfrm>
            <a:off x="704675" y="4295866"/>
            <a:ext cx="10905688" cy="2390775"/>
          </a:xfrm>
          <a:prstGeom prst="rect">
            <a:avLst/>
          </a:prstGeom>
        </p:spPr>
      </p:pic>
    </p:spTree>
    <p:extLst>
      <p:ext uri="{BB962C8B-B14F-4D97-AF65-F5344CB8AC3E}">
        <p14:creationId xmlns:p14="http://schemas.microsoft.com/office/powerpoint/2010/main" val="1269772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F1DC361-CB7E-48ED-902B-224AAD9059C3}"/>
              </a:ext>
            </a:extLst>
          </p:cNvPr>
          <p:cNvSpPr>
            <a:spLocks noGrp="1"/>
          </p:cNvSpPr>
          <p:nvPr>
            <p:ph type="title"/>
          </p:nvPr>
        </p:nvSpPr>
        <p:spPr/>
        <p:txBody>
          <a:bodyPr/>
          <a:lstStyle/>
          <a:p>
            <a:r>
              <a:rPr lang="ru-RU" dirty="0"/>
              <a:t>Всего записей в РПП – </a:t>
            </a:r>
            <a:r>
              <a:rPr lang="ru-RU" b="1" dirty="0">
                <a:solidFill>
                  <a:srgbClr val="FF0000"/>
                </a:solidFill>
              </a:rPr>
              <a:t>312</a:t>
            </a:r>
            <a:r>
              <a:rPr lang="ru-RU" dirty="0"/>
              <a:t> светильников по соответствующему коду ОКПД2, </a:t>
            </a:r>
            <a:r>
              <a:rPr lang="ru-RU" b="1" dirty="0">
                <a:solidFill>
                  <a:srgbClr val="FF0000"/>
                </a:solidFill>
              </a:rPr>
              <a:t>14</a:t>
            </a:r>
            <a:r>
              <a:rPr lang="ru-RU" dirty="0"/>
              <a:t> производителей – </a:t>
            </a:r>
            <a:r>
              <a:rPr lang="ru-RU" b="1" dirty="0">
                <a:solidFill>
                  <a:srgbClr val="FF0000"/>
                </a:solidFill>
              </a:rPr>
              <a:t>Всем писать</a:t>
            </a:r>
            <a:r>
              <a:rPr lang="en-US" b="1" dirty="0">
                <a:solidFill>
                  <a:srgbClr val="FF0000"/>
                </a:solidFill>
              </a:rPr>
              <a:t>???</a:t>
            </a:r>
            <a:endParaRPr lang="ru-RU" b="1" dirty="0">
              <a:solidFill>
                <a:srgbClr val="FF0000"/>
              </a:solidFill>
            </a:endParaRPr>
          </a:p>
        </p:txBody>
      </p:sp>
      <p:pic>
        <p:nvPicPr>
          <p:cNvPr id="5" name="Объект 4">
            <a:extLst>
              <a:ext uri="{FF2B5EF4-FFF2-40B4-BE49-F238E27FC236}">
                <a16:creationId xmlns:a16="http://schemas.microsoft.com/office/drawing/2014/main" xmlns="" id="{414A9A74-85A0-4292-BD45-DEBDFA688548}"/>
              </a:ext>
            </a:extLst>
          </p:cNvPr>
          <p:cNvPicPr>
            <a:picLocks noGrp="1" noChangeAspect="1"/>
          </p:cNvPicPr>
          <p:nvPr>
            <p:ph idx="1"/>
          </p:nvPr>
        </p:nvPicPr>
        <p:blipFill>
          <a:blip r:embed="rId2"/>
          <a:stretch>
            <a:fillRect/>
          </a:stretch>
        </p:blipFill>
        <p:spPr>
          <a:xfrm>
            <a:off x="838200" y="2161967"/>
            <a:ext cx="10515600" cy="1145180"/>
          </a:xfrm>
        </p:spPr>
      </p:pic>
    </p:spTree>
    <p:extLst>
      <p:ext uri="{BB962C8B-B14F-4D97-AF65-F5344CB8AC3E}">
        <p14:creationId xmlns:p14="http://schemas.microsoft.com/office/powerpoint/2010/main" val="4202513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76370"/>
            <a:ext cx="10515600" cy="809334"/>
          </a:xfrm>
        </p:spPr>
        <p:txBody>
          <a:bodyPr>
            <a:normAutofit fontScale="90000"/>
          </a:bodyPr>
          <a:lstStyle/>
          <a:p>
            <a:r>
              <a:rPr lang="ru-RU" sz="2800" dirty="0">
                <a:solidFill>
                  <a:srgbClr val="FF0000"/>
                </a:solidFill>
              </a:rPr>
              <a:t> </a:t>
            </a:r>
            <a:r>
              <a:rPr lang="ru-RU" sz="3200" b="1" dirty="0">
                <a:solidFill>
                  <a:srgbClr val="FF0000"/>
                </a:solidFill>
              </a:rPr>
              <a:t>С 11.08.2020 г. - Федеральный закон от 31 июля 2020 г. N 249-ФЗ</a:t>
            </a:r>
          </a:p>
        </p:txBody>
      </p:sp>
      <p:sp>
        <p:nvSpPr>
          <p:cNvPr id="3" name="Объект 2"/>
          <p:cNvSpPr>
            <a:spLocks noGrp="1"/>
          </p:cNvSpPr>
          <p:nvPr>
            <p:ph idx="1"/>
          </p:nvPr>
        </p:nvSpPr>
        <p:spPr>
          <a:xfrm>
            <a:off x="838200" y="1275127"/>
            <a:ext cx="10515600" cy="4901836"/>
          </a:xfrm>
        </p:spPr>
        <p:txBody>
          <a:bodyPr>
            <a:normAutofit fontScale="70000" lnSpcReduction="20000"/>
          </a:bodyPr>
          <a:lstStyle/>
          <a:p>
            <a:pPr marL="0" indent="0">
              <a:buNone/>
            </a:pPr>
            <a:r>
              <a:rPr lang="ru-RU" dirty="0">
                <a:solidFill>
                  <a:srgbClr val="FF0000"/>
                </a:solidFill>
              </a:rPr>
              <a:t>Изменения в ч. 3 ст. 14 . </a:t>
            </a:r>
            <a:r>
              <a:rPr lang="ru-RU" dirty="0"/>
              <a:t>В целях защиты основ конституционного строя, обеспечения обороны страны и безопасности государства, защиты внутреннего рынка Российской Федерации, развития национальной экономики, поддержки российских товаропроизводителей нормативными правовыми актами Правительства Российской Федерации устанавливаются </a:t>
            </a:r>
          </a:p>
          <a:p>
            <a:r>
              <a:rPr lang="ru-RU" dirty="0">
                <a:hlinkClick r:id="rId2"/>
              </a:rPr>
              <a:t>запрет на допуск</a:t>
            </a:r>
            <a:r>
              <a:rPr lang="ru-RU" dirty="0"/>
              <a:t> товаров, происходящих из иностранных государств, работ, услуг, соответственно выполняемых, оказываемых иностранными лицами, </a:t>
            </a:r>
          </a:p>
          <a:p>
            <a:r>
              <a:rPr lang="ru-RU" dirty="0"/>
              <a:t>и </a:t>
            </a:r>
            <a:r>
              <a:rPr lang="ru-RU" dirty="0">
                <a:hlinkClick r:id="rId2"/>
              </a:rPr>
              <a:t>ограничения допуска</a:t>
            </a:r>
            <a:r>
              <a:rPr lang="ru-RU" dirty="0"/>
              <a:t> указанных товаров, работ, услуг, </a:t>
            </a:r>
            <a:r>
              <a:rPr lang="ru-RU" dirty="0">
                <a:solidFill>
                  <a:srgbClr val="FF0000"/>
                </a:solidFill>
              </a:rPr>
              <a:t>включая минимальную обязательную долю закупок российских товаров, в том числе товаров, поставляемых при выполнении закупаемых работ, оказании закупаемых услуг (далее - минимальная доля закупок), и перечень таких товаров, </a:t>
            </a:r>
            <a:r>
              <a:rPr lang="ru-RU" dirty="0"/>
              <a:t>для целей осуществления закупок. </a:t>
            </a:r>
          </a:p>
          <a:p>
            <a:pPr marL="0" indent="0">
              <a:buNone/>
            </a:pPr>
            <a:r>
              <a:rPr lang="ru-RU" dirty="0"/>
              <a:t>В случае, если указанными нормативными правовыми актами Правительства Российской Федерации предусмотрены обстоятельства, допускающие исключения из установленных в соответствии с настоящей частью запрета или ограничений, заказчики при наличии указанных обстоятельств размещают в единой информационной системе обоснование невозможности соблюдения указанных запрета или ограничений, если такими актами не установлено иное. </a:t>
            </a:r>
          </a:p>
          <a:p>
            <a:pPr marL="0" indent="0">
              <a:buNone/>
            </a:pPr>
            <a:r>
              <a:rPr lang="ru-RU" dirty="0"/>
              <a:t>В таких нормативных правовых актах устанавливается порядок подготовки обоснования невозможности соблюдения указанных запрета или ограничений, а также требования к его содержанию. Определение страны происхождения указанных товаров осуществляется в соответствии с законодательством Российской Федерации.</a:t>
            </a:r>
          </a:p>
        </p:txBody>
      </p:sp>
    </p:spTree>
    <p:extLst>
      <p:ext uri="{BB962C8B-B14F-4D97-AF65-F5344CB8AC3E}">
        <p14:creationId xmlns:p14="http://schemas.microsoft.com/office/powerpoint/2010/main" val="2158216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A60EB28A-5786-4152-BB82-BE15DBAE5D65}"/>
              </a:ext>
            </a:extLst>
          </p:cNvPr>
          <p:cNvSpPr>
            <a:spLocks noGrp="1"/>
          </p:cNvSpPr>
          <p:nvPr>
            <p:ph idx="1"/>
          </p:nvPr>
        </p:nvSpPr>
        <p:spPr>
          <a:xfrm>
            <a:off x="670420" y="298829"/>
            <a:ext cx="10515600" cy="4351338"/>
          </a:xfrm>
        </p:spPr>
        <p:txBody>
          <a:bodyPr/>
          <a:lstStyle/>
          <a:p>
            <a:r>
              <a:rPr lang="ru-RU" sz="3200" dirty="0">
                <a:solidFill>
                  <a:srgbClr val="00B0F0"/>
                </a:solidFill>
              </a:rPr>
              <a:t>Комментарий: </a:t>
            </a:r>
            <a:r>
              <a:rPr lang="ru-RU" sz="1800" dirty="0"/>
              <a:t>даже, если иностранный товар имеет одинаковые (является идентичным) или сходные (является однородным) характеристики с российским товаров, </a:t>
            </a:r>
            <a:r>
              <a:rPr lang="ru-RU" sz="1800" dirty="0">
                <a:solidFill>
                  <a:srgbClr val="FF0000"/>
                </a:solidFill>
              </a:rPr>
              <a:t>информация о стоимости такого иностранного товара не может быть использована при обосновании НМЦК</a:t>
            </a:r>
            <a:r>
              <a:rPr lang="ru-RU" sz="1800" dirty="0"/>
              <a:t>, цены контракта, заключаемого с единственным поставщиком (подрядчиком, исполнителем), НЦЕТ для цели достижения минимальной доли закупок.</a:t>
            </a:r>
          </a:p>
          <a:p>
            <a:r>
              <a:rPr lang="ru-RU" sz="1800" dirty="0"/>
              <a:t>Проводя анализ рынка, заказчик должен направлять запросы тем поставщикам (производителям), информация о которых включена в соответствующие реестры, размещенные государственной информационной системе промышленности. Но возможна ситуация, когда по товару квота установлена, но производители в соответствующие  реестры этот товар не внесли (например, по коду 32.30.11.110 «Лыжи» нет ни одной реестровой записи в реестрах промышленной продукции) или только один производитель внес свой товар в реестр (например, по коду 28.13.13 «Насосы роторные объемные прочие для перекачки жидкостей» в реестр российской промышленной продукции включен насос только одного производителя  - ООО «Научно-производственное объединение «Нефтегазовое машиностроение и специальное автомобилестроение»). </a:t>
            </a:r>
            <a:r>
              <a:rPr lang="ru-RU" sz="1800" b="1" dirty="0">
                <a:solidFill>
                  <a:srgbClr val="FF0000"/>
                </a:solidFill>
              </a:rPr>
              <a:t>В этом случае все равно нельзя направить запрос производителям, которые выпускают российские товары, но в реестр их не вносят?  Если нельзя, то, следовательно, надо найти соответствующую информацию в реестре контрактов. А если и в реестре информации нет? Не закупать?</a:t>
            </a:r>
          </a:p>
          <a:p>
            <a:endParaRPr lang="ru-RU" dirty="0"/>
          </a:p>
        </p:txBody>
      </p:sp>
    </p:spTree>
    <p:extLst>
      <p:ext uri="{BB962C8B-B14F-4D97-AF65-F5344CB8AC3E}">
        <p14:creationId xmlns:p14="http://schemas.microsoft.com/office/powerpoint/2010/main" val="22572036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A60EB28A-5786-4152-BB82-BE15DBAE5D65}"/>
              </a:ext>
            </a:extLst>
          </p:cNvPr>
          <p:cNvSpPr>
            <a:spLocks noGrp="1"/>
          </p:cNvSpPr>
          <p:nvPr>
            <p:ph idx="1"/>
          </p:nvPr>
        </p:nvSpPr>
        <p:spPr>
          <a:xfrm>
            <a:off x="670420" y="298829"/>
            <a:ext cx="10515600" cy="4351338"/>
          </a:xfrm>
        </p:spPr>
        <p:txBody>
          <a:bodyPr/>
          <a:lstStyle/>
          <a:p>
            <a:r>
              <a:rPr lang="ru-RU" sz="1800" b="1" dirty="0"/>
              <a:t>Пример: </a:t>
            </a:r>
            <a:r>
              <a:rPr lang="ru-RU" sz="1800" dirty="0"/>
              <a:t>в соответствии с Постановлением № 2014 установлена минимальная обязательная доля по маммографам (код ОКПД2 26.60.11.112 и 26.60.11.113), в том числе соответствующие коду 191110 вида медицинского изделия в соответствии с номенклатурной классификацией медицинских изделий (система </a:t>
            </a:r>
            <a:r>
              <a:rPr lang="ru-RU" sz="1800" dirty="0" err="1"/>
              <a:t>маммографическая</a:t>
            </a:r>
            <a:r>
              <a:rPr lang="ru-RU" sz="1800" dirty="0"/>
              <a:t> рентгеновская стационарная, цифровая) .  Каким образом заказчик может обосновать НМЦК, если в реестр российской радиоэлектронной продукции включен маммограф рентгеновский цифровой «Маммо-5МТ» в 7 вариантах исполнения, только одного производителя  АО "МЕДИЦИНСКИЕ ТЕХНОЛОГИИ Лтд"? </a:t>
            </a:r>
          </a:p>
          <a:p>
            <a:r>
              <a:rPr lang="ru-RU" sz="1800" dirty="0"/>
              <a:t>Если в реестре радиоэлектронной продукции было бы несколько производителей, какие характеристики в запросе поставщикам о цене маммографа должен указывать заказчик, когда в реестре радиоэлектронной продукции и на сайте производителя характеристики отсутствуют? Только указанные в КТРУ?</a:t>
            </a:r>
          </a:p>
          <a:p>
            <a:endParaRPr lang="ru-RU" sz="1800" dirty="0"/>
          </a:p>
          <a:p>
            <a:r>
              <a:rPr lang="ru-RU" sz="1800" dirty="0"/>
              <a:t>Такие же вопросы возникают, в случае если товар, по которому установлена квота, будет закупаться под «ограничительным» Постановлением (например, под Постановлением № 102), но в соответствующие реестры данный товар не включен (например, «Материалы клейкие перевязочные, в том числе пропитанные или покрытые лекарственными средствами» по коду категории ОКПД2 21.20.24.110), кому направлять запрос о предоставлении ценовой информации?  </a:t>
            </a:r>
          </a:p>
          <a:p>
            <a:r>
              <a:rPr lang="ru-RU" sz="1800" dirty="0"/>
              <a:t>Заказчику необходимо помнить, что в случае, если производитель, продукция которого включена в соответствующие реестры, почему-то указывает в ответ на запрос о предоставлении ценовой информации информацию по товару, происходящему не из государства – члена ЕАЭС, такое ценовое предложение не должно приниматься к расчету НМЦК.</a:t>
            </a:r>
          </a:p>
          <a:p>
            <a:r>
              <a:rPr lang="ru-RU" sz="1800" b="1" dirty="0">
                <a:solidFill>
                  <a:srgbClr val="FF0000"/>
                </a:solidFill>
              </a:rPr>
              <a:t>Ценовую информацию из реестра контрактов по иностранному товару также нельзя использовать для целей обоснования НМЦК.</a:t>
            </a:r>
          </a:p>
          <a:p>
            <a:endParaRPr lang="ru-RU" dirty="0"/>
          </a:p>
        </p:txBody>
      </p:sp>
    </p:spTree>
    <p:extLst>
      <p:ext uri="{BB962C8B-B14F-4D97-AF65-F5344CB8AC3E}">
        <p14:creationId xmlns:p14="http://schemas.microsoft.com/office/powerpoint/2010/main" val="1201220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C6E89E8-314B-4651-9A0C-855C718114B0}"/>
              </a:ext>
            </a:extLst>
          </p:cNvPr>
          <p:cNvSpPr>
            <a:spLocks noGrp="1"/>
          </p:cNvSpPr>
          <p:nvPr>
            <p:ph type="title"/>
          </p:nvPr>
        </p:nvSpPr>
        <p:spPr>
          <a:xfrm>
            <a:off x="838200" y="-87880"/>
            <a:ext cx="10515600" cy="1325563"/>
          </a:xfrm>
        </p:spPr>
        <p:txBody>
          <a:bodyPr/>
          <a:lstStyle/>
          <a:p>
            <a:r>
              <a:rPr lang="ru-RU" sz="3200" dirty="0">
                <a:solidFill>
                  <a:srgbClr val="00B0F0"/>
                </a:solidFill>
              </a:rPr>
              <a:t>Комментарий : </a:t>
            </a:r>
          </a:p>
        </p:txBody>
      </p:sp>
      <p:sp>
        <p:nvSpPr>
          <p:cNvPr id="3" name="Объект 2">
            <a:extLst>
              <a:ext uri="{FF2B5EF4-FFF2-40B4-BE49-F238E27FC236}">
                <a16:creationId xmlns:a16="http://schemas.microsoft.com/office/drawing/2014/main" xmlns="" id="{7D3580B0-B885-48C8-8579-5BA58362554B}"/>
              </a:ext>
            </a:extLst>
          </p:cNvPr>
          <p:cNvSpPr>
            <a:spLocks noGrp="1"/>
          </p:cNvSpPr>
          <p:nvPr>
            <p:ph idx="1"/>
          </p:nvPr>
        </p:nvSpPr>
        <p:spPr>
          <a:xfrm>
            <a:off x="527807" y="726667"/>
            <a:ext cx="11283892" cy="4351338"/>
          </a:xfrm>
        </p:spPr>
        <p:txBody>
          <a:bodyPr/>
          <a:lstStyle/>
          <a:p>
            <a:r>
              <a:rPr lang="ru-RU" sz="1800" dirty="0"/>
              <a:t>особенности определения НМЦК , цены контракта, заключаемого с единственным поставщиком (подрядчиком, исполнителем), НЦЕТ установлены Правительством для цели достижения минимальной доли закупок. </a:t>
            </a:r>
            <a:r>
              <a:rPr lang="ru-RU" sz="1800" dirty="0">
                <a:solidFill>
                  <a:srgbClr val="FF0000"/>
                </a:solidFill>
              </a:rPr>
              <a:t>Но обязан ли заказчик руководствоваться данными особенностями, если минимальная доля закупок им выполнена (и перевыполнена), но потребность в товаре сохраняется? </a:t>
            </a:r>
          </a:p>
          <a:p>
            <a:r>
              <a:rPr lang="ru-RU" sz="1800" dirty="0"/>
              <a:t>Пример в обоснование позиции: заказчик запланировал в 2021 году одну закупку ноутбуков по коду 26.20.11 на сумму 1 млн. руб.; обосновал НМЦК, исходя из стоимости российских ноутбуков в реестре российской радиоэлектронной продукции; в извещении установил ограничения допуска товаров, происходящих из иностранных государств, в соответствии с Постановлением № 878; провел электронный аукцион и заключил контракт на поставку 10 российских ноутбуков DEPO VIP C1X производства ООО «ДЕПО </a:t>
            </a:r>
            <a:r>
              <a:rPr lang="ru-RU" sz="1800" dirty="0" err="1"/>
              <a:t>электроникс</a:t>
            </a:r>
            <a:r>
              <a:rPr lang="ru-RU" sz="1800" dirty="0"/>
              <a:t>» на сумму 800 тысяч рублей; принял ноутбуки по товарной накладной; включил информацию о приемке в реестр контрактов. Так как заказчик больше не планировал осуществлять закупки ноутбуков, получается, что он единственной закупкой выполнил квоту по ноутбукам в размере 100% (т.к. все поставленные ноутбуки российские)  при задаче выполнить ее (квоту) в размере 50% в соответствии с требованиями Постановления № 2014. </a:t>
            </a:r>
          </a:p>
          <a:p>
            <a:r>
              <a:rPr lang="ru-RU" sz="1800" dirty="0"/>
              <a:t>По итогам закупок в течение 2021 года у заказчика образовалась экономия в размере 500 тысяч рублей, которую заказчик также решил направить на еще одну закупку ноутбуков. Понятно, что даже, если не будет снижения НМЦК, и цена заключенного контракта составит 500 тысяч рублей, объем поставленного товара составит 1 млн. 300 тысяч рублей (800 тысяч + 500 тысяч рублей). Доля закупок российского товара не опустится ниже 61%, даже если по второй закупке будет осуществлена закупка иностранного товара (800 тысяч / 1 млн. 300 тысяч * 100 = 61,5%). Следовательно, заказчик может совершенно спокойно закупить и иностранные ноутбуки.</a:t>
            </a:r>
          </a:p>
          <a:p>
            <a:r>
              <a:rPr lang="ru-RU" sz="1800" dirty="0"/>
              <a:t>Как технически возможно развести закупки, осуществляемые в целях достижения минимальной доли закупок, и без этих целей?</a:t>
            </a:r>
          </a:p>
          <a:p>
            <a:endParaRPr lang="ru-RU" dirty="0"/>
          </a:p>
        </p:txBody>
      </p:sp>
    </p:spTree>
    <p:extLst>
      <p:ext uri="{BB962C8B-B14F-4D97-AF65-F5344CB8AC3E}">
        <p14:creationId xmlns:p14="http://schemas.microsoft.com/office/powerpoint/2010/main" val="845906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C6E89E8-314B-4651-9A0C-855C718114B0}"/>
              </a:ext>
            </a:extLst>
          </p:cNvPr>
          <p:cNvSpPr>
            <a:spLocks noGrp="1"/>
          </p:cNvSpPr>
          <p:nvPr>
            <p:ph type="title"/>
          </p:nvPr>
        </p:nvSpPr>
        <p:spPr>
          <a:xfrm>
            <a:off x="838200" y="-87880"/>
            <a:ext cx="10515600" cy="1325563"/>
          </a:xfrm>
        </p:spPr>
        <p:txBody>
          <a:bodyPr/>
          <a:lstStyle/>
          <a:p>
            <a:r>
              <a:rPr lang="ru-RU" sz="3200" dirty="0">
                <a:solidFill>
                  <a:srgbClr val="00B0F0"/>
                </a:solidFill>
              </a:rPr>
              <a:t>Комментарий : </a:t>
            </a:r>
          </a:p>
        </p:txBody>
      </p:sp>
      <p:sp>
        <p:nvSpPr>
          <p:cNvPr id="3" name="Объект 2">
            <a:extLst>
              <a:ext uri="{FF2B5EF4-FFF2-40B4-BE49-F238E27FC236}">
                <a16:creationId xmlns:a16="http://schemas.microsoft.com/office/drawing/2014/main" xmlns="" id="{7D3580B0-B885-48C8-8579-5BA58362554B}"/>
              </a:ext>
            </a:extLst>
          </p:cNvPr>
          <p:cNvSpPr>
            <a:spLocks noGrp="1"/>
          </p:cNvSpPr>
          <p:nvPr>
            <p:ph idx="1"/>
          </p:nvPr>
        </p:nvSpPr>
        <p:spPr>
          <a:xfrm>
            <a:off x="454054" y="1258962"/>
            <a:ext cx="11283892" cy="4351338"/>
          </a:xfrm>
        </p:spPr>
        <p:txBody>
          <a:bodyPr/>
          <a:lstStyle/>
          <a:p>
            <a:r>
              <a:rPr lang="ru-RU" sz="1800" dirty="0"/>
              <a:t>В случае, когда закупка осуществляется в целях достижения минимальной доли закупок, в извещении об осуществлении закупок и документации о закупке заказчик указывает соответствующее «ограничительное» постановление Правительства (например, установлено  ограничение допуска в соответствии с Постановлением N 878), а также указывает, что применяется Постановление № 2014. Участникам закупки, контрольным органам при таком  содержании извещения и документации становится понятным, что заказчик в том числе учитывает особенности определения НМЦК, установленные Правительством для цели достижения минимальной доли закупок, а также требования части 1.1 статьи 33 Закона № 44-ФЗ, в соответствии с которыми при описании объекта закупки, осуществляемой в целях выполнения минимальной доли закупок, заказчиком указываются характеристики российского товара, в том числе содержащиеся в каталоге товаров, работ, услуг для обеспечения государственных и муниципальных нужд.</a:t>
            </a:r>
          </a:p>
          <a:p>
            <a:endParaRPr lang="ru-RU" sz="1800" dirty="0"/>
          </a:p>
          <a:p>
            <a:r>
              <a:rPr lang="ru-RU" sz="1800" dirty="0"/>
              <a:t>Если минимальная доля закупок товара российского происхождения выполнена, то в извещении об осуществлении закупок и документации о закупке заказчик указывает только соответствующее «ограничительное» постановление Правительства без указания на применение Постановления № 2014. </a:t>
            </a:r>
          </a:p>
          <a:p>
            <a:endParaRPr lang="ru-RU" dirty="0"/>
          </a:p>
        </p:txBody>
      </p:sp>
    </p:spTree>
    <p:extLst>
      <p:ext uri="{BB962C8B-B14F-4D97-AF65-F5344CB8AC3E}">
        <p14:creationId xmlns:p14="http://schemas.microsoft.com/office/powerpoint/2010/main" val="28939114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078424D2-8AC4-4310-AA55-0A1134FBC036}"/>
              </a:ext>
            </a:extLst>
          </p:cNvPr>
          <p:cNvSpPr>
            <a:spLocks noGrp="1"/>
          </p:cNvSpPr>
          <p:nvPr>
            <p:ph idx="1"/>
          </p:nvPr>
        </p:nvSpPr>
        <p:spPr>
          <a:xfrm>
            <a:off x="703976" y="332385"/>
            <a:ext cx="10515600" cy="4351338"/>
          </a:xfrm>
        </p:spPr>
        <p:txBody>
          <a:bodyPr/>
          <a:lstStyle/>
          <a:p>
            <a:r>
              <a:rPr lang="ru-RU" sz="1800" dirty="0"/>
              <a:t>При анализе перечня товаров, по которым установлены квоты в Постановлении № 2014, также, как и в Постановлении № 2013 остается неясным механизм построения перечня товаров по некоторым группам: 26.11 «Компоненты электронные», 26.12 «Платы печатные смонтированные», 26.40 «Техника бытовая электронная», 26.60. «Оборудование для облучения, электрическое диагностическое и терапевтическое, применяемые в медицинских целях». Наряду с распространением квоты на код группы товаров по ОКПД2, квоты также распространяются в одном случае на коды категорий и подкатегорий товаров, входящих в группу, в другом случае на коды подгрупп и видов товаров.</a:t>
            </a:r>
          </a:p>
        </p:txBody>
      </p:sp>
      <p:graphicFrame>
        <p:nvGraphicFramePr>
          <p:cNvPr id="4" name="Таблица 3">
            <a:extLst>
              <a:ext uri="{FF2B5EF4-FFF2-40B4-BE49-F238E27FC236}">
                <a16:creationId xmlns:a16="http://schemas.microsoft.com/office/drawing/2014/main" xmlns="" id="{DF60ACA1-CD98-4D87-839A-45313D23A826}"/>
              </a:ext>
            </a:extLst>
          </p:cNvPr>
          <p:cNvGraphicFramePr>
            <a:graphicFrameLocks noGrp="1"/>
          </p:cNvGraphicFramePr>
          <p:nvPr/>
        </p:nvGraphicFramePr>
        <p:xfrm>
          <a:off x="1695908" y="3229746"/>
          <a:ext cx="8682737" cy="3039687"/>
        </p:xfrm>
        <a:graphic>
          <a:graphicData uri="http://schemas.openxmlformats.org/drawingml/2006/table">
            <a:tbl>
              <a:tblPr firstRow="1" firstCol="1" bandRow="1"/>
              <a:tblGrid>
                <a:gridCol w="1407635">
                  <a:extLst>
                    <a:ext uri="{9D8B030D-6E8A-4147-A177-3AD203B41FA5}">
                      <a16:colId xmlns:a16="http://schemas.microsoft.com/office/drawing/2014/main" xmlns="" val="2272373279"/>
                    </a:ext>
                  </a:extLst>
                </a:gridCol>
                <a:gridCol w="4909532">
                  <a:extLst>
                    <a:ext uri="{9D8B030D-6E8A-4147-A177-3AD203B41FA5}">
                      <a16:colId xmlns:a16="http://schemas.microsoft.com/office/drawing/2014/main" xmlns="" val="599245699"/>
                    </a:ext>
                  </a:extLst>
                </a:gridCol>
                <a:gridCol w="2365570">
                  <a:extLst>
                    <a:ext uri="{9D8B030D-6E8A-4147-A177-3AD203B41FA5}">
                      <a16:colId xmlns:a16="http://schemas.microsoft.com/office/drawing/2014/main" xmlns="" val="3863764894"/>
                    </a:ext>
                  </a:extLst>
                </a:gridCol>
              </a:tblGrid>
              <a:tr h="0">
                <a:tc>
                  <a:txBody>
                    <a:bodyPr/>
                    <a:lstStyle/>
                    <a:p>
                      <a:pPr marL="80645" marR="89535" algn="ctr">
                        <a:lnSpc>
                          <a:spcPct val="107000"/>
                        </a:lnSpc>
                        <a:spcAft>
                          <a:spcPts val="800"/>
                        </a:spcAft>
                      </a:pPr>
                      <a:r>
                        <a:rPr lang="ru-RU" sz="1200" b="1">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Код по ОКПД2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b="1">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Наименование товара</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b="1">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Минимальная доля на 2021 год (в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265164696"/>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печатные смонтированные</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b="1">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171296655"/>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dirty="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печатные смонтированные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277827057"/>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печатные смонтированные</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b="1">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243949263"/>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26.12.10.000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печатные смонтированные</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25837964"/>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звуковые, видеоплаты, сетевые и аналогичные платы для машин автоматической обработки информации</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590987089"/>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26.12.20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звуковые, видеоплаты, сетевые и аналогичные платы для машин автоматической обработки информации</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2915915633"/>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26.12.20.000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Платы звуковые, видеоплаты, сетевые и аналогичные платы для машин автоматической обработки информации</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548821169"/>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Карты со встроенными интегральными схемами (смарт-карты)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b="1">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2765004890"/>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26.12.30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Карты со встроенными интегральными схемами (смарт-карты)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930183136"/>
                  </a:ext>
                </a:extLst>
              </a:tr>
              <a:tr h="0">
                <a:tc>
                  <a:txBody>
                    <a:bodyPr/>
                    <a:lstStyle/>
                    <a:p>
                      <a:pPr marL="80645" algn="just">
                        <a:lnSpc>
                          <a:spcPct val="107000"/>
                        </a:lnSpc>
                        <a:spcAft>
                          <a:spcPts val="800"/>
                        </a:spcAft>
                      </a:pPr>
                      <a:r>
                        <a:rPr lang="ru-RU" sz="120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26.12.30.000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marR="173990" algn="just">
                        <a:lnSpc>
                          <a:spcPct val="107000"/>
                        </a:lnSpc>
                        <a:spcAft>
                          <a:spcPts val="800"/>
                        </a:spcAft>
                      </a:pPr>
                      <a:r>
                        <a:rPr lang="ru-RU" sz="1200" dirty="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Карты со встроенными интегральными схемами (смарт-карты).</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62560" algn="ctr">
                        <a:lnSpc>
                          <a:spcPct val="107000"/>
                        </a:lnSpc>
                        <a:spcAft>
                          <a:spcPts val="800"/>
                        </a:spcAft>
                      </a:pPr>
                      <a:r>
                        <a:rPr lang="ru-RU" sz="1200" dirty="0">
                          <a:solidFill>
                            <a:srgbClr val="22272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926514816"/>
                  </a:ext>
                </a:extLst>
              </a:tr>
            </a:tbl>
          </a:graphicData>
        </a:graphic>
      </p:graphicFrame>
      <p:sp>
        <p:nvSpPr>
          <p:cNvPr id="11" name="TextBox 10">
            <a:extLst>
              <a:ext uri="{FF2B5EF4-FFF2-40B4-BE49-F238E27FC236}">
                <a16:creationId xmlns:a16="http://schemas.microsoft.com/office/drawing/2014/main" xmlns="" id="{C97F794E-0227-4737-BD48-C3FCF1047915}"/>
              </a:ext>
            </a:extLst>
          </p:cNvPr>
          <p:cNvSpPr txBox="1"/>
          <p:nvPr/>
        </p:nvSpPr>
        <p:spPr>
          <a:xfrm>
            <a:off x="2510406" y="2377345"/>
            <a:ext cx="6094602" cy="542008"/>
          </a:xfrm>
          <a:prstGeom prst="rect">
            <a:avLst/>
          </a:prstGeom>
          <a:noFill/>
        </p:spPr>
        <p:txBody>
          <a:bodyPr wrap="square">
            <a:spAutoFit/>
          </a:bodyPr>
          <a:lstStyle/>
          <a:p>
            <a:pPr marL="0" marR="0" lvl="0" indent="450215" algn="just" defTabSz="914400" rtl="0" eaLnBrk="1" fontAlgn="auto" latinLnBrk="0" hangingPunct="1">
              <a:lnSpc>
                <a:spcPct val="107000"/>
              </a:lnSpc>
              <a:spcBef>
                <a:spcPts val="0"/>
              </a:spcBef>
              <a:spcAft>
                <a:spcPts val="600"/>
              </a:spcAft>
              <a:buClrTx/>
              <a:buSzTx/>
              <a:buFontTx/>
              <a:buNone/>
              <a:tabLst>
                <a:tab pos="450215" algn="l"/>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Пример: рассмотрим группу 26.12 «Платы печатные смонтированные», как она выглядит в ОКПД2, и по каким кодам установлена квота на 2021 год.</a:t>
            </a:r>
            <a:endParaRPr kumimoji="0" lang="ru-RU" sz="11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01880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6AE98E2D-6C48-49A0-AADC-A5A1905F2B27}"/>
              </a:ext>
            </a:extLst>
          </p:cNvPr>
          <p:cNvSpPr>
            <a:spLocks noGrp="1"/>
          </p:cNvSpPr>
          <p:nvPr>
            <p:ph idx="1"/>
          </p:nvPr>
        </p:nvSpPr>
        <p:spPr>
          <a:xfrm>
            <a:off x="670421" y="567276"/>
            <a:ext cx="10515600" cy="4351338"/>
          </a:xfrm>
        </p:spPr>
        <p:txBody>
          <a:bodyPr/>
          <a:lstStyle/>
          <a:p>
            <a:r>
              <a:rPr lang="ru-RU" dirty="0"/>
              <a:t>Если заказчик выполнит квоту по подгруппе 26.12.3 «Карта со встроенными интегральными схемами (смарт-карты) на все 90%, означает ли это, что он автоматически выполнил квоту по группе? Или он выполняет отдельную квоту по группе в размере 50% ?</a:t>
            </a:r>
          </a:p>
          <a:p>
            <a:r>
              <a:rPr lang="ru-RU" dirty="0"/>
              <a:t>Почему квота установлена на подгруппу 26.12.3, а на подгруппу 26.12.1 не установлена? </a:t>
            </a:r>
          </a:p>
          <a:p>
            <a:r>
              <a:rPr lang="ru-RU" dirty="0"/>
              <a:t>Если заказчик не закупает продукцию по виду 26.12.10 и по подгруппе 26.12.3, но закупает продукцию по подгруппе 26.12.2, он должен выполнить квоту в размере 50%? Если должен , то как будет выглядеть отчет об объеме закупок российских товаров по графе 2? Будет указываться код 26.12 или все-таки код 26.12.2? </a:t>
            </a:r>
          </a:p>
        </p:txBody>
      </p:sp>
    </p:spTree>
    <p:extLst>
      <p:ext uri="{BB962C8B-B14F-4D97-AF65-F5344CB8AC3E}">
        <p14:creationId xmlns:p14="http://schemas.microsoft.com/office/powerpoint/2010/main" val="3412592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605256"/>
          </a:xfrm>
        </p:spPr>
        <p:txBody>
          <a:bodyPr>
            <a:normAutofit/>
          </a:bodyPr>
          <a:lstStyle/>
          <a:p>
            <a:r>
              <a:rPr lang="ru-RU" sz="2800" dirty="0">
                <a:solidFill>
                  <a:srgbClr val="FF0000"/>
                </a:solidFill>
              </a:rPr>
              <a:t> С 11.08.2020 г. - Федеральный закон от 31 июля 2020 г. N 249-ФЗ</a:t>
            </a:r>
          </a:p>
        </p:txBody>
      </p:sp>
      <p:sp>
        <p:nvSpPr>
          <p:cNvPr id="3" name="Объект 2"/>
          <p:cNvSpPr>
            <a:spLocks noGrp="1"/>
          </p:cNvSpPr>
          <p:nvPr>
            <p:ph idx="1"/>
          </p:nvPr>
        </p:nvSpPr>
        <p:spPr>
          <a:xfrm>
            <a:off x="609600" y="957534"/>
            <a:ext cx="10972800" cy="4823580"/>
          </a:xfrm>
        </p:spPr>
        <p:txBody>
          <a:bodyPr>
            <a:noAutofit/>
          </a:bodyPr>
          <a:lstStyle/>
          <a:p>
            <a:r>
              <a:rPr lang="ru-RU" sz="1600" dirty="0"/>
              <a:t>Статья 30</a:t>
            </a:r>
            <a:r>
              <a:rPr lang="ru-RU" sz="1600" baseline="30000" dirty="0"/>
              <a:t>1</a:t>
            </a:r>
            <a:r>
              <a:rPr lang="ru-RU" sz="1600" dirty="0"/>
              <a:t>. </a:t>
            </a:r>
            <a:r>
              <a:rPr lang="ru-RU" sz="1600" b="1" dirty="0"/>
              <a:t>Особенности осуществления закупок для целей   достижения заказчиком минимальной доли закупок</a:t>
            </a:r>
            <a:endParaRPr lang="ru-RU" sz="1600" dirty="0"/>
          </a:p>
          <a:p>
            <a:r>
              <a:rPr lang="ru-RU" sz="1600" dirty="0"/>
              <a:t>1. При условии установления Правительством Российской Федерации минимальной доли закупок заказчик обязан осуществить закупки исходя из минимальной доли закупок и перечня товаров, определенных Правительством Российской Федерации в соответствии с частью 3 статьи 14 настоящего Федерального закона.</a:t>
            </a:r>
          </a:p>
          <a:p>
            <a:r>
              <a:rPr lang="ru-RU" sz="1600" dirty="0"/>
              <a:t>2. По итогам года заказчик до 1 апреля года, следующего за отчетным годом:</a:t>
            </a:r>
          </a:p>
          <a:p>
            <a:r>
              <a:rPr lang="ru-RU" sz="1600" dirty="0"/>
              <a:t>1) составляет отчет об объеме закупок российских товаров, в том числе товаров, поставляемых при выполнении закупаемых работ, оказании закупаемых услуг, осуществленных в целях выполнения обязанности, предусмотренной частью 1 настоящей статьи;</a:t>
            </a:r>
          </a:p>
          <a:p>
            <a:r>
              <a:rPr lang="ru-RU" sz="1600" dirty="0"/>
              <a:t>2) размещает отчет, указанный в пункте 1 настоящей части, в единой информационной системе или направляет его в уполномоченный Правительством Российской Федерации федеральный орган исполнительной власти, осуществляющий оценку выполнения заказчиком обязанности, предусмотренной частью 1 настоящей статьи, если в соответствии с </a:t>
            </a:r>
            <a:r>
              <a:rPr lang="ru-RU" sz="1600" dirty="0">
                <a:hlinkClick r:id="rId2"/>
              </a:rPr>
              <a:t>частью </a:t>
            </a:r>
            <a:r>
              <a:rPr lang="ru-RU" sz="1600" dirty="0"/>
              <a:t>7 настоящей статьи такой отчет не размещается в единой информационной системе.</a:t>
            </a:r>
          </a:p>
          <a:p>
            <a:r>
              <a:rPr lang="ru-RU" sz="1600" dirty="0"/>
              <a:t>3. Если по итогам года объем закупок российских товаров, в том числе товаров, поставляемых при выполнении закупаемых работ, оказании закупаемых услуг, не соответствует минимальной доле закупок, заказчик обязан:</a:t>
            </a:r>
          </a:p>
          <a:p>
            <a:r>
              <a:rPr lang="ru-RU" sz="1600" dirty="0"/>
              <a:t>1) вместе с отчетом, указанным в части 2 настоящей статьи, подготовить обоснование невозможности достижения заказчиком минимальной доли закупок;</a:t>
            </a:r>
          </a:p>
          <a:p>
            <a:r>
              <a:rPr lang="ru-RU" sz="1600" dirty="0"/>
              <a:t>2) разместить обоснование, указанное в пункте 1 настоящей части, в единой информационной системе или направить его в уполномоченный Правительством Российской Федерации федеральный орган исполнительной власти, осуществляющий оценку выполнения заказчиком обязанности, предусмотренной частью 1 настоящей статьи, если в соответствии с </a:t>
            </a:r>
            <a:r>
              <a:rPr lang="ru-RU" sz="1600" dirty="0">
                <a:hlinkClick r:id="rId2"/>
              </a:rPr>
              <a:t>частью </a:t>
            </a:r>
            <a:r>
              <a:rPr lang="ru-RU" sz="1600" dirty="0"/>
              <a:t>7 настоящей статьи такое обоснование не размещается в единой информационной системе.</a:t>
            </a:r>
          </a:p>
        </p:txBody>
      </p:sp>
    </p:spTree>
    <p:extLst>
      <p:ext uri="{BB962C8B-B14F-4D97-AF65-F5344CB8AC3E}">
        <p14:creationId xmlns:p14="http://schemas.microsoft.com/office/powerpoint/2010/main" val="3955314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605256"/>
          </a:xfrm>
        </p:spPr>
        <p:txBody>
          <a:bodyPr>
            <a:normAutofit/>
          </a:bodyPr>
          <a:lstStyle/>
          <a:p>
            <a:r>
              <a:rPr lang="ru-RU" sz="2800" dirty="0">
                <a:solidFill>
                  <a:srgbClr val="FF0000"/>
                </a:solidFill>
              </a:rPr>
              <a:t> С 11.08.2020 г. - Федеральный закон от 31 июля 2020 г. N 249-ФЗ</a:t>
            </a:r>
          </a:p>
        </p:txBody>
      </p:sp>
      <p:sp>
        <p:nvSpPr>
          <p:cNvPr id="3" name="Объект 2"/>
          <p:cNvSpPr>
            <a:spLocks noGrp="1"/>
          </p:cNvSpPr>
          <p:nvPr>
            <p:ph idx="1"/>
          </p:nvPr>
        </p:nvSpPr>
        <p:spPr>
          <a:xfrm>
            <a:off x="609600" y="1302590"/>
            <a:ext cx="10972800" cy="4823580"/>
          </a:xfrm>
        </p:spPr>
        <p:txBody>
          <a:bodyPr>
            <a:noAutofit/>
          </a:bodyPr>
          <a:lstStyle/>
          <a:p>
            <a:r>
              <a:rPr lang="ru-RU" sz="1600" dirty="0"/>
              <a:t>4. Правительством Российской Федерации определяются:</a:t>
            </a:r>
          </a:p>
          <a:p>
            <a:r>
              <a:rPr lang="ru-RU" sz="1600" dirty="0"/>
              <a:t>1) требования к содержанию и форме отчета, указанного в части 2 настоящей статьи, а также порядок его подготовки и размещения в единой информационной системе;</a:t>
            </a:r>
          </a:p>
          <a:p>
            <a:r>
              <a:rPr lang="ru-RU" sz="1600" dirty="0"/>
              <a:t>2) требования к содержанию обоснования невозможности достижения заказчиком минимальной доли закупок, а также порядок его подготовки и размещения в единой информационной системе.</a:t>
            </a:r>
          </a:p>
          <a:p>
            <a:r>
              <a:rPr lang="ru-RU" sz="1600" dirty="0"/>
              <a:t>5. Оценка выполнения заказчиком обязанности, предусмотренной частью 1 настоящей статьи, осуществляется уполномоченным Правительством Российской Федерации федеральным органом исполнительной власти с использованием единой информационной системы в порядке, установленном Правительством Российской Федерации.</a:t>
            </a:r>
          </a:p>
          <a:p>
            <a:r>
              <a:rPr lang="ru-RU" sz="1600" dirty="0"/>
              <a:t>6. Правительство Российской Федерации устанавливает порядок, критерии и последствия проведения оценки выполнения заказчиком обязанности достижения заказчиком минимальной доли закупок.</a:t>
            </a:r>
          </a:p>
          <a:p>
            <a:r>
              <a:rPr lang="ru-RU" sz="1600" dirty="0"/>
              <a:t>7. Предусмотренные частями 2 и 3 настоящей статьи отчет и обоснование не размещаются в единой информационной системе в отношении закупок товаров, работ, услуг, сведения об осуществлении которых не подлежат размещению в единой информационной системе в соответствии с настоящим Федеральным законом. Правительство Российской Федерации вправе дополнительно определить закупки товаров, работ, услуг, в отношении которых предусмотренные частями 2 и 3 настоящей статьи отчет и обоснование не размещаются в единой информационной системе в целях обеспечения обороны страны и безопасности государства.»</a:t>
            </a:r>
          </a:p>
        </p:txBody>
      </p:sp>
    </p:spTree>
    <p:extLst>
      <p:ext uri="{BB962C8B-B14F-4D97-AF65-F5344CB8AC3E}">
        <p14:creationId xmlns:p14="http://schemas.microsoft.com/office/powerpoint/2010/main" val="2605497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9FF3965-B6AC-4CCC-8830-7E1719EECAAE}"/>
              </a:ext>
            </a:extLst>
          </p:cNvPr>
          <p:cNvSpPr>
            <a:spLocks noGrp="1"/>
          </p:cNvSpPr>
          <p:nvPr>
            <p:ph type="title"/>
          </p:nvPr>
        </p:nvSpPr>
        <p:spPr>
          <a:xfrm>
            <a:off x="838200" y="0"/>
            <a:ext cx="10515600" cy="566053"/>
          </a:xfrm>
        </p:spPr>
        <p:txBody>
          <a:bodyPr/>
          <a:lstStyle/>
          <a:p>
            <a:pPr algn="ctr"/>
            <a:r>
              <a:rPr lang="ru-RU" sz="2800" b="1" dirty="0">
                <a:solidFill>
                  <a:srgbClr val="00B0F0"/>
                </a:solidFill>
              </a:rPr>
              <a:t>ПП РФ от 03.12.2020 № 2014</a:t>
            </a:r>
          </a:p>
        </p:txBody>
      </p:sp>
      <p:pic>
        <p:nvPicPr>
          <p:cNvPr id="7" name="Объект 6">
            <a:extLst>
              <a:ext uri="{FF2B5EF4-FFF2-40B4-BE49-F238E27FC236}">
                <a16:creationId xmlns:a16="http://schemas.microsoft.com/office/drawing/2014/main" xmlns="" id="{9E1E8740-C248-4B02-923A-8EB3883C1448}"/>
              </a:ext>
            </a:extLst>
          </p:cNvPr>
          <p:cNvPicPr>
            <a:picLocks noGrp="1" noChangeAspect="1"/>
          </p:cNvPicPr>
          <p:nvPr>
            <p:ph idx="1"/>
          </p:nvPr>
        </p:nvPicPr>
        <p:blipFill>
          <a:blip r:embed="rId2"/>
          <a:stretch>
            <a:fillRect/>
          </a:stretch>
        </p:blipFill>
        <p:spPr>
          <a:xfrm>
            <a:off x="354435" y="482162"/>
            <a:ext cx="5385732" cy="5289463"/>
          </a:xfrm>
        </p:spPr>
      </p:pic>
      <p:pic>
        <p:nvPicPr>
          <p:cNvPr id="9" name="Рисунок 8">
            <a:extLst>
              <a:ext uri="{FF2B5EF4-FFF2-40B4-BE49-F238E27FC236}">
                <a16:creationId xmlns:a16="http://schemas.microsoft.com/office/drawing/2014/main" xmlns="" id="{EF5BB45A-64C5-4E4D-AE7D-C21A20748DF4}"/>
              </a:ext>
            </a:extLst>
          </p:cNvPr>
          <p:cNvPicPr>
            <a:picLocks noChangeAspect="1"/>
          </p:cNvPicPr>
          <p:nvPr/>
        </p:nvPicPr>
        <p:blipFill>
          <a:blip r:embed="rId3"/>
          <a:stretch>
            <a:fillRect/>
          </a:stretch>
        </p:blipFill>
        <p:spPr>
          <a:xfrm>
            <a:off x="5805182" y="841215"/>
            <a:ext cx="5883478" cy="2715718"/>
          </a:xfrm>
          <a:prstGeom prst="rect">
            <a:avLst/>
          </a:prstGeom>
        </p:spPr>
      </p:pic>
      <p:sp>
        <p:nvSpPr>
          <p:cNvPr id="13" name="TextBox 12">
            <a:extLst>
              <a:ext uri="{FF2B5EF4-FFF2-40B4-BE49-F238E27FC236}">
                <a16:creationId xmlns:a16="http://schemas.microsoft.com/office/drawing/2014/main" xmlns="" id="{2D96BA7A-657E-4181-88F2-0305321D17EF}"/>
              </a:ext>
            </a:extLst>
          </p:cNvPr>
          <p:cNvSpPr txBox="1"/>
          <p:nvPr/>
        </p:nvSpPr>
        <p:spPr>
          <a:xfrm>
            <a:off x="6096000" y="4167654"/>
            <a:ext cx="5592660"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7030A0"/>
                </a:solidFill>
                <a:effectLst/>
                <a:uLnTx/>
                <a:uFillTx/>
                <a:latin typeface="Calibri"/>
                <a:ea typeface="+mn-ea"/>
                <a:cs typeface="+mn-cs"/>
              </a:rPr>
              <a:t>Комментарий:</a:t>
            </a:r>
            <a:r>
              <a:rPr kumimoji="0" lang="ru-RU" sz="1400" b="1" i="0" u="none" strike="noStrike" kern="1200" cap="none" spc="0" normalizeH="0" baseline="0" noProof="0" dirty="0">
                <a:ln>
                  <a:noFill/>
                </a:ln>
                <a:solidFill>
                  <a:prstClr val="black"/>
                </a:solidFill>
                <a:effectLst/>
                <a:uLnTx/>
                <a:uFillTx/>
                <a:latin typeface="Calibri"/>
                <a:ea typeface="+mn-ea"/>
                <a:cs typeface="+mn-cs"/>
              </a:rPr>
              <a:t> </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7030A0"/>
                </a:solidFill>
                <a:effectLst/>
                <a:uLnTx/>
                <a:uFillTx/>
                <a:latin typeface="Calibri"/>
                <a:ea typeface="+mn-ea"/>
                <a:cs typeface="+mn-cs"/>
              </a:rPr>
              <a:t>Если извещение размещено в 2020 году, или контракт заключен в 2020 году, а оплата по нему будет в 2021 году, такие контракты в отчете по квоте не учитываются</a:t>
            </a:r>
            <a:r>
              <a:rPr kumimoji="0" lang="ru-RU" sz="1400" b="1" i="0" u="none" strike="noStrike" kern="1200" cap="none" spc="0" normalizeH="0" baseline="0" noProof="0" dirty="0">
                <a:ln>
                  <a:noFill/>
                </a:ln>
                <a:solidFill>
                  <a:srgbClr val="7030A0"/>
                </a:solidFill>
                <a:effectLst/>
                <a:uLnTx/>
                <a:uFillTx/>
                <a:latin typeface="Calibri"/>
                <a:ea typeface="+mn-ea"/>
                <a:cs typeface="+mn-cs"/>
              </a:rPr>
              <a:t>. </a:t>
            </a:r>
          </a:p>
        </p:txBody>
      </p:sp>
      <p:cxnSp>
        <p:nvCxnSpPr>
          <p:cNvPr id="15" name="Прямая соединительная линия 14">
            <a:extLst>
              <a:ext uri="{FF2B5EF4-FFF2-40B4-BE49-F238E27FC236}">
                <a16:creationId xmlns:a16="http://schemas.microsoft.com/office/drawing/2014/main" xmlns="" id="{67043F9F-B2A0-4204-B6C8-2710778448B0}"/>
              </a:ext>
            </a:extLst>
          </p:cNvPr>
          <p:cNvCxnSpPr/>
          <p:nvPr/>
        </p:nvCxnSpPr>
        <p:spPr>
          <a:xfrm>
            <a:off x="8766495" y="1107347"/>
            <a:ext cx="268447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Прямая соединительная линия 18">
            <a:extLst>
              <a:ext uri="{FF2B5EF4-FFF2-40B4-BE49-F238E27FC236}">
                <a16:creationId xmlns:a16="http://schemas.microsoft.com/office/drawing/2014/main" xmlns="" id="{522285B0-F7F8-49BE-8010-A039658EC078}"/>
              </a:ext>
            </a:extLst>
          </p:cNvPr>
          <p:cNvCxnSpPr/>
          <p:nvPr/>
        </p:nvCxnSpPr>
        <p:spPr>
          <a:xfrm>
            <a:off x="10217791" y="3556933"/>
            <a:ext cx="1233181"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7643483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9A68CBE9-680D-49FE-909F-3C6C153056A3}"/>
              </a:ext>
            </a:extLst>
          </p:cNvPr>
          <p:cNvPicPr>
            <a:picLocks noGrp="1" noChangeAspect="1"/>
          </p:cNvPicPr>
          <p:nvPr>
            <p:ph idx="1"/>
          </p:nvPr>
        </p:nvPicPr>
        <p:blipFill>
          <a:blip r:embed="rId2"/>
          <a:stretch>
            <a:fillRect/>
          </a:stretch>
        </p:blipFill>
        <p:spPr>
          <a:xfrm>
            <a:off x="427835" y="629683"/>
            <a:ext cx="5503181" cy="5879969"/>
          </a:xfrm>
        </p:spPr>
      </p:pic>
      <p:sp>
        <p:nvSpPr>
          <p:cNvPr id="6" name="Заголовок 1">
            <a:extLst>
              <a:ext uri="{FF2B5EF4-FFF2-40B4-BE49-F238E27FC236}">
                <a16:creationId xmlns:a16="http://schemas.microsoft.com/office/drawing/2014/main" xmlns="" id="{C1B79FF8-8DC3-4461-9C5E-CEBC35F3FE17}"/>
              </a:ext>
            </a:extLst>
          </p:cNvPr>
          <p:cNvSpPr>
            <a:spLocks noGrp="1"/>
          </p:cNvSpPr>
          <p:nvPr>
            <p:ph type="title"/>
          </p:nvPr>
        </p:nvSpPr>
        <p:spPr>
          <a:xfrm>
            <a:off x="329266" y="348347"/>
            <a:ext cx="10515600" cy="113047"/>
          </a:xfrm>
        </p:spPr>
        <p:txBody>
          <a:bodyPr>
            <a:noAutofit/>
          </a:bodyPr>
          <a:lstStyle/>
          <a:p>
            <a:r>
              <a:rPr lang="ru-RU" sz="2400" dirty="0">
                <a:solidFill>
                  <a:srgbClr val="FF0000"/>
                </a:solidFill>
              </a:rPr>
              <a:t>Применяется с 01.01.2022</a:t>
            </a:r>
          </a:p>
        </p:txBody>
      </p:sp>
      <p:pic>
        <p:nvPicPr>
          <p:cNvPr id="8" name="Рисунок 7">
            <a:extLst>
              <a:ext uri="{FF2B5EF4-FFF2-40B4-BE49-F238E27FC236}">
                <a16:creationId xmlns:a16="http://schemas.microsoft.com/office/drawing/2014/main" xmlns="" id="{EE08A135-751E-4EFA-B295-7592F84DAA26}"/>
              </a:ext>
            </a:extLst>
          </p:cNvPr>
          <p:cNvPicPr>
            <a:picLocks noChangeAspect="1"/>
          </p:cNvPicPr>
          <p:nvPr/>
        </p:nvPicPr>
        <p:blipFill>
          <a:blip r:embed="rId3"/>
          <a:stretch>
            <a:fillRect/>
          </a:stretch>
        </p:blipFill>
        <p:spPr>
          <a:xfrm>
            <a:off x="6476301" y="847798"/>
            <a:ext cx="5120083" cy="3933927"/>
          </a:xfrm>
          <a:prstGeom prst="rect">
            <a:avLst/>
          </a:prstGeom>
        </p:spPr>
      </p:pic>
      <p:sp>
        <p:nvSpPr>
          <p:cNvPr id="10" name="TextBox 9">
            <a:extLst>
              <a:ext uri="{FF2B5EF4-FFF2-40B4-BE49-F238E27FC236}">
                <a16:creationId xmlns:a16="http://schemas.microsoft.com/office/drawing/2014/main" xmlns="" id="{81D595CA-5427-4B72-A0B6-5BFDC3FAC506}"/>
              </a:ext>
            </a:extLst>
          </p:cNvPr>
          <p:cNvSpPr txBox="1"/>
          <p:nvPr/>
        </p:nvSpPr>
        <p:spPr>
          <a:xfrm>
            <a:off x="6786694" y="4976326"/>
            <a:ext cx="4647501" cy="160043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7030A0"/>
                </a:solidFill>
                <a:effectLst/>
                <a:uLnTx/>
                <a:uFillTx/>
                <a:latin typeface="Calibri"/>
                <a:ea typeface="+mn-ea"/>
                <a:cs typeface="+mn-cs"/>
              </a:rPr>
              <a:t>Комментарий:</a:t>
            </a:r>
            <a:r>
              <a:rPr kumimoji="0" lang="ru-RU" sz="1400" b="1"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7030A0"/>
                </a:solidFill>
                <a:effectLst/>
                <a:uLnTx/>
                <a:uFillTx/>
                <a:latin typeface="Calibri"/>
                <a:ea typeface="+mn-ea"/>
                <a:cs typeface="+mn-cs"/>
              </a:rPr>
              <a:t>отчет, по сути, будет автоматизировано формироваться через ЕИС  к 01 февраля.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srgbClr val="7030A0"/>
                </a:solidFill>
                <a:effectLst/>
                <a:uLnTx/>
                <a:uFillTx/>
                <a:latin typeface="Calibri"/>
                <a:ea typeface="+mn-ea"/>
                <a:cs typeface="+mn-cs"/>
              </a:rPr>
              <a:t>Два месяца: февраль и март даются заказчику, чтобы он сделал обоснование невозможности достижения минимальной доли закупок и разместил отчет в ЕИС не позднее 01 апреля.</a:t>
            </a:r>
            <a:endParaRPr kumimoji="0" lang="en-US" sz="1400" b="0" i="0" u="none" strike="noStrike" kern="1200" cap="none" spc="0" normalizeH="0" baseline="0" noProof="0" dirty="0">
              <a:ln>
                <a:noFill/>
              </a:ln>
              <a:solidFill>
                <a:srgbClr val="7030A0"/>
              </a:solidFill>
              <a:effectLst/>
              <a:uLnTx/>
              <a:uFillTx/>
              <a:latin typeface="Calibri"/>
              <a:ea typeface="+mn-ea"/>
              <a:cs typeface="+mn-cs"/>
            </a:endParaRPr>
          </a:p>
        </p:txBody>
      </p:sp>
    </p:spTree>
    <p:extLst>
      <p:ext uri="{BB962C8B-B14F-4D97-AF65-F5344CB8AC3E}">
        <p14:creationId xmlns:p14="http://schemas.microsoft.com/office/powerpoint/2010/main" val="330240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396554E-AD16-4F96-A4A0-994990098501}"/>
              </a:ext>
            </a:extLst>
          </p:cNvPr>
          <p:cNvSpPr>
            <a:spLocks noGrp="1"/>
          </p:cNvSpPr>
          <p:nvPr>
            <p:ph type="title"/>
          </p:nvPr>
        </p:nvSpPr>
        <p:spPr/>
        <p:txBody>
          <a:bodyPr/>
          <a:lstStyle/>
          <a:p>
            <a:pPr marL="571500" indent="-571500">
              <a:buFont typeface="Arial" panose="020B0604020202020204" pitchFamily="34" charset="0"/>
              <a:buChar char="•"/>
            </a:pPr>
            <a:r>
              <a:rPr lang="ru-RU" dirty="0">
                <a:solidFill>
                  <a:srgbClr val="00B0F0"/>
                </a:solidFill>
              </a:rPr>
              <a:t>Комментарий:</a:t>
            </a:r>
          </a:p>
        </p:txBody>
      </p:sp>
      <p:sp>
        <p:nvSpPr>
          <p:cNvPr id="3" name="Объект 2">
            <a:extLst>
              <a:ext uri="{FF2B5EF4-FFF2-40B4-BE49-F238E27FC236}">
                <a16:creationId xmlns:a16="http://schemas.microsoft.com/office/drawing/2014/main" xmlns="" id="{31B77886-00C5-4B2C-ACE0-C847CE50C973}"/>
              </a:ext>
            </a:extLst>
          </p:cNvPr>
          <p:cNvSpPr>
            <a:spLocks noGrp="1"/>
          </p:cNvSpPr>
          <p:nvPr>
            <p:ph idx="1"/>
          </p:nvPr>
        </p:nvSpPr>
        <p:spPr/>
        <p:txBody>
          <a:bodyPr/>
          <a:lstStyle/>
          <a:p>
            <a:r>
              <a:rPr lang="ru-RU" dirty="0"/>
              <a:t>Обязательная минимальная доля относится исключительно к нормативными правовым актам Правительства, связанным с ограничениями допуска иностранных товаров </a:t>
            </a:r>
            <a:r>
              <a:rPr lang="ru-RU" b="1" u="sng" dirty="0"/>
              <a:t>и </a:t>
            </a:r>
            <a:r>
              <a:rPr lang="ru-RU" dirty="0"/>
              <a:t>не связана с запретами на допуск.</a:t>
            </a:r>
          </a:p>
          <a:p>
            <a:r>
              <a:rPr lang="ru-RU" b="1" dirty="0">
                <a:solidFill>
                  <a:srgbClr val="FF0000"/>
                </a:solidFill>
              </a:rPr>
              <a:t>Квоту через применение запретов не выполнить.</a:t>
            </a:r>
          </a:p>
        </p:txBody>
      </p:sp>
    </p:spTree>
    <p:extLst>
      <p:ext uri="{BB962C8B-B14F-4D97-AF65-F5344CB8AC3E}">
        <p14:creationId xmlns:p14="http://schemas.microsoft.com/office/powerpoint/2010/main" val="3356969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C7648CEE-3E87-406B-99BB-0930AADBAA8E}"/>
              </a:ext>
            </a:extLst>
          </p:cNvPr>
          <p:cNvPicPr>
            <a:picLocks noGrp="1" noChangeAspect="1"/>
          </p:cNvPicPr>
          <p:nvPr>
            <p:ph idx="1"/>
          </p:nvPr>
        </p:nvPicPr>
        <p:blipFill>
          <a:blip r:embed="rId2"/>
          <a:stretch>
            <a:fillRect/>
          </a:stretch>
        </p:blipFill>
        <p:spPr>
          <a:xfrm>
            <a:off x="246736" y="1102148"/>
            <a:ext cx="6124575" cy="4219575"/>
          </a:xfrm>
        </p:spPr>
      </p:pic>
      <p:pic>
        <p:nvPicPr>
          <p:cNvPr id="6" name="Рисунок 5">
            <a:extLst>
              <a:ext uri="{FF2B5EF4-FFF2-40B4-BE49-F238E27FC236}">
                <a16:creationId xmlns:a16="http://schemas.microsoft.com/office/drawing/2014/main" xmlns="" id="{90AA7CEA-AC57-49B5-980C-F65C88CB98EA}"/>
              </a:ext>
            </a:extLst>
          </p:cNvPr>
          <p:cNvPicPr>
            <a:picLocks noChangeAspect="1"/>
          </p:cNvPicPr>
          <p:nvPr/>
        </p:nvPicPr>
        <p:blipFill>
          <a:blip r:embed="rId3"/>
          <a:stretch>
            <a:fillRect/>
          </a:stretch>
        </p:blipFill>
        <p:spPr>
          <a:xfrm>
            <a:off x="154457" y="94236"/>
            <a:ext cx="10607959" cy="635606"/>
          </a:xfrm>
          <a:prstGeom prst="rect">
            <a:avLst/>
          </a:prstGeom>
        </p:spPr>
      </p:pic>
      <p:sp>
        <p:nvSpPr>
          <p:cNvPr id="7" name="TextBox 6">
            <a:extLst>
              <a:ext uri="{FF2B5EF4-FFF2-40B4-BE49-F238E27FC236}">
                <a16:creationId xmlns:a16="http://schemas.microsoft.com/office/drawing/2014/main" xmlns="" id="{862D530E-6B09-49B2-80A3-7C3F12C4E75E}"/>
              </a:ext>
            </a:extLst>
          </p:cNvPr>
          <p:cNvSpPr txBox="1"/>
          <p:nvPr/>
        </p:nvSpPr>
        <p:spPr>
          <a:xfrm>
            <a:off x="6837028" y="1102148"/>
            <a:ext cx="4647501" cy="246221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7030A0"/>
                </a:solidFill>
                <a:effectLst/>
                <a:uLnTx/>
                <a:uFillTx/>
                <a:latin typeface="Calibri"/>
                <a:ea typeface="+mn-ea"/>
                <a:cs typeface="+mn-cs"/>
              </a:rPr>
              <a:t>Комментарий:</a:t>
            </a:r>
            <a:r>
              <a:rPr kumimoji="0" lang="ru-RU" sz="1400" b="1" i="0" u="none" strike="noStrike" kern="1200" cap="none" spc="0" normalizeH="0" baseline="0" noProof="0" dirty="0">
                <a:ln>
                  <a:noFill/>
                </a:ln>
                <a:solidFill>
                  <a:prstClr val="black"/>
                </a:solidFill>
                <a:effectLst/>
                <a:uLnTx/>
                <a:uFillTx/>
                <a:latin typeface="Calibri"/>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7030A0"/>
                </a:solidFill>
                <a:effectLst/>
                <a:uLnTx/>
                <a:uFillTx/>
                <a:latin typeface="Calibri"/>
                <a:ea typeface="+mn-ea"/>
                <a:cs typeface="+mn-cs"/>
              </a:rPr>
              <a:t>Если в рамках централизации закупок по ст. 26 на УО или КУ возложены полномочия по исполнению контрактов, то отчет по квоте делают они.</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7030A0"/>
                </a:solidFill>
                <a:effectLst/>
                <a:uLnTx/>
                <a:uFillTx/>
                <a:latin typeface="Calibri"/>
                <a:ea typeface="+mn-ea"/>
                <a:cs typeface="+mn-cs"/>
              </a:rPr>
              <a:t>Если в рамках централизации на УО или КУ возложены только полномочия по размещению заказа, то отчет делают заказчики.</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u="none" strike="noStrike" kern="1200" cap="none" spc="0" normalizeH="0" baseline="0" noProof="0" dirty="0">
                <a:ln>
                  <a:noFill/>
                </a:ln>
                <a:solidFill>
                  <a:srgbClr val="7030A0"/>
                </a:solidFill>
                <a:effectLst/>
                <a:uLnTx/>
                <a:uFillTx/>
                <a:latin typeface="Calibri"/>
                <a:ea typeface="+mn-ea"/>
                <a:cs typeface="+mn-cs"/>
              </a:rPr>
              <a:t>В случае наделения учреждения, предприятия, иного юрлица полномочиями </a:t>
            </a:r>
            <a:r>
              <a:rPr kumimoji="0" lang="ru-RU" sz="1400" b="0" i="0" u="none" strike="noStrike" kern="1200" cap="none" spc="0" normalizeH="0" baseline="0" noProof="0" dirty="0" err="1">
                <a:ln>
                  <a:noFill/>
                </a:ln>
                <a:solidFill>
                  <a:srgbClr val="7030A0"/>
                </a:solidFill>
                <a:effectLst/>
                <a:uLnTx/>
                <a:uFillTx/>
                <a:latin typeface="Calibri"/>
                <a:ea typeface="+mn-ea"/>
                <a:cs typeface="+mn-cs"/>
              </a:rPr>
              <a:t>госзаказчика</a:t>
            </a:r>
            <a:r>
              <a:rPr kumimoji="0" lang="ru-RU" sz="1400" b="0" i="0" u="none" strike="noStrike" kern="1200" cap="none" spc="0" normalizeH="0" baseline="0" noProof="0" dirty="0">
                <a:ln>
                  <a:noFill/>
                </a:ln>
                <a:solidFill>
                  <a:srgbClr val="7030A0"/>
                </a:solidFill>
                <a:effectLst/>
                <a:uLnTx/>
                <a:uFillTx/>
                <a:latin typeface="Calibri"/>
                <a:ea typeface="+mn-ea"/>
                <a:cs typeface="+mn-cs"/>
              </a:rPr>
              <a:t> или </a:t>
            </a:r>
            <a:r>
              <a:rPr kumimoji="0" lang="ru-RU" sz="1400" b="0" i="0" u="none" strike="noStrike" kern="1200" cap="none" spc="0" normalizeH="0" baseline="0" noProof="0" dirty="0" err="1">
                <a:ln>
                  <a:noFill/>
                </a:ln>
                <a:solidFill>
                  <a:srgbClr val="7030A0"/>
                </a:solidFill>
                <a:effectLst/>
                <a:uLnTx/>
                <a:uFillTx/>
                <a:latin typeface="Calibri"/>
                <a:ea typeface="+mn-ea"/>
                <a:cs typeface="+mn-cs"/>
              </a:rPr>
              <a:t>мунзаказчика</a:t>
            </a:r>
            <a:r>
              <a:rPr kumimoji="0" lang="ru-RU" sz="1400" b="0" i="0" u="none" strike="noStrike" kern="1200" cap="none" spc="0" normalizeH="0" baseline="0" noProof="0" dirty="0">
                <a:ln>
                  <a:noFill/>
                </a:ln>
                <a:solidFill>
                  <a:srgbClr val="7030A0"/>
                </a:solidFill>
                <a:effectLst/>
                <a:uLnTx/>
                <a:uFillTx/>
                <a:latin typeface="Calibri"/>
                <a:ea typeface="+mn-ea"/>
                <a:cs typeface="+mn-cs"/>
              </a:rPr>
              <a:t>, то отчет по квоте делают они от лица того, кто эти полномочия им передал.</a:t>
            </a:r>
          </a:p>
        </p:txBody>
      </p:sp>
    </p:spTree>
    <p:extLst>
      <p:ext uri="{BB962C8B-B14F-4D97-AF65-F5344CB8AC3E}">
        <p14:creationId xmlns:p14="http://schemas.microsoft.com/office/powerpoint/2010/main" val="8510264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671F766F-6B9C-4A22-9F4A-35E8A08A7342}"/>
              </a:ext>
            </a:extLst>
          </p:cNvPr>
          <p:cNvPicPr>
            <a:picLocks noGrp="1" noChangeAspect="1"/>
          </p:cNvPicPr>
          <p:nvPr>
            <p:ph idx="1"/>
          </p:nvPr>
        </p:nvPicPr>
        <p:blipFill>
          <a:blip r:embed="rId2"/>
          <a:stretch>
            <a:fillRect/>
          </a:stretch>
        </p:blipFill>
        <p:spPr>
          <a:xfrm>
            <a:off x="67110" y="502296"/>
            <a:ext cx="6971254" cy="2777799"/>
          </a:xfrm>
        </p:spPr>
      </p:pic>
      <p:sp>
        <p:nvSpPr>
          <p:cNvPr id="7" name="Заголовок 1">
            <a:extLst>
              <a:ext uri="{FF2B5EF4-FFF2-40B4-BE49-F238E27FC236}">
                <a16:creationId xmlns:a16="http://schemas.microsoft.com/office/drawing/2014/main" xmlns="" id="{9EADEBB8-488E-44B3-AC81-5859418F2B60}"/>
              </a:ext>
            </a:extLst>
          </p:cNvPr>
          <p:cNvSpPr>
            <a:spLocks noGrp="1"/>
          </p:cNvSpPr>
          <p:nvPr>
            <p:ph type="title"/>
          </p:nvPr>
        </p:nvSpPr>
        <p:spPr>
          <a:xfrm>
            <a:off x="320877" y="130233"/>
            <a:ext cx="10515600" cy="113047"/>
          </a:xfrm>
        </p:spPr>
        <p:txBody>
          <a:bodyPr>
            <a:noAutofit/>
          </a:bodyPr>
          <a:lstStyle/>
          <a:p>
            <a:r>
              <a:rPr lang="ru-RU" sz="2400" dirty="0">
                <a:solidFill>
                  <a:srgbClr val="FF0000"/>
                </a:solidFill>
              </a:rPr>
              <a:t> Форма отчета</a:t>
            </a:r>
          </a:p>
        </p:txBody>
      </p:sp>
      <p:pic>
        <p:nvPicPr>
          <p:cNvPr id="9" name="Рисунок 8">
            <a:extLst>
              <a:ext uri="{FF2B5EF4-FFF2-40B4-BE49-F238E27FC236}">
                <a16:creationId xmlns:a16="http://schemas.microsoft.com/office/drawing/2014/main" xmlns="" id="{ACECADD8-9BD5-4FC9-911A-FBB16177689F}"/>
              </a:ext>
            </a:extLst>
          </p:cNvPr>
          <p:cNvPicPr>
            <a:picLocks noChangeAspect="1"/>
          </p:cNvPicPr>
          <p:nvPr/>
        </p:nvPicPr>
        <p:blipFill>
          <a:blip r:embed="rId3"/>
          <a:stretch>
            <a:fillRect/>
          </a:stretch>
        </p:blipFill>
        <p:spPr>
          <a:xfrm>
            <a:off x="320877" y="3666554"/>
            <a:ext cx="5562599" cy="3027940"/>
          </a:xfrm>
          <a:prstGeom prst="rect">
            <a:avLst/>
          </a:prstGeom>
        </p:spPr>
      </p:pic>
      <p:pic>
        <p:nvPicPr>
          <p:cNvPr id="11" name="Рисунок 10">
            <a:extLst>
              <a:ext uri="{FF2B5EF4-FFF2-40B4-BE49-F238E27FC236}">
                <a16:creationId xmlns:a16="http://schemas.microsoft.com/office/drawing/2014/main" xmlns="" id="{95988575-84F9-4F67-8F6F-DCFA487FED86}"/>
              </a:ext>
            </a:extLst>
          </p:cNvPr>
          <p:cNvPicPr>
            <a:picLocks noChangeAspect="1"/>
          </p:cNvPicPr>
          <p:nvPr/>
        </p:nvPicPr>
        <p:blipFill>
          <a:blip r:embed="rId4"/>
          <a:stretch>
            <a:fillRect/>
          </a:stretch>
        </p:blipFill>
        <p:spPr>
          <a:xfrm>
            <a:off x="6914103" y="788565"/>
            <a:ext cx="4957020" cy="4370664"/>
          </a:xfrm>
          <a:prstGeom prst="rect">
            <a:avLst/>
          </a:prstGeom>
        </p:spPr>
      </p:pic>
    </p:spTree>
    <p:extLst>
      <p:ext uri="{BB962C8B-B14F-4D97-AF65-F5344CB8AC3E}">
        <p14:creationId xmlns:p14="http://schemas.microsoft.com/office/powerpoint/2010/main" val="6610872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4B20FDF0-7FDF-4968-910B-C6056A05B6BC}"/>
              </a:ext>
            </a:extLst>
          </p:cNvPr>
          <p:cNvPicPr>
            <a:picLocks noGrp="1" noChangeAspect="1"/>
          </p:cNvPicPr>
          <p:nvPr>
            <p:ph idx="1"/>
          </p:nvPr>
        </p:nvPicPr>
        <p:blipFill>
          <a:blip r:embed="rId2"/>
          <a:stretch>
            <a:fillRect/>
          </a:stretch>
        </p:blipFill>
        <p:spPr>
          <a:xfrm>
            <a:off x="1377646" y="441442"/>
            <a:ext cx="9436707" cy="4351338"/>
          </a:xfrm>
        </p:spPr>
      </p:pic>
      <p:sp>
        <p:nvSpPr>
          <p:cNvPr id="6" name="Заголовок 1">
            <a:extLst>
              <a:ext uri="{FF2B5EF4-FFF2-40B4-BE49-F238E27FC236}">
                <a16:creationId xmlns:a16="http://schemas.microsoft.com/office/drawing/2014/main" xmlns="" id="{9E2D6D28-BEC5-4F8D-8233-3F0C87A2ACB6}"/>
              </a:ext>
            </a:extLst>
          </p:cNvPr>
          <p:cNvSpPr>
            <a:spLocks noGrp="1"/>
          </p:cNvSpPr>
          <p:nvPr>
            <p:ph type="title"/>
          </p:nvPr>
        </p:nvSpPr>
        <p:spPr>
          <a:xfrm>
            <a:off x="200637" y="188957"/>
            <a:ext cx="10515600" cy="138214"/>
          </a:xfrm>
        </p:spPr>
        <p:txBody>
          <a:bodyPr>
            <a:noAutofit/>
          </a:bodyPr>
          <a:lstStyle/>
          <a:p>
            <a:r>
              <a:rPr lang="ru-RU" sz="2400" dirty="0">
                <a:solidFill>
                  <a:srgbClr val="FF0000"/>
                </a:solidFill>
              </a:rPr>
              <a:t> Форма отчета</a:t>
            </a:r>
          </a:p>
        </p:txBody>
      </p:sp>
      <p:pic>
        <p:nvPicPr>
          <p:cNvPr id="8" name="Рисунок 7">
            <a:extLst>
              <a:ext uri="{FF2B5EF4-FFF2-40B4-BE49-F238E27FC236}">
                <a16:creationId xmlns:a16="http://schemas.microsoft.com/office/drawing/2014/main" xmlns="" id="{25145A04-8A0B-4505-93A2-B34E96B934B7}"/>
              </a:ext>
            </a:extLst>
          </p:cNvPr>
          <p:cNvPicPr>
            <a:picLocks noChangeAspect="1"/>
          </p:cNvPicPr>
          <p:nvPr/>
        </p:nvPicPr>
        <p:blipFill>
          <a:blip r:embed="rId3"/>
          <a:stretch>
            <a:fillRect/>
          </a:stretch>
        </p:blipFill>
        <p:spPr>
          <a:xfrm>
            <a:off x="341328" y="5052065"/>
            <a:ext cx="5905500" cy="733425"/>
          </a:xfrm>
          <a:prstGeom prst="rect">
            <a:avLst/>
          </a:prstGeom>
        </p:spPr>
      </p:pic>
      <p:pic>
        <p:nvPicPr>
          <p:cNvPr id="15" name="Рисунок 14">
            <a:extLst>
              <a:ext uri="{FF2B5EF4-FFF2-40B4-BE49-F238E27FC236}">
                <a16:creationId xmlns:a16="http://schemas.microsoft.com/office/drawing/2014/main" xmlns="" id="{29964651-29F4-4DC3-AAAA-062BB2AF5A16}"/>
              </a:ext>
            </a:extLst>
          </p:cNvPr>
          <p:cNvPicPr>
            <a:picLocks noChangeAspect="1"/>
          </p:cNvPicPr>
          <p:nvPr/>
        </p:nvPicPr>
        <p:blipFill>
          <a:blip r:embed="rId4"/>
          <a:stretch>
            <a:fillRect/>
          </a:stretch>
        </p:blipFill>
        <p:spPr>
          <a:xfrm>
            <a:off x="379428" y="5749020"/>
            <a:ext cx="5867400" cy="485775"/>
          </a:xfrm>
          <a:prstGeom prst="rect">
            <a:avLst/>
          </a:prstGeom>
        </p:spPr>
      </p:pic>
      <p:pic>
        <p:nvPicPr>
          <p:cNvPr id="17" name="Рисунок 16">
            <a:extLst>
              <a:ext uri="{FF2B5EF4-FFF2-40B4-BE49-F238E27FC236}">
                <a16:creationId xmlns:a16="http://schemas.microsoft.com/office/drawing/2014/main" xmlns="" id="{251DF7AF-EAF6-49BF-AAD9-CA58EFD4951C}"/>
              </a:ext>
            </a:extLst>
          </p:cNvPr>
          <p:cNvPicPr>
            <a:picLocks noChangeAspect="1"/>
          </p:cNvPicPr>
          <p:nvPr/>
        </p:nvPicPr>
        <p:blipFill>
          <a:blip r:embed="rId5"/>
          <a:stretch>
            <a:fillRect/>
          </a:stretch>
        </p:blipFill>
        <p:spPr>
          <a:xfrm>
            <a:off x="6519687" y="5044958"/>
            <a:ext cx="5330985" cy="1189837"/>
          </a:xfrm>
          <a:prstGeom prst="rect">
            <a:avLst/>
          </a:prstGeom>
        </p:spPr>
      </p:pic>
    </p:spTree>
    <p:extLst>
      <p:ext uri="{BB962C8B-B14F-4D97-AF65-F5344CB8AC3E}">
        <p14:creationId xmlns:p14="http://schemas.microsoft.com/office/powerpoint/2010/main" val="42673215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xmlns="" id="{CF6A7D68-8928-4ABF-A5F5-99A2816EC012}"/>
              </a:ext>
            </a:extLst>
          </p:cNvPr>
          <p:cNvGraphicFramePr>
            <a:graphicFrameLocks noGrp="1"/>
          </p:cNvGraphicFramePr>
          <p:nvPr>
            <p:ph idx="1"/>
          </p:nvPr>
        </p:nvGraphicFramePr>
        <p:xfrm>
          <a:off x="336608" y="104140"/>
          <a:ext cx="11518783" cy="6649720"/>
        </p:xfrm>
        <a:graphic>
          <a:graphicData uri="http://schemas.openxmlformats.org/drawingml/2006/table">
            <a:tbl>
              <a:tblPr firstRow="1" bandRow="1">
                <a:tableStyleId>{5C22544A-7EE6-4342-B048-85BDC9FD1C3A}</a:tableStyleId>
              </a:tblPr>
              <a:tblGrid>
                <a:gridCol w="2920068">
                  <a:extLst>
                    <a:ext uri="{9D8B030D-6E8A-4147-A177-3AD203B41FA5}">
                      <a16:colId xmlns:a16="http://schemas.microsoft.com/office/drawing/2014/main" xmlns="" val="3881299491"/>
                    </a:ext>
                  </a:extLst>
                </a:gridCol>
                <a:gridCol w="8598715">
                  <a:extLst>
                    <a:ext uri="{9D8B030D-6E8A-4147-A177-3AD203B41FA5}">
                      <a16:colId xmlns:a16="http://schemas.microsoft.com/office/drawing/2014/main" xmlns="" val="4013691435"/>
                    </a:ext>
                  </a:extLst>
                </a:gridCol>
              </a:tblGrid>
              <a:tr h="370840">
                <a:tc>
                  <a:txBody>
                    <a:bodyPr/>
                    <a:lstStyle/>
                    <a:p>
                      <a:r>
                        <a:rPr lang="ru-RU" dirty="0"/>
                        <a:t>Содержание отчета</a:t>
                      </a:r>
                    </a:p>
                  </a:txBody>
                  <a:tcPr/>
                </a:tc>
                <a:tc>
                  <a:txBody>
                    <a:bodyPr/>
                    <a:lstStyle/>
                    <a:p>
                      <a:r>
                        <a:rPr lang="ru-RU" dirty="0"/>
                        <a:t>Комментарий</a:t>
                      </a:r>
                    </a:p>
                  </a:txBody>
                  <a:tcPr/>
                </a:tc>
                <a:extLst>
                  <a:ext uri="{0D108BD9-81ED-4DB2-BD59-A6C34878D82A}">
                    <a16:rowId xmlns:a16="http://schemas.microsoft.com/office/drawing/2014/main" xmlns="" val="360883578"/>
                  </a:ext>
                </a:extLst>
              </a:tr>
              <a:tr h="370840">
                <a:tc>
                  <a:txBody>
                    <a:bodyPr/>
                    <a:lstStyle/>
                    <a:p>
                      <a:r>
                        <a:rPr lang="ru-RU" sz="1600" dirty="0"/>
                        <a:t>в графе 5 указывается (указываются) уникальный номер (уникальные номера) реестровой записи (реестровых записей) из реестра контрактов, заключенных заказчиками, в отношении контракта (контрактов), при исполнении которого (которых) в отчетном году в такой реестр включена информация о приемке товара (в том числе поставленного при выполнении закупаемых работ, оказании закупаемых услуг), указанного в графе 3;</a:t>
                      </a:r>
                    </a:p>
                  </a:txBody>
                  <a:tcPr/>
                </a:tc>
                <a:tc>
                  <a:txBody>
                    <a:bodyPr/>
                    <a:lstStyle/>
                    <a:p>
                      <a:r>
                        <a:rPr lang="ru-RU" sz="1400" dirty="0"/>
                        <a:t>Возможно, что в отчетном году закупка товара, по которому надо выполнить квоту осуществлялась неоднократно. </a:t>
                      </a:r>
                    </a:p>
                    <a:p>
                      <a:r>
                        <a:rPr lang="ru-RU" sz="1400" dirty="0"/>
                        <a:t>В графе 5  указываются все контракты, по которым в реестр контрактов была в отчетном году внесена информация о приемке поставленного товара соответствующего вида.</a:t>
                      </a:r>
                    </a:p>
                    <a:p>
                      <a:r>
                        <a:rPr lang="ru-RU" sz="1400" dirty="0"/>
                        <a:t>Пример: заказчик заключил в 2021 году 2 контракта по коляскам инвалидным. </a:t>
                      </a:r>
                    </a:p>
                    <a:p>
                      <a:r>
                        <a:rPr lang="ru-RU" sz="1400" dirty="0"/>
                        <a:t>Первый контракт на поставку иностранных колясок с твердой ценой и определенным объемом на поставку 20 колясок, цена одной коляски 45 тысяч рублей, цена контракта 900 тысяч рублей, срок исполнения 20.12.2021.</a:t>
                      </a:r>
                    </a:p>
                    <a:p>
                      <a:r>
                        <a:rPr lang="ru-RU" sz="1400" dirty="0"/>
                        <a:t>Второй контракт на услуги по изготовлению и доставке российских колясок. При этом закупка осуществлялась по НЦЕТ, цена единицы в контракте 60 тысяч рублей, отгрузка происходит по заявкам заказчика, максимальная цена контракта 2 млн. рублей, срок исполнения 20.12.2022 (т.е. контракт заключен на 2 года).</a:t>
                      </a:r>
                    </a:p>
                    <a:p>
                      <a:r>
                        <a:rPr lang="ru-RU" sz="1400" dirty="0"/>
                        <a:t>В 2021 году поставщик по первому контракту  полностью выполнил свои обязательства, заказчик внес информацию в реестр контрактов о том, что он принял и оплатил по товарным накладным иностранные коляски на сумму 900 тысяч рублей. </a:t>
                      </a:r>
                    </a:p>
                    <a:p>
                      <a:r>
                        <a:rPr lang="ru-RU" sz="1400" dirty="0"/>
                        <a:t>Поставщик по второму контракту изготовил и доставил в 2021 году 20 российских колясок на сумму 1 млн. 200 тыс. рублей; заказчик внес информацию в реестр контрактов о приемке, но оплатить коляски в 2021 году не успел. Оплата будет в 2022 году.</a:t>
                      </a:r>
                    </a:p>
                    <a:p>
                      <a:r>
                        <a:rPr lang="ru-RU" sz="1400" dirty="0"/>
                        <a:t>Так как по обоим контракта в реестр контрактов включена информация о приемке товара, в том числе поставленного при оказании услуг, независимо от факта оплаты в графе 5 должна появиться информация об уникальных номерах реестровых записей по таким контрактам из реестра контрактов.</a:t>
                      </a:r>
                    </a:p>
                    <a:p>
                      <a:r>
                        <a:rPr lang="ru-RU" sz="1400" dirty="0"/>
                        <a:t>В отчете по 2022 году также должна появиться информация о номере реестровой записи по второму контракту, если поставщик будет поставлять коляски в 2022 году, исходя из заявок заказчика на оставшуюся сумму 800 тыс. рублей (максимальная сумма контракта = 2 млн. руб. В 2021 году отгружено колясок на 1 млн. 200 тыс. рублей).</a:t>
                      </a:r>
                    </a:p>
                    <a:p>
                      <a:r>
                        <a:rPr lang="ru-RU" sz="1400" dirty="0"/>
                        <a:t>Некоторое отступление от примера: в теории ситуация могла развиваться более драматично: по второму контракту поставщик изготовил и доставил коляски 30 декабря 2021. Акт по этой партии подписан 30 декабря, но в реестр заказчик информацию не внес, так как у него есть 5 рабочих дней на внесение информации в реестр контрактов. В графе 5 должна появиться информация только по первому контракту, а так как по нему закупались иностранные коляски, квоту заказчик по 2021 году не выполнил.</a:t>
                      </a:r>
                    </a:p>
                    <a:p>
                      <a:endParaRPr lang="ru-RU" sz="1400" dirty="0"/>
                    </a:p>
                  </a:txBody>
                  <a:tcPr/>
                </a:tc>
                <a:extLst>
                  <a:ext uri="{0D108BD9-81ED-4DB2-BD59-A6C34878D82A}">
                    <a16:rowId xmlns:a16="http://schemas.microsoft.com/office/drawing/2014/main" xmlns="" val="2060263220"/>
                  </a:ext>
                </a:extLst>
              </a:tr>
            </a:tbl>
          </a:graphicData>
        </a:graphic>
      </p:graphicFrame>
    </p:spTree>
    <p:extLst>
      <p:ext uri="{BB962C8B-B14F-4D97-AF65-F5344CB8AC3E}">
        <p14:creationId xmlns:p14="http://schemas.microsoft.com/office/powerpoint/2010/main" val="13361367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xmlns="" id="{CF6A7D68-8928-4ABF-A5F5-99A2816EC012}"/>
              </a:ext>
            </a:extLst>
          </p:cNvPr>
          <p:cNvGraphicFramePr>
            <a:graphicFrameLocks noGrp="1"/>
          </p:cNvGraphicFramePr>
          <p:nvPr>
            <p:ph idx="1"/>
          </p:nvPr>
        </p:nvGraphicFramePr>
        <p:xfrm>
          <a:off x="445665" y="406144"/>
          <a:ext cx="11518783" cy="4794885"/>
        </p:xfrm>
        <a:graphic>
          <a:graphicData uri="http://schemas.openxmlformats.org/drawingml/2006/table">
            <a:tbl>
              <a:tblPr firstRow="1" bandRow="1">
                <a:tableStyleId>{5C22544A-7EE6-4342-B048-85BDC9FD1C3A}</a:tableStyleId>
              </a:tblPr>
              <a:tblGrid>
                <a:gridCol w="3161601">
                  <a:extLst>
                    <a:ext uri="{9D8B030D-6E8A-4147-A177-3AD203B41FA5}">
                      <a16:colId xmlns:a16="http://schemas.microsoft.com/office/drawing/2014/main" xmlns="" val="3881299491"/>
                    </a:ext>
                  </a:extLst>
                </a:gridCol>
                <a:gridCol w="8357182">
                  <a:extLst>
                    <a:ext uri="{9D8B030D-6E8A-4147-A177-3AD203B41FA5}">
                      <a16:colId xmlns:a16="http://schemas.microsoft.com/office/drawing/2014/main" xmlns="" val="4013691435"/>
                    </a:ext>
                  </a:extLst>
                </a:gridCol>
              </a:tblGrid>
              <a:tr h="370840">
                <a:tc>
                  <a:txBody>
                    <a:bodyPr/>
                    <a:lstStyle/>
                    <a:p>
                      <a:r>
                        <a:rPr lang="ru-RU" dirty="0"/>
                        <a:t>Содержание отчета</a:t>
                      </a:r>
                    </a:p>
                  </a:txBody>
                  <a:tcPr/>
                </a:tc>
                <a:tc>
                  <a:txBody>
                    <a:bodyPr/>
                    <a:lstStyle/>
                    <a:p>
                      <a:r>
                        <a:rPr lang="ru-RU" dirty="0"/>
                        <a:t>Комментарий</a:t>
                      </a:r>
                    </a:p>
                  </a:txBody>
                  <a:tcPr/>
                </a:tc>
                <a:extLst>
                  <a:ext uri="{0D108BD9-81ED-4DB2-BD59-A6C34878D82A}">
                    <a16:rowId xmlns:a16="http://schemas.microsoft.com/office/drawing/2014/main" xmlns="" val="360883578"/>
                  </a:ext>
                </a:extLst>
              </a:tr>
              <a:tr h="370840">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 графе 6 указывается объем товара (в том числе поставляемого при выполнении закупаемых работ, оказании закупаемых услуг), указанного в графе 3, в отношении которого в отчетном году в реестр контрактов, заключенных заказчиками, включена информация о его приемке. В случае если в графе 5 указано несколько уникальных номеров реестровых записей из реестра контрактов, заключенных заказчиками, такой объем указывается в отношении каждого контракта;</a:t>
                      </a:r>
                    </a:p>
                  </a:txBody>
                  <a:tcPr marL="68580" marR="68580" marT="0" marB="0"/>
                </a:tc>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Объем поставленного товара указывается в рублях на основании документа о приемке. </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Необходимо понимание, что товар может быть поставлен, в 2021 году, а оплачен в 2022 году, как в примере выше. Если в реестр контрактов документ о приемке включен в 2021 году, такой контракт включается в отчет по 2021 году. Если по одному и тому же товару было несколько контрактов, и по ним в реестр занесена информация о приемке поставленного товара, объем в рублях заносится по каждому контракту.</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Вернемся к примеру, приведенному по графе 5.</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 графу 6 будут занесены 2 реестровых записи, </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по 1 записи будет указан объем – 900000,00 рублей; </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по 2 записи – 1200000,00 рублей</a:t>
                      </a:r>
                    </a:p>
                  </a:txBody>
                  <a:tcPr marL="68580" marR="68580" marT="0" marB="0"/>
                </a:tc>
                <a:extLst>
                  <a:ext uri="{0D108BD9-81ED-4DB2-BD59-A6C34878D82A}">
                    <a16:rowId xmlns:a16="http://schemas.microsoft.com/office/drawing/2014/main" xmlns="" val="2060263220"/>
                  </a:ext>
                </a:extLst>
              </a:tr>
            </a:tbl>
          </a:graphicData>
        </a:graphic>
      </p:graphicFrame>
    </p:spTree>
    <p:extLst>
      <p:ext uri="{BB962C8B-B14F-4D97-AF65-F5344CB8AC3E}">
        <p14:creationId xmlns:p14="http://schemas.microsoft.com/office/powerpoint/2010/main" val="30299120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xmlns="" id="{CF6A7D68-8928-4ABF-A5F5-99A2816EC012}"/>
              </a:ext>
            </a:extLst>
          </p:cNvPr>
          <p:cNvGraphicFramePr>
            <a:graphicFrameLocks noGrp="1"/>
          </p:cNvGraphicFramePr>
          <p:nvPr>
            <p:ph idx="1"/>
          </p:nvPr>
        </p:nvGraphicFramePr>
        <p:xfrm>
          <a:off x="403720" y="540367"/>
          <a:ext cx="11518783" cy="4533964"/>
        </p:xfrm>
        <a:graphic>
          <a:graphicData uri="http://schemas.openxmlformats.org/drawingml/2006/table">
            <a:tbl>
              <a:tblPr firstRow="1" bandRow="1">
                <a:tableStyleId>{5C22544A-7EE6-4342-B048-85BDC9FD1C3A}</a:tableStyleId>
              </a:tblPr>
              <a:tblGrid>
                <a:gridCol w="3337770">
                  <a:extLst>
                    <a:ext uri="{9D8B030D-6E8A-4147-A177-3AD203B41FA5}">
                      <a16:colId xmlns:a16="http://schemas.microsoft.com/office/drawing/2014/main" xmlns="" val="3881299491"/>
                    </a:ext>
                  </a:extLst>
                </a:gridCol>
                <a:gridCol w="8181013">
                  <a:extLst>
                    <a:ext uri="{9D8B030D-6E8A-4147-A177-3AD203B41FA5}">
                      <a16:colId xmlns:a16="http://schemas.microsoft.com/office/drawing/2014/main" xmlns="" val="4013691435"/>
                    </a:ext>
                  </a:extLst>
                </a:gridCol>
              </a:tblGrid>
              <a:tr h="370840">
                <a:tc>
                  <a:txBody>
                    <a:bodyPr/>
                    <a:lstStyle/>
                    <a:p>
                      <a:r>
                        <a:rPr lang="ru-RU" dirty="0"/>
                        <a:t>Содержание отчета</a:t>
                      </a:r>
                    </a:p>
                  </a:txBody>
                  <a:tcPr/>
                </a:tc>
                <a:tc>
                  <a:txBody>
                    <a:bodyPr/>
                    <a:lstStyle/>
                    <a:p>
                      <a:r>
                        <a:rPr lang="ru-RU" dirty="0"/>
                        <a:t>Комментарий</a:t>
                      </a:r>
                    </a:p>
                  </a:txBody>
                  <a:tcPr/>
                </a:tc>
                <a:extLst>
                  <a:ext uri="{0D108BD9-81ED-4DB2-BD59-A6C34878D82A}">
                    <a16:rowId xmlns:a16="http://schemas.microsoft.com/office/drawing/2014/main" xmlns="" val="360883578"/>
                  </a:ext>
                </a:extLst>
              </a:tr>
              <a:tr h="370840">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 графе 7 указывается объем российского товара (в том числе товаров, поставляемых при выполнении закупаемых работ, оказании закупаемых услуг), в отношении которого в отчетном году в реестр контрактов, заключенных заказчиками, включена информация о его приемке. В случае если в графе 5 указано несколько уникальных номеров реестровых записей из реестра контрактов, заключенных заказчиками, такой объем указывается в отношении каждого контракта;</a:t>
                      </a:r>
                    </a:p>
                  </a:txBody>
                  <a:tcPr marL="68580" marR="68580" marT="0" marB="0"/>
                </a:tc>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Вернемся к примеру, приведенному по графе 5.</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 графу 7 будет занесена реестровая запись только по второму контракту с указанием объема 1200000,00 рублей</a:t>
                      </a:r>
                    </a:p>
                  </a:txBody>
                  <a:tcPr marL="68580" marR="68580" marT="0" marB="0"/>
                </a:tc>
                <a:extLst>
                  <a:ext uri="{0D108BD9-81ED-4DB2-BD59-A6C34878D82A}">
                    <a16:rowId xmlns:a16="http://schemas.microsoft.com/office/drawing/2014/main" xmlns="" val="2060263220"/>
                  </a:ext>
                </a:extLst>
              </a:tr>
            </a:tbl>
          </a:graphicData>
        </a:graphic>
      </p:graphicFrame>
    </p:spTree>
    <p:extLst>
      <p:ext uri="{BB962C8B-B14F-4D97-AF65-F5344CB8AC3E}">
        <p14:creationId xmlns:p14="http://schemas.microsoft.com/office/powerpoint/2010/main" val="6015963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xmlns="" id="{CF6A7D68-8928-4ABF-A5F5-99A2816EC012}"/>
              </a:ext>
            </a:extLst>
          </p:cNvPr>
          <p:cNvGraphicFramePr>
            <a:graphicFrameLocks noGrp="1"/>
          </p:cNvGraphicFramePr>
          <p:nvPr>
            <p:ph idx="1"/>
          </p:nvPr>
        </p:nvGraphicFramePr>
        <p:xfrm>
          <a:off x="412109" y="137696"/>
          <a:ext cx="11518783" cy="6360414"/>
        </p:xfrm>
        <a:graphic>
          <a:graphicData uri="http://schemas.openxmlformats.org/drawingml/2006/table">
            <a:tbl>
              <a:tblPr firstRow="1" bandRow="1">
                <a:tableStyleId>{5C22544A-7EE6-4342-B048-85BDC9FD1C3A}</a:tableStyleId>
              </a:tblPr>
              <a:tblGrid>
                <a:gridCol w="3337770">
                  <a:extLst>
                    <a:ext uri="{9D8B030D-6E8A-4147-A177-3AD203B41FA5}">
                      <a16:colId xmlns:a16="http://schemas.microsoft.com/office/drawing/2014/main" xmlns="" val="3881299491"/>
                    </a:ext>
                  </a:extLst>
                </a:gridCol>
                <a:gridCol w="8181013">
                  <a:extLst>
                    <a:ext uri="{9D8B030D-6E8A-4147-A177-3AD203B41FA5}">
                      <a16:colId xmlns:a16="http://schemas.microsoft.com/office/drawing/2014/main" xmlns="" val="4013691435"/>
                    </a:ext>
                  </a:extLst>
                </a:gridCol>
              </a:tblGrid>
              <a:tr h="370840">
                <a:tc>
                  <a:txBody>
                    <a:bodyPr/>
                    <a:lstStyle/>
                    <a:p>
                      <a:r>
                        <a:rPr lang="ru-RU" dirty="0"/>
                        <a:t>Содержание отчета</a:t>
                      </a:r>
                    </a:p>
                  </a:txBody>
                  <a:tcPr/>
                </a:tc>
                <a:tc>
                  <a:txBody>
                    <a:bodyPr/>
                    <a:lstStyle/>
                    <a:p>
                      <a:r>
                        <a:rPr lang="ru-RU" dirty="0"/>
                        <a:t>Комментарий</a:t>
                      </a:r>
                    </a:p>
                  </a:txBody>
                  <a:tcPr/>
                </a:tc>
                <a:extLst>
                  <a:ext uri="{0D108BD9-81ED-4DB2-BD59-A6C34878D82A}">
                    <a16:rowId xmlns:a16="http://schemas.microsoft.com/office/drawing/2014/main" xmlns="" val="360883578"/>
                  </a:ext>
                </a:extLst>
              </a:tr>
              <a:tr h="370840">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 графе 8 указывается размер достигнутой доли закупок российского товара (в том числе товара, поставленного при выполнении закупаемых работ, оказании закупаемых услуг), который рассчитывается путем деления объема товара, указанного в графе 7, на объем товара, указанный в графе 6, и последующего умножения на 100. В случае если в графе 5 указано несколько уникальных номеров реестровых записей из реестра контрактов, заключенных заказчиками, осуществляется деление суммы объемов товара, указанных в графе 7 по всем контрактам, уникальные реестровые номера которых указаны в графе 5, на сумму объемов товара, указанных в графе 6 по всем таким контрактам;</a:t>
                      </a:r>
                    </a:p>
                  </a:txBody>
                  <a:tcPr marL="68580" marR="68580" marT="0" marB="0"/>
                </a:tc>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Вернемся к примеру, приведенному по графе 5.</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Рассчитаем размер достигнутой доли закупок российского товара:</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1200000,00 / (900000,00 + 1200000,00) = 0,571</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0,571*100 = 57,1% </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Минимальная обязательная доля закупки российских колясок инвалидных в размере 50% выполнена.</a:t>
                      </a:r>
                    </a:p>
                  </a:txBody>
                  <a:tcPr marL="68580" marR="68580" marT="0" marB="0"/>
                </a:tc>
                <a:extLst>
                  <a:ext uri="{0D108BD9-81ED-4DB2-BD59-A6C34878D82A}">
                    <a16:rowId xmlns:a16="http://schemas.microsoft.com/office/drawing/2014/main" xmlns="" val="2060263220"/>
                  </a:ext>
                </a:extLst>
              </a:tr>
            </a:tbl>
          </a:graphicData>
        </a:graphic>
      </p:graphicFrame>
    </p:spTree>
    <p:extLst>
      <p:ext uri="{BB962C8B-B14F-4D97-AF65-F5344CB8AC3E}">
        <p14:creationId xmlns:p14="http://schemas.microsoft.com/office/powerpoint/2010/main" val="41047603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xmlns="" id="{CF6A7D68-8928-4ABF-A5F5-99A2816EC012}"/>
              </a:ext>
            </a:extLst>
          </p:cNvPr>
          <p:cNvGraphicFramePr>
            <a:graphicFrameLocks noGrp="1"/>
          </p:cNvGraphicFramePr>
          <p:nvPr>
            <p:ph idx="1"/>
          </p:nvPr>
        </p:nvGraphicFramePr>
        <p:xfrm>
          <a:off x="420498" y="525875"/>
          <a:ext cx="11518783" cy="5958650"/>
        </p:xfrm>
        <a:graphic>
          <a:graphicData uri="http://schemas.openxmlformats.org/drawingml/2006/table">
            <a:tbl>
              <a:tblPr firstRow="1" bandRow="1">
                <a:tableStyleId>{5C22544A-7EE6-4342-B048-85BDC9FD1C3A}</a:tableStyleId>
              </a:tblPr>
              <a:tblGrid>
                <a:gridCol w="5527297">
                  <a:extLst>
                    <a:ext uri="{9D8B030D-6E8A-4147-A177-3AD203B41FA5}">
                      <a16:colId xmlns:a16="http://schemas.microsoft.com/office/drawing/2014/main" xmlns="" val="3881299491"/>
                    </a:ext>
                  </a:extLst>
                </a:gridCol>
                <a:gridCol w="5991486">
                  <a:extLst>
                    <a:ext uri="{9D8B030D-6E8A-4147-A177-3AD203B41FA5}">
                      <a16:colId xmlns:a16="http://schemas.microsoft.com/office/drawing/2014/main" xmlns="" val="4013691435"/>
                    </a:ext>
                  </a:extLst>
                </a:gridCol>
              </a:tblGrid>
              <a:tr h="370840">
                <a:tc>
                  <a:txBody>
                    <a:bodyPr/>
                    <a:lstStyle/>
                    <a:p>
                      <a:r>
                        <a:rPr lang="ru-RU" dirty="0"/>
                        <a:t>Содержание отчета</a:t>
                      </a:r>
                    </a:p>
                  </a:txBody>
                  <a:tcPr/>
                </a:tc>
                <a:tc>
                  <a:txBody>
                    <a:bodyPr/>
                    <a:lstStyle/>
                    <a:p>
                      <a:r>
                        <a:rPr lang="ru-RU" dirty="0"/>
                        <a:t>Комментарий</a:t>
                      </a:r>
                    </a:p>
                  </a:txBody>
                  <a:tcPr/>
                </a:tc>
                <a:extLst>
                  <a:ext uri="{0D108BD9-81ED-4DB2-BD59-A6C34878D82A}">
                    <a16:rowId xmlns:a16="http://schemas.microsoft.com/office/drawing/2014/main" xmlns="" val="360883578"/>
                  </a:ext>
                </a:extLst>
              </a:tr>
              <a:tr h="370840">
                <a:tc>
                  <a:txBody>
                    <a:bodyPr/>
                    <a:lstStyle/>
                    <a:p>
                      <a:pPr algn="just">
                        <a:lnSpc>
                          <a:spcPct val="107000"/>
                        </a:lnSpc>
                        <a:spcAft>
                          <a:spcPts val="600"/>
                        </a:spcAft>
                        <a:tabLst>
                          <a:tab pos="450215" algn="l"/>
                        </a:tabLst>
                      </a:pPr>
                      <a:r>
                        <a:rPr lang="ru-RU" sz="1600">
                          <a:effectLst/>
                          <a:latin typeface="+mn-lt"/>
                          <a:ea typeface="Calibri" panose="020F0502020204030204" pitchFamily="34" charset="0"/>
                          <a:cs typeface="Times New Roman" panose="02020603050405020304" pitchFamily="18" charset="0"/>
                        </a:rPr>
                        <a:t>в случае если размер, указанный в графе 8, менее размера, указанного в графе 4, в графе 9 указывается код, установленный для случая невозможности достижения минимальной доли закупок, принимающий следующие значения:</a:t>
                      </a:r>
                    </a:p>
                    <a:p>
                      <a:pPr algn="just">
                        <a:lnSpc>
                          <a:spcPct val="107000"/>
                        </a:lnSpc>
                        <a:spcAft>
                          <a:spcPts val="600"/>
                        </a:spcAft>
                        <a:tabLst>
                          <a:tab pos="450215" algn="l"/>
                        </a:tabLst>
                      </a:pPr>
                      <a:r>
                        <a:rPr lang="ru-RU" sz="1600">
                          <a:effectLst/>
                          <a:latin typeface="+mn-lt"/>
                          <a:ea typeface="Calibri" panose="020F0502020204030204" pitchFamily="34" charset="0"/>
                          <a:cs typeface="Times New Roman" panose="02020603050405020304" pitchFamily="18" charset="0"/>
                        </a:rPr>
                        <a:t>01 - осуществлена приемка товара, происходящего из иностранных государств, по контракту (контрактам), заключенному (заключенным) по результатам закупки (закупок), при осуществлении которой (которых) не подано заявок, содержащих предложение о поставке российского товара;</a:t>
                      </a:r>
                    </a:p>
                    <a:p>
                      <a:pPr algn="just">
                        <a:lnSpc>
                          <a:spcPct val="107000"/>
                        </a:lnSpc>
                        <a:spcAft>
                          <a:spcPts val="600"/>
                        </a:spcAft>
                        <a:tabLst>
                          <a:tab pos="450215" algn="l"/>
                        </a:tabLst>
                      </a:pPr>
                      <a:r>
                        <a:rPr lang="ru-RU" sz="1600">
                          <a:effectLst/>
                          <a:latin typeface="+mn-lt"/>
                          <a:ea typeface="Calibri" panose="020F0502020204030204" pitchFamily="34" charset="0"/>
                          <a:cs typeface="Times New Roman" panose="02020603050405020304" pitchFamily="18" charset="0"/>
                        </a:rPr>
                        <a:t>02 - осуществлена приемка товара, происходящего из иностранных государств, по контракту (контрактам), заключенному (заключенным) по результатам закупки (закупок), при осуществлении которой (которых) возникли предусмотренные нормативными правовыми актами Правительства Российской Федерации обстоятельства, допускающие исключения из ограничений, установленных в соответствии с частью 3 статьи 14 Федерального закона;</a:t>
                      </a:r>
                    </a:p>
                    <a:p>
                      <a:pPr algn="just">
                        <a:lnSpc>
                          <a:spcPct val="107000"/>
                        </a:lnSpc>
                        <a:spcAft>
                          <a:spcPts val="600"/>
                        </a:spcAft>
                        <a:tabLst>
                          <a:tab pos="450215" algn="l"/>
                        </a:tabLst>
                      </a:pPr>
                      <a:r>
                        <a:rPr lang="ru-RU" sz="1600">
                          <a:effectLst/>
                          <a:latin typeface="+mn-lt"/>
                          <a:ea typeface="Calibri" panose="020F0502020204030204" pitchFamily="34" charset="0"/>
                          <a:cs typeface="Times New Roman" panose="02020603050405020304" pitchFamily="18" charset="0"/>
                        </a:rPr>
                        <a:t>03 - иное.</a:t>
                      </a:r>
                    </a:p>
                  </a:txBody>
                  <a:tcPr marL="68580" marR="68580" marT="0" marB="0"/>
                </a:tc>
                <a:tc>
                  <a:txBody>
                    <a:bodyPr/>
                    <a:lstStyle/>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Графа 9 не может заполняться автоматически. Обоснование невозможности достижения минимальной обязательной доли закупок (код причины) заказчик будет указывать, по-видимому, в ручном режиме по каждому уникальному номеру реестровой записи, так как в случае, если по одному и тому же товару в течение отчетного года было проведено несколько закупок, коды причины невозможности достижения квоты могут быть разные.</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Код 01 указывается, если на закупку участники с российскими товарами не вышли (подано 0 </a:t>
                      </a:r>
                      <a:r>
                        <a:rPr lang="ru-RU" sz="1600" dirty="0" err="1">
                          <a:effectLst/>
                          <a:latin typeface="+mn-lt"/>
                          <a:ea typeface="Calibri" panose="020F0502020204030204" pitchFamily="34" charset="0"/>
                          <a:cs typeface="Times New Roman" panose="02020603050405020304" pitchFamily="18" charset="0"/>
                        </a:rPr>
                        <a:t>россйских</a:t>
                      </a:r>
                      <a:r>
                        <a:rPr lang="ru-RU" sz="1600" dirty="0">
                          <a:effectLst/>
                          <a:latin typeface="+mn-lt"/>
                          <a:ea typeface="Calibri" panose="020F0502020204030204" pitchFamily="34" charset="0"/>
                          <a:cs typeface="Times New Roman" panose="02020603050405020304" pitchFamily="18" charset="0"/>
                        </a:rPr>
                        <a:t> заявок); </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Код 02, указывается, если закупили и приняли иностранный товар, но при закупке не сработало правило «третий лишний», так как подана только 1 российская заявка, или все российские заявки были отклонены на этапе рассмотрения.</a:t>
                      </a: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В каких случаях в графе 9 будет указываться код 03 «иное», без начала практической реализации Постановления № 2014 прокомментировать невозможно.</a:t>
                      </a:r>
                    </a:p>
                    <a:p>
                      <a:pPr algn="just">
                        <a:lnSpc>
                          <a:spcPct val="107000"/>
                        </a:lnSpc>
                        <a:spcAft>
                          <a:spcPts val="600"/>
                        </a:spcAft>
                        <a:tabLst>
                          <a:tab pos="450215" algn="l"/>
                        </a:tabLst>
                      </a:pPr>
                      <a:r>
                        <a:rPr lang="ru-RU" sz="1600" b="1" dirty="0">
                          <a:effectLst/>
                          <a:latin typeface="+mn-lt"/>
                          <a:ea typeface="Calibri" panose="020F0502020204030204" pitchFamily="34" charset="0"/>
                          <a:cs typeface="Times New Roman" panose="02020603050405020304" pitchFamily="18" charset="0"/>
                        </a:rPr>
                        <a:t>А если изначально закупалась продукция по 878 ПП с обоснованием невозможности соблюдения ограничений</a:t>
                      </a:r>
                      <a:r>
                        <a:rPr lang="en-US" sz="1600" b="1" dirty="0">
                          <a:effectLst/>
                          <a:latin typeface="+mn-lt"/>
                          <a:ea typeface="Calibri" panose="020F0502020204030204" pitchFamily="34" charset="0"/>
                          <a:cs typeface="Times New Roman" panose="02020603050405020304" pitchFamily="18" charset="0"/>
                        </a:rPr>
                        <a:t>? </a:t>
                      </a:r>
                      <a:r>
                        <a:rPr lang="ru-RU" sz="1600" b="1" dirty="0">
                          <a:effectLst/>
                          <a:latin typeface="+mn-lt"/>
                          <a:ea typeface="Calibri" panose="020F0502020204030204" pitchFamily="34" charset="0"/>
                          <a:cs typeface="Times New Roman" panose="02020603050405020304" pitchFamily="18" charset="0"/>
                        </a:rPr>
                        <a:t>Какой код</a:t>
                      </a:r>
                      <a:r>
                        <a:rPr lang="en-US" sz="1600" b="1" dirty="0">
                          <a:effectLst/>
                          <a:latin typeface="+mn-lt"/>
                          <a:ea typeface="Calibri" panose="020F0502020204030204" pitchFamily="34" charset="0"/>
                          <a:cs typeface="Times New Roman" panose="02020603050405020304" pitchFamily="18" charset="0"/>
                        </a:rPr>
                        <a:t>?</a:t>
                      </a:r>
                      <a:endParaRPr lang="ru-RU" sz="1600" b="1" dirty="0">
                        <a:effectLst/>
                        <a:latin typeface="+mn-lt"/>
                        <a:ea typeface="Calibri" panose="020F0502020204030204" pitchFamily="34" charset="0"/>
                        <a:cs typeface="Times New Roman" panose="02020603050405020304" pitchFamily="18" charset="0"/>
                      </a:endParaRPr>
                    </a:p>
                    <a:p>
                      <a:pPr algn="just">
                        <a:lnSpc>
                          <a:spcPct val="107000"/>
                        </a:lnSpc>
                        <a:spcAft>
                          <a:spcPts val="600"/>
                        </a:spcAft>
                        <a:tabLst>
                          <a:tab pos="450215" algn="l"/>
                        </a:tabLst>
                      </a:pPr>
                      <a:r>
                        <a:rPr lang="ru-RU" sz="1600" dirty="0">
                          <a:effectLst/>
                          <a:latin typeface="+mn-lt"/>
                          <a:ea typeface="Calibri" panose="020F0502020204030204" pitchFamily="34" charset="0"/>
                          <a:cs typeface="Times New Roman" panose="02020603050405020304" pitchFamily="18" charset="0"/>
                        </a:rPr>
                        <a:t> </a:t>
                      </a:r>
                    </a:p>
                  </a:txBody>
                  <a:tcPr marL="68580" marR="68580" marT="0" marB="0"/>
                </a:tc>
                <a:extLst>
                  <a:ext uri="{0D108BD9-81ED-4DB2-BD59-A6C34878D82A}">
                    <a16:rowId xmlns:a16="http://schemas.microsoft.com/office/drawing/2014/main" xmlns="" val="2060263220"/>
                  </a:ext>
                </a:extLst>
              </a:tr>
            </a:tbl>
          </a:graphicData>
        </a:graphic>
      </p:graphicFrame>
    </p:spTree>
    <p:extLst>
      <p:ext uri="{BB962C8B-B14F-4D97-AF65-F5344CB8AC3E}">
        <p14:creationId xmlns:p14="http://schemas.microsoft.com/office/powerpoint/2010/main" val="14450310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B3245C26-453A-4CBF-9FE6-29D33E65B939}"/>
              </a:ext>
            </a:extLst>
          </p:cNvPr>
          <p:cNvPicPr>
            <a:picLocks noGrp="1" noChangeAspect="1"/>
          </p:cNvPicPr>
          <p:nvPr>
            <p:ph idx="1"/>
          </p:nvPr>
        </p:nvPicPr>
        <p:blipFill>
          <a:blip r:embed="rId2"/>
          <a:stretch>
            <a:fillRect/>
          </a:stretch>
        </p:blipFill>
        <p:spPr>
          <a:xfrm>
            <a:off x="526104" y="298823"/>
            <a:ext cx="5228744" cy="3652392"/>
          </a:xfrm>
        </p:spPr>
      </p:pic>
      <p:pic>
        <p:nvPicPr>
          <p:cNvPr id="7" name="Рисунок 6">
            <a:extLst>
              <a:ext uri="{FF2B5EF4-FFF2-40B4-BE49-F238E27FC236}">
                <a16:creationId xmlns:a16="http://schemas.microsoft.com/office/drawing/2014/main" xmlns="" id="{5C49157C-FD69-45B6-A0A4-64FBE980DD73}"/>
              </a:ext>
            </a:extLst>
          </p:cNvPr>
          <p:cNvPicPr>
            <a:picLocks noChangeAspect="1"/>
          </p:cNvPicPr>
          <p:nvPr/>
        </p:nvPicPr>
        <p:blipFill>
          <a:blip r:embed="rId3"/>
          <a:stretch>
            <a:fillRect/>
          </a:stretch>
        </p:blipFill>
        <p:spPr>
          <a:xfrm>
            <a:off x="425436" y="3887554"/>
            <a:ext cx="5421692" cy="2790825"/>
          </a:xfrm>
          <a:prstGeom prst="rect">
            <a:avLst/>
          </a:prstGeom>
        </p:spPr>
      </p:pic>
      <p:sp>
        <p:nvSpPr>
          <p:cNvPr id="10" name="TextBox 9">
            <a:extLst>
              <a:ext uri="{FF2B5EF4-FFF2-40B4-BE49-F238E27FC236}">
                <a16:creationId xmlns:a16="http://schemas.microsoft.com/office/drawing/2014/main" xmlns="" id="{B1551371-75CB-4930-8A39-772EA736F5CF}"/>
              </a:ext>
            </a:extLst>
          </p:cNvPr>
          <p:cNvSpPr txBox="1"/>
          <p:nvPr/>
        </p:nvSpPr>
        <p:spPr>
          <a:xfrm>
            <a:off x="6185483" y="613910"/>
            <a:ext cx="5157133" cy="215443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srgbClr val="7030A0"/>
                </a:solidFill>
                <a:effectLst/>
                <a:uLnTx/>
                <a:uFillTx/>
                <a:latin typeface="Calibri"/>
                <a:ea typeface="+mn-ea"/>
                <a:cs typeface="+mn-cs"/>
              </a:rPr>
              <a:t>Комментарий: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00" b="0" i="0" u="none" strike="noStrike" kern="1200" cap="none" spc="0" normalizeH="0" baseline="0" noProof="0" dirty="0">
              <a:ln>
                <a:noFill/>
              </a:ln>
              <a:solidFill>
                <a:srgbClr val="7030A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srgbClr val="7030A0"/>
                </a:solidFill>
                <a:effectLst/>
                <a:uLnTx/>
                <a:uFillTx/>
                <a:latin typeface="Calibri"/>
                <a:ea typeface="+mn-ea"/>
                <a:cs typeface="+mn-cs"/>
              </a:rPr>
              <a:t>Как внести изменения в реестр контрактов до 01.04. по уже закрытому контракту</a:t>
            </a:r>
            <a:r>
              <a:rPr kumimoji="0" lang="en-US" sz="1600" b="0" i="0" u="none" strike="noStrike" kern="1200" cap="none" spc="0" normalizeH="0" baseline="0" noProof="0" dirty="0">
                <a:ln>
                  <a:noFill/>
                </a:ln>
                <a:solidFill>
                  <a:srgbClr val="7030A0"/>
                </a:solidFill>
                <a:effectLst/>
                <a:uLnTx/>
                <a:uFillTx/>
                <a:latin typeface="Calibri"/>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21732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18E33BDF-9C5A-49C4-A554-DA26F779DB3C}"/>
              </a:ext>
            </a:extLst>
          </p:cNvPr>
          <p:cNvPicPr>
            <a:picLocks noGrp="1" noChangeAspect="1"/>
          </p:cNvPicPr>
          <p:nvPr>
            <p:ph idx="1"/>
          </p:nvPr>
        </p:nvPicPr>
        <p:blipFill>
          <a:blip r:embed="rId2"/>
          <a:stretch>
            <a:fillRect/>
          </a:stretch>
        </p:blipFill>
        <p:spPr>
          <a:xfrm>
            <a:off x="2608976" y="80714"/>
            <a:ext cx="5201174" cy="5187571"/>
          </a:xfrm>
        </p:spPr>
      </p:pic>
      <p:pic>
        <p:nvPicPr>
          <p:cNvPr id="7" name="Рисунок 6">
            <a:extLst>
              <a:ext uri="{FF2B5EF4-FFF2-40B4-BE49-F238E27FC236}">
                <a16:creationId xmlns:a16="http://schemas.microsoft.com/office/drawing/2014/main" xmlns="" id="{15E7DD82-04A0-4CB4-8C4D-081D9D7AB215}"/>
              </a:ext>
            </a:extLst>
          </p:cNvPr>
          <p:cNvPicPr>
            <a:picLocks noChangeAspect="1"/>
          </p:cNvPicPr>
          <p:nvPr/>
        </p:nvPicPr>
        <p:blipFill>
          <a:blip r:embed="rId3"/>
          <a:stretch>
            <a:fillRect/>
          </a:stretch>
        </p:blipFill>
        <p:spPr>
          <a:xfrm>
            <a:off x="2709644" y="5184395"/>
            <a:ext cx="5016617" cy="1510019"/>
          </a:xfrm>
          <a:prstGeom prst="rect">
            <a:avLst/>
          </a:prstGeom>
        </p:spPr>
      </p:pic>
    </p:spTree>
    <p:extLst>
      <p:ext uri="{BB962C8B-B14F-4D97-AF65-F5344CB8AC3E}">
        <p14:creationId xmlns:p14="http://schemas.microsoft.com/office/powerpoint/2010/main" val="499041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8DCA9DC-F47B-400F-AEA1-D6B6B82113F5}"/>
              </a:ext>
            </a:extLst>
          </p:cNvPr>
          <p:cNvSpPr>
            <a:spLocks noGrp="1"/>
          </p:cNvSpPr>
          <p:nvPr>
            <p:ph type="title"/>
          </p:nvPr>
        </p:nvSpPr>
        <p:spPr>
          <a:xfrm>
            <a:off x="838200" y="180567"/>
            <a:ext cx="10515600" cy="1325563"/>
          </a:xfrm>
        </p:spPr>
        <p:txBody>
          <a:bodyPr/>
          <a:lstStyle/>
          <a:p>
            <a:pPr algn="ctr"/>
            <a:r>
              <a:rPr lang="ru-RU" sz="2800" b="1" dirty="0">
                <a:solidFill>
                  <a:srgbClr val="00B0F0"/>
                </a:solidFill>
              </a:rPr>
              <a:t>Постановление Правительства Российской Федерации </a:t>
            </a:r>
            <a:br>
              <a:rPr lang="ru-RU" sz="2800" b="1" dirty="0">
                <a:solidFill>
                  <a:srgbClr val="00B0F0"/>
                </a:solidFill>
              </a:rPr>
            </a:br>
            <a:r>
              <a:rPr lang="ru-RU" sz="2800" b="1" dirty="0">
                <a:solidFill>
                  <a:srgbClr val="00B0F0"/>
                </a:solidFill>
              </a:rPr>
              <a:t>«О минимальной обязательной доле закупок российских товаров и ее достижении заказчиком» от 03.12.2020 № 2014</a:t>
            </a:r>
          </a:p>
        </p:txBody>
      </p:sp>
      <p:pic>
        <p:nvPicPr>
          <p:cNvPr id="5" name="Объект 4">
            <a:extLst>
              <a:ext uri="{FF2B5EF4-FFF2-40B4-BE49-F238E27FC236}">
                <a16:creationId xmlns:a16="http://schemas.microsoft.com/office/drawing/2014/main" xmlns="" id="{3AA4C3F2-A56D-4949-A413-499154E8E1B4}"/>
              </a:ext>
            </a:extLst>
          </p:cNvPr>
          <p:cNvPicPr>
            <a:picLocks noGrp="1" noChangeAspect="1"/>
          </p:cNvPicPr>
          <p:nvPr>
            <p:ph idx="1"/>
          </p:nvPr>
        </p:nvPicPr>
        <p:blipFill>
          <a:blip r:embed="rId2"/>
          <a:stretch>
            <a:fillRect/>
          </a:stretch>
        </p:blipFill>
        <p:spPr>
          <a:xfrm>
            <a:off x="640360" y="1895804"/>
            <a:ext cx="6134100" cy="4105275"/>
          </a:xfrm>
        </p:spPr>
      </p:pic>
      <p:sp>
        <p:nvSpPr>
          <p:cNvPr id="7" name="TextBox 6">
            <a:extLst>
              <a:ext uri="{FF2B5EF4-FFF2-40B4-BE49-F238E27FC236}">
                <a16:creationId xmlns:a16="http://schemas.microsoft.com/office/drawing/2014/main" xmlns="" id="{BC9BB567-2A89-41E0-A78C-54C707137E54}"/>
              </a:ext>
            </a:extLst>
          </p:cNvPr>
          <p:cNvSpPr txBox="1"/>
          <p:nvPr/>
        </p:nvSpPr>
        <p:spPr>
          <a:xfrm>
            <a:off x="6972300" y="1686283"/>
            <a:ext cx="4538443" cy="477053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srgbClr val="7030A0"/>
                </a:solidFill>
                <a:effectLst/>
                <a:uLnTx/>
                <a:uFillTx/>
                <a:latin typeface="Calibri"/>
                <a:ea typeface="+mn-ea"/>
                <a:cs typeface="+mn-cs"/>
              </a:rPr>
              <a:t>Комментарий:</a:t>
            </a:r>
            <a:r>
              <a:rPr kumimoji="0" lang="ru-RU" sz="1600" b="0" i="0" u="none" strike="noStrike" kern="1200" cap="none" spc="0" normalizeH="0" baseline="0" noProof="0" dirty="0">
                <a:ln>
                  <a:noFill/>
                </a:ln>
                <a:solidFill>
                  <a:prstClr val="black"/>
                </a:solidFill>
                <a:effectLst/>
                <a:uLnTx/>
                <a:uFillTx/>
                <a:latin typeface="Calibri"/>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ru-RU" sz="1600" b="0" i="0" u="none" strike="noStrike" kern="1200" cap="none" spc="0" normalizeH="0" baseline="0" noProof="0" dirty="0">
                <a:ln>
                  <a:noFill/>
                </a:ln>
                <a:solidFill>
                  <a:srgbClr val="7030A0"/>
                </a:solidFill>
                <a:effectLst/>
                <a:uLnTx/>
                <a:uFillTx/>
                <a:latin typeface="Calibri"/>
                <a:ea typeface="+mn-ea"/>
                <a:cs typeface="+mn-cs"/>
              </a:rPr>
              <a:t>Минимальную долю (далее – квоту) можно выполнять при договорах поставки, а также в случае, если при выполнении работ, оказании услуг также поставляется товар</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ru-RU" sz="1600" b="0" i="0" u="none" strike="noStrike" kern="1200" cap="none" spc="0" normalizeH="0" baseline="0" noProof="0" dirty="0">
                <a:ln>
                  <a:noFill/>
                </a:ln>
                <a:solidFill>
                  <a:srgbClr val="7030A0"/>
                </a:solidFill>
                <a:effectLst/>
                <a:uLnTx/>
                <a:uFillTx/>
                <a:latin typeface="Calibri"/>
                <a:ea typeface="+mn-ea"/>
                <a:cs typeface="+mn-cs"/>
              </a:rPr>
              <a:t>Исходя из п. 1 Постановления квота считается от объема закупки товара соответствующего вида в отчетном году, но из формы отчета следует</a:t>
            </a:r>
            <a:r>
              <a:rPr kumimoji="0" lang="ru-RU" sz="1600" b="1" i="0" u="none" strike="noStrike" kern="1200" cap="none" spc="0" normalizeH="0" baseline="0" noProof="0" dirty="0">
                <a:ln>
                  <a:noFill/>
                </a:ln>
                <a:solidFill>
                  <a:srgbClr val="FF0000"/>
                </a:solidFill>
                <a:effectLst/>
                <a:uLnTx/>
                <a:uFillTx/>
                <a:latin typeface="Calibri"/>
                <a:ea typeface="+mn-ea"/>
                <a:cs typeface="+mn-cs"/>
              </a:rPr>
              <a:t>, что квота считается на основании документов о приемке (а не на основании документов об оплате!!!). </a:t>
            </a:r>
            <a:r>
              <a:rPr kumimoji="0" lang="ru-RU" sz="1600" b="0" i="0" u="none" strike="noStrike" kern="1200" cap="none" spc="0" normalizeH="0" baseline="0" noProof="0" dirty="0">
                <a:ln>
                  <a:noFill/>
                </a:ln>
                <a:solidFill>
                  <a:srgbClr val="7030A0"/>
                </a:solidFill>
                <a:effectLst/>
                <a:uLnTx/>
                <a:uFillTx/>
                <a:latin typeface="Calibri"/>
                <a:ea typeface="+mn-ea"/>
                <a:cs typeface="+mn-cs"/>
              </a:rPr>
              <a:t>Единица измерения – рубль.</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ru-RU" sz="1600" b="0" i="0" u="none" strike="noStrike" kern="1200" cap="none" spc="0" normalizeH="0" baseline="0" noProof="0" dirty="0">
                <a:ln>
                  <a:noFill/>
                </a:ln>
                <a:solidFill>
                  <a:srgbClr val="7030A0"/>
                </a:solidFill>
                <a:effectLst/>
                <a:uLnTx/>
                <a:uFillTx/>
                <a:latin typeface="Calibri"/>
                <a:ea typeface="+mn-ea"/>
                <a:cs typeface="+mn-cs"/>
              </a:rPr>
              <a:t>С точки зрения выполнения квоты товар из РФ = товару из ЕАЭС (кроме 878 ПП, исключения по кабельной продукции).</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ru-RU" sz="1600" b="0" i="0" u="none" strike="noStrike" kern="1200" cap="none" spc="0" normalizeH="0" baseline="0" noProof="0" dirty="0">
                <a:ln>
                  <a:noFill/>
                </a:ln>
                <a:solidFill>
                  <a:srgbClr val="7030A0"/>
                </a:solidFill>
                <a:effectLst/>
                <a:uLnTx/>
                <a:uFillTx/>
                <a:latin typeface="Calibri"/>
                <a:ea typeface="+mn-ea"/>
                <a:cs typeface="+mn-cs"/>
              </a:rPr>
              <a:t>Квота затрагивает только товары, попадающие под ограничительные ПП  - по ед. поставщику (кроме п. 25</a:t>
            </a:r>
            <a:r>
              <a:rPr kumimoji="0" lang="en-US" sz="1600" b="0" i="0" u="none" strike="noStrike" kern="1200" cap="none" spc="0" normalizeH="0" baseline="0" noProof="0" dirty="0">
                <a:ln>
                  <a:noFill/>
                </a:ln>
                <a:solidFill>
                  <a:srgbClr val="7030A0"/>
                </a:solidFill>
                <a:effectLst/>
                <a:uLnTx/>
                <a:uFillTx/>
                <a:latin typeface="Calibri"/>
                <a:ea typeface="+mn-ea"/>
                <a:cs typeface="+mn-cs"/>
              </a:rPr>
              <a:t>??</a:t>
            </a:r>
            <a:r>
              <a:rPr kumimoji="0" lang="ru-RU" sz="1600" b="0" i="0" u="none" strike="noStrike" kern="1200" cap="none" spc="0" normalizeH="0" baseline="0" noProof="0" dirty="0">
                <a:ln>
                  <a:noFill/>
                </a:ln>
                <a:solidFill>
                  <a:srgbClr val="7030A0"/>
                </a:solidFill>
                <a:effectLst/>
                <a:uLnTx/>
                <a:uFillTx/>
                <a:latin typeface="Calibri"/>
                <a:ea typeface="+mn-ea"/>
                <a:cs typeface="+mn-cs"/>
              </a:rPr>
              <a:t> – есть коллизия с отчетом) квоты выполнить нельзя</a:t>
            </a:r>
          </a:p>
        </p:txBody>
      </p:sp>
      <p:cxnSp>
        <p:nvCxnSpPr>
          <p:cNvPr id="4" name="Прямая соединительная линия 3">
            <a:extLst>
              <a:ext uri="{FF2B5EF4-FFF2-40B4-BE49-F238E27FC236}">
                <a16:creationId xmlns:a16="http://schemas.microsoft.com/office/drawing/2014/main" xmlns="" id="{FEB73EF0-6616-44F1-A1C1-55A9DB2B569D}"/>
              </a:ext>
            </a:extLst>
          </p:cNvPr>
          <p:cNvCxnSpPr/>
          <p:nvPr/>
        </p:nvCxnSpPr>
        <p:spPr>
          <a:xfrm>
            <a:off x="2466363" y="4135772"/>
            <a:ext cx="409382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Прямая соединительная линия 7">
            <a:extLst>
              <a:ext uri="{FF2B5EF4-FFF2-40B4-BE49-F238E27FC236}">
                <a16:creationId xmlns:a16="http://schemas.microsoft.com/office/drawing/2014/main" xmlns="" id="{99B12880-7051-4F4A-8CA7-1CEF8F6A31DE}"/>
              </a:ext>
            </a:extLst>
          </p:cNvPr>
          <p:cNvCxnSpPr/>
          <p:nvPr/>
        </p:nvCxnSpPr>
        <p:spPr>
          <a:xfrm>
            <a:off x="838200" y="4370664"/>
            <a:ext cx="5680046"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934382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22828E43-FF89-40D9-9E84-AE1998AB3910}"/>
              </a:ext>
            </a:extLst>
          </p:cNvPr>
          <p:cNvPicPr>
            <a:picLocks noGrp="1" noChangeAspect="1"/>
          </p:cNvPicPr>
          <p:nvPr>
            <p:ph idx="1"/>
          </p:nvPr>
        </p:nvPicPr>
        <p:blipFill>
          <a:blip r:embed="rId2"/>
          <a:stretch>
            <a:fillRect/>
          </a:stretch>
        </p:blipFill>
        <p:spPr>
          <a:xfrm>
            <a:off x="569752" y="904272"/>
            <a:ext cx="10515600" cy="3971978"/>
          </a:xfrm>
        </p:spPr>
      </p:pic>
      <p:sp>
        <p:nvSpPr>
          <p:cNvPr id="7" name="Заголовок 1">
            <a:extLst>
              <a:ext uri="{FF2B5EF4-FFF2-40B4-BE49-F238E27FC236}">
                <a16:creationId xmlns:a16="http://schemas.microsoft.com/office/drawing/2014/main" xmlns="" id="{082894F4-BD32-435A-9C2C-FA70ADE9194D}"/>
              </a:ext>
            </a:extLst>
          </p:cNvPr>
          <p:cNvSpPr>
            <a:spLocks noGrp="1"/>
          </p:cNvSpPr>
          <p:nvPr>
            <p:ph type="title"/>
          </p:nvPr>
        </p:nvSpPr>
        <p:spPr>
          <a:xfrm>
            <a:off x="309694" y="260059"/>
            <a:ext cx="10515600" cy="484823"/>
          </a:xfrm>
        </p:spPr>
        <p:txBody>
          <a:bodyPr>
            <a:noAutofit/>
          </a:bodyPr>
          <a:lstStyle/>
          <a:p>
            <a:r>
              <a:rPr lang="ru-RU" sz="2400" dirty="0">
                <a:solidFill>
                  <a:srgbClr val="FF0000"/>
                </a:solidFill>
              </a:rPr>
              <a:t> Форма информации по результатам оценки – </a:t>
            </a:r>
            <a:r>
              <a:rPr lang="ru-RU" sz="2400" i="1" dirty="0">
                <a:solidFill>
                  <a:srgbClr val="7030A0"/>
                </a:solidFill>
              </a:rPr>
              <a:t>не по  каждому заказчику, а по всей стране</a:t>
            </a:r>
            <a:r>
              <a:rPr lang="en-US" sz="2400" i="1" dirty="0">
                <a:solidFill>
                  <a:srgbClr val="7030A0"/>
                </a:solidFill>
              </a:rPr>
              <a:t>???</a:t>
            </a:r>
            <a:r>
              <a:rPr lang="ru-RU" sz="2400" i="1" dirty="0">
                <a:solidFill>
                  <a:srgbClr val="7030A0"/>
                </a:solidFill>
              </a:rPr>
              <a:t> </a:t>
            </a:r>
          </a:p>
        </p:txBody>
      </p:sp>
    </p:spTree>
    <p:extLst>
      <p:ext uri="{BB962C8B-B14F-4D97-AF65-F5344CB8AC3E}">
        <p14:creationId xmlns:p14="http://schemas.microsoft.com/office/powerpoint/2010/main" val="4148433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DC8C5E81-65D3-413C-9BBE-3047D5BA82AA}"/>
              </a:ext>
            </a:extLst>
          </p:cNvPr>
          <p:cNvPicPr>
            <a:picLocks noGrp="1" noChangeAspect="1"/>
          </p:cNvPicPr>
          <p:nvPr>
            <p:ph idx="1"/>
          </p:nvPr>
        </p:nvPicPr>
        <p:blipFill>
          <a:blip r:embed="rId2"/>
          <a:stretch>
            <a:fillRect/>
          </a:stretch>
        </p:blipFill>
        <p:spPr>
          <a:xfrm>
            <a:off x="3095538" y="491775"/>
            <a:ext cx="6048461" cy="5716078"/>
          </a:xfrm>
        </p:spPr>
      </p:pic>
    </p:spTree>
    <p:extLst>
      <p:ext uri="{BB962C8B-B14F-4D97-AF65-F5344CB8AC3E}">
        <p14:creationId xmlns:p14="http://schemas.microsoft.com/office/powerpoint/2010/main" val="21784033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xmlns="" id="{22ED240E-A5F1-4734-809A-7834BEE4C499}"/>
              </a:ext>
            </a:extLst>
          </p:cNvPr>
          <p:cNvPicPr>
            <a:picLocks noChangeAspect="1"/>
          </p:cNvPicPr>
          <p:nvPr/>
        </p:nvPicPr>
        <p:blipFill>
          <a:blip r:embed="rId2"/>
          <a:stretch>
            <a:fillRect/>
          </a:stretch>
        </p:blipFill>
        <p:spPr>
          <a:xfrm>
            <a:off x="354254" y="218113"/>
            <a:ext cx="5274760" cy="6455329"/>
          </a:xfrm>
          <a:prstGeom prst="rect">
            <a:avLst/>
          </a:prstGeom>
        </p:spPr>
      </p:pic>
      <p:pic>
        <p:nvPicPr>
          <p:cNvPr id="10" name="Рисунок 9">
            <a:extLst>
              <a:ext uri="{FF2B5EF4-FFF2-40B4-BE49-F238E27FC236}">
                <a16:creationId xmlns:a16="http://schemas.microsoft.com/office/drawing/2014/main" xmlns="" id="{07B7EAB1-BD6B-4214-8258-F6203812D4DA}"/>
              </a:ext>
            </a:extLst>
          </p:cNvPr>
          <p:cNvPicPr>
            <a:picLocks noChangeAspect="1"/>
          </p:cNvPicPr>
          <p:nvPr/>
        </p:nvPicPr>
        <p:blipFill>
          <a:blip r:embed="rId3"/>
          <a:stretch>
            <a:fillRect/>
          </a:stretch>
        </p:blipFill>
        <p:spPr>
          <a:xfrm>
            <a:off x="6154897" y="393627"/>
            <a:ext cx="5119907" cy="1137451"/>
          </a:xfrm>
          <a:prstGeom prst="rect">
            <a:avLst/>
          </a:prstGeom>
        </p:spPr>
      </p:pic>
      <p:pic>
        <p:nvPicPr>
          <p:cNvPr id="12" name="Рисунок 11">
            <a:extLst>
              <a:ext uri="{FF2B5EF4-FFF2-40B4-BE49-F238E27FC236}">
                <a16:creationId xmlns:a16="http://schemas.microsoft.com/office/drawing/2014/main" xmlns="" id="{DEE45E0B-2C0C-4FC7-8EED-C53FD3729FD2}"/>
              </a:ext>
            </a:extLst>
          </p:cNvPr>
          <p:cNvPicPr>
            <a:picLocks noChangeAspect="1"/>
          </p:cNvPicPr>
          <p:nvPr/>
        </p:nvPicPr>
        <p:blipFill>
          <a:blip r:embed="rId4"/>
          <a:stretch>
            <a:fillRect/>
          </a:stretch>
        </p:blipFill>
        <p:spPr>
          <a:xfrm>
            <a:off x="6154897" y="1514256"/>
            <a:ext cx="5274760" cy="3829487"/>
          </a:xfrm>
          <a:prstGeom prst="rect">
            <a:avLst/>
          </a:prstGeom>
        </p:spPr>
      </p:pic>
    </p:spTree>
    <p:extLst>
      <p:ext uri="{BB962C8B-B14F-4D97-AF65-F5344CB8AC3E}">
        <p14:creationId xmlns:p14="http://schemas.microsoft.com/office/powerpoint/2010/main" val="16741410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88C498F-1AAE-4A2F-96C7-361F253FAB8F}"/>
              </a:ext>
            </a:extLst>
          </p:cNvPr>
          <p:cNvSpPr>
            <a:spLocks noGrp="1"/>
          </p:cNvSpPr>
          <p:nvPr>
            <p:ph type="title"/>
          </p:nvPr>
        </p:nvSpPr>
        <p:spPr>
          <a:xfrm>
            <a:off x="838200" y="1"/>
            <a:ext cx="10515600" cy="2046913"/>
          </a:xfrm>
        </p:spPr>
        <p:txBody>
          <a:bodyPr/>
          <a:lstStyle/>
          <a:p>
            <a:pPr algn="ctr"/>
            <a:r>
              <a:rPr lang="ru-RU" sz="2400" dirty="0">
                <a:solidFill>
                  <a:srgbClr val="00B0F0"/>
                </a:solidFill>
              </a:rPr>
              <a:t>ФЕДЕРАЛЬНЫЙ ЗАКОН</a:t>
            </a:r>
            <a:br>
              <a:rPr lang="ru-RU" sz="2400" dirty="0">
                <a:solidFill>
                  <a:srgbClr val="00B0F0"/>
                </a:solidFill>
              </a:rPr>
            </a:br>
            <a:r>
              <a:rPr lang="ru-RU" sz="2400" dirty="0">
                <a:solidFill>
                  <a:srgbClr val="00B0F0"/>
                </a:solidFill>
              </a:rPr>
              <a:t>О внесении изменений в Кодекс Российской Федерации</a:t>
            </a:r>
            <a:br>
              <a:rPr lang="ru-RU" sz="2400" dirty="0">
                <a:solidFill>
                  <a:srgbClr val="00B0F0"/>
                </a:solidFill>
              </a:rPr>
            </a:br>
            <a:r>
              <a:rPr lang="ru-RU" sz="2400" dirty="0">
                <a:solidFill>
                  <a:srgbClr val="00B0F0"/>
                </a:solidFill>
              </a:rPr>
              <a:t>‎об административных правонарушениях в части установления административной ответственности за несоблюдение минимальной обязательной доли закупок российских товаров отдельных видов</a:t>
            </a:r>
            <a:r>
              <a:rPr lang="ru-RU" sz="2400" dirty="0"/>
              <a:t/>
            </a:r>
            <a:br>
              <a:rPr lang="ru-RU" sz="2400" dirty="0"/>
            </a:br>
            <a:r>
              <a:rPr lang="en-US" sz="1400" dirty="0"/>
              <a:t>https://regulation.gov.ru/projects?fbclid=IwAR27G85z1omCX9_9dq9QwFV6IJKTnPAm8GFaW-XvM6ZgAPUQlsxuP9oMTL8#npa=112175</a:t>
            </a:r>
            <a:endParaRPr lang="ru-RU" sz="1400" dirty="0"/>
          </a:p>
        </p:txBody>
      </p:sp>
      <p:sp>
        <p:nvSpPr>
          <p:cNvPr id="3" name="Объект 2">
            <a:extLst>
              <a:ext uri="{FF2B5EF4-FFF2-40B4-BE49-F238E27FC236}">
                <a16:creationId xmlns:a16="http://schemas.microsoft.com/office/drawing/2014/main" xmlns="" id="{D8C5B3FE-0866-45A1-BA69-465E2CCA9772}"/>
              </a:ext>
            </a:extLst>
          </p:cNvPr>
          <p:cNvSpPr>
            <a:spLocks noGrp="1"/>
          </p:cNvSpPr>
          <p:nvPr>
            <p:ph idx="1"/>
          </p:nvPr>
        </p:nvSpPr>
        <p:spPr>
          <a:xfrm>
            <a:off x="838200" y="2298584"/>
            <a:ext cx="10515600" cy="3878380"/>
          </a:xfrm>
        </p:spPr>
        <p:txBody>
          <a:bodyPr/>
          <a:lstStyle/>
          <a:p>
            <a:r>
              <a:rPr lang="ru-RU" sz="1600" dirty="0"/>
              <a:t>1)статью 7.30:</a:t>
            </a:r>
          </a:p>
          <a:p>
            <a:r>
              <a:rPr lang="ru-RU" sz="1600" dirty="0"/>
              <a:t>а) дополнить частью 16 следующего содержания:</a:t>
            </a:r>
          </a:p>
          <a:p>
            <a:r>
              <a:rPr lang="ru-RU" sz="1600" dirty="0"/>
              <a:t>«16. Несоблюдение минимальной обязательной доли закупок российских товаров (в том числе товаров, поставляемых при выполнении закупаемых работ, оказании закупаемых услуг) отдельных видов, ‎при осуществлении закупок которых установлены ограничения допуска товаров, происходящих из иностранных государств (далее – минимальная доля закупок), –</a:t>
            </a:r>
          </a:p>
          <a:p>
            <a:r>
              <a:rPr lang="ru-RU" sz="1600" b="1" dirty="0">
                <a:solidFill>
                  <a:srgbClr val="FF0000"/>
                </a:solidFill>
              </a:rPr>
              <a:t>влечет предупреждение или наложение административного штрафа  ‎на должностных лиц в размере от двадцати тысяч до пятидесяти тысяч рублей»;</a:t>
            </a:r>
          </a:p>
          <a:p>
            <a:r>
              <a:rPr lang="ru-RU" sz="1600" dirty="0"/>
              <a:t>б) дополнить примечанием 3 следующего содержания: </a:t>
            </a:r>
          </a:p>
          <a:p>
            <a:r>
              <a:rPr lang="ru-RU" sz="1600" dirty="0"/>
              <a:t>«3. Должностное </a:t>
            </a:r>
            <a:r>
              <a:rPr lang="ru-RU" sz="1600" b="1" dirty="0"/>
              <a:t>лицо освобождается от административной ответственности </a:t>
            </a:r>
            <a:r>
              <a:rPr lang="ru-RU" sz="1600" dirty="0"/>
              <a:t>за административное правонарушение, предусмотренное частью 16 настоящей статьи, в случае положительной оценки федеральным органом исполнительной власти, уполномоченным </a:t>
            </a:r>
          </a:p>
          <a:p>
            <a:r>
              <a:rPr lang="ru-RU" sz="1600" dirty="0"/>
              <a:t>‎на осуществление оценки достижения заказчиком минимальной доли закупок, обоснования невозможности достижения заказчиком минимальной доли закупок»;</a:t>
            </a:r>
          </a:p>
        </p:txBody>
      </p:sp>
    </p:spTree>
    <p:extLst>
      <p:ext uri="{BB962C8B-B14F-4D97-AF65-F5344CB8AC3E}">
        <p14:creationId xmlns:p14="http://schemas.microsoft.com/office/powerpoint/2010/main" val="39234308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88C498F-1AAE-4A2F-96C7-361F253FAB8F}"/>
              </a:ext>
            </a:extLst>
          </p:cNvPr>
          <p:cNvSpPr>
            <a:spLocks noGrp="1"/>
          </p:cNvSpPr>
          <p:nvPr>
            <p:ph type="title"/>
          </p:nvPr>
        </p:nvSpPr>
        <p:spPr>
          <a:xfrm>
            <a:off x="838200" y="1"/>
            <a:ext cx="10515600" cy="2046913"/>
          </a:xfrm>
        </p:spPr>
        <p:txBody>
          <a:bodyPr/>
          <a:lstStyle/>
          <a:p>
            <a:pPr algn="ctr"/>
            <a:r>
              <a:rPr lang="ru-RU" sz="2400" dirty="0">
                <a:solidFill>
                  <a:srgbClr val="00B0F0"/>
                </a:solidFill>
              </a:rPr>
              <a:t>ФЕДЕРАЛЬНЫЙ ЗАКОН</a:t>
            </a:r>
            <a:br>
              <a:rPr lang="ru-RU" sz="2400" dirty="0">
                <a:solidFill>
                  <a:srgbClr val="00B0F0"/>
                </a:solidFill>
              </a:rPr>
            </a:br>
            <a:r>
              <a:rPr lang="ru-RU" sz="2400" dirty="0">
                <a:solidFill>
                  <a:srgbClr val="00B0F0"/>
                </a:solidFill>
              </a:rPr>
              <a:t>О внесении изменений в Кодекс Российской Федерации</a:t>
            </a:r>
            <a:br>
              <a:rPr lang="ru-RU" sz="2400" dirty="0">
                <a:solidFill>
                  <a:srgbClr val="00B0F0"/>
                </a:solidFill>
              </a:rPr>
            </a:br>
            <a:r>
              <a:rPr lang="ru-RU" sz="2400" dirty="0">
                <a:solidFill>
                  <a:srgbClr val="00B0F0"/>
                </a:solidFill>
              </a:rPr>
              <a:t>‎об административных правонарушениях в части установления административной ответственности за несоблюдение минимальной обязательной доли закупок российских товаров отдельных видов</a:t>
            </a:r>
            <a:r>
              <a:rPr lang="ru-RU" sz="2400" dirty="0"/>
              <a:t/>
            </a:r>
            <a:br>
              <a:rPr lang="ru-RU" sz="2400" dirty="0"/>
            </a:br>
            <a:r>
              <a:rPr lang="en-US" sz="1400" dirty="0"/>
              <a:t>https://regulation.gov.ru/projects?fbclid=IwAR27G85z1omCX9_9dq9QwFV6IJKTnPAm8GFaW-XvM6ZgAPUQlsxuP9oMTL8#npa=112175</a:t>
            </a:r>
            <a:endParaRPr lang="ru-RU" sz="1400" dirty="0"/>
          </a:p>
        </p:txBody>
      </p:sp>
      <p:sp>
        <p:nvSpPr>
          <p:cNvPr id="3" name="Объект 2">
            <a:extLst>
              <a:ext uri="{FF2B5EF4-FFF2-40B4-BE49-F238E27FC236}">
                <a16:creationId xmlns:a16="http://schemas.microsoft.com/office/drawing/2014/main" xmlns="" id="{D8C5B3FE-0866-45A1-BA69-465E2CCA9772}"/>
              </a:ext>
            </a:extLst>
          </p:cNvPr>
          <p:cNvSpPr>
            <a:spLocks noGrp="1"/>
          </p:cNvSpPr>
          <p:nvPr>
            <p:ph idx="1"/>
          </p:nvPr>
        </p:nvSpPr>
        <p:spPr>
          <a:xfrm>
            <a:off x="570451" y="2046914"/>
            <a:ext cx="10884017" cy="3878380"/>
          </a:xfrm>
        </p:spPr>
        <p:txBody>
          <a:bodyPr/>
          <a:lstStyle/>
          <a:p>
            <a:r>
              <a:rPr lang="ru-RU" sz="1600" dirty="0"/>
              <a:t>2) главу 23 дополнить статьей 23.90 следующего содержания: </a:t>
            </a:r>
          </a:p>
          <a:p>
            <a:r>
              <a:rPr lang="ru-RU" sz="1600" dirty="0"/>
              <a:t>«Статья 23.90. Федеральный орган исполнительной власти, уполномоченный на осуществление оценки достижения заказчиком минимальной доли закупок</a:t>
            </a:r>
          </a:p>
          <a:p>
            <a:r>
              <a:rPr lang="ru-RU" sz="1600" dirty="0"/>
              <a:t>1. Федеральный орган исполнительной власти, уполномоченный </a:t>
            </a:r>
          </a:p>
          <a:p>
            <a:r>
              <a:rPr lang="ru-RU" sz="1600" dirty="0"/>
              <a:t>‎на осуществление оценки достижения заказчиком минимальной доли закупок, рассматривает дела об административных правонарушениях, предусмотренных частью 16 статьи 7.30 настоящего Кодекса.</a:t>
            </a:r>
          </a:p>
          <a:p>
            <a:endParaRPr lang="ru-RU" sz="1600" dirty="0"/>
          </a:p>
          <a:p>
            <a:r>
              <a:rPr lang="ru-RU" sz="1600" dirty="0"/>
              <a:t>2. Рассматривать дела об административных правонарушениях </a:t>
            </a:r>
          </a:p>
          <a:p>
            <a:r>
              <a:rPr lang="ru-RU" sz="1600" dirty="0"/>
              <a:t>‎от имени органа, указанного в части 1 настоящей статьи вправе:</a:t>
            </a:r>
          </a:p>
          <a:p>
            <a:r>
              <a:rPr lang="ru-RU" sz="1600" dirty="0"/>
              <a:t>1) руководитель федерального органа исполнительной власти, уполномоченного на осуществление оценки достижения заказчиком минимальной доли закупок, его заместители;</a:t>
            </a:r>
          </a:p>
          <a:p>
            <a:r>
              <a:rPr lang="ru-RU" sz="1600" dirty="0"/>
              <a:t>2) руководители структурных подразделений федерального органа исполнительной власти, уполномоченного на осуществление оценки достижения заказчиком минимальной доли закупок, их заместители.</a:t>
            </a:r>
          </a:p>
          <a:p>
            <a:r>
              <a:rPr lang="ru-RU" sz="1600" dirty="0"/>
              <a:t> Статья 2</a:t>
            </a:r>
          </a:p>
          <a:p>
            <a:r>
              <a:rPr lang="ru-RU" sz="1600" dirty="0">
                <a:solidFill>
                  <a:srgbClr val="FF0000"/>
                </a:solidFill>
              </a:rPr>
              <a:t>Настоящий Федеральный закон вступает в силу с 1 января 2022 г.</a:t>
            </a:r>
          </a:p>
        </p:txBody>
      </p:sp>
    </p:spTree>
    <p:extLst>
      <p:ext uri="{BB962C8B-B14F-4D97-AF65-F5344CB8AC3E}">
        <p14:creationId xmlns:p14="http://schemas.microsoft.com/office/powerpoint/2010/main" val="18402450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253331"/>
            <a:ext cx="10515600" cy="4351338"/>
          </a:xfrm>
        </p:spPr>
        <p:txBody>
          <a:bodyPr/>
          <a:lstStyle/>
          <a:p>
            <a:r>
              <a:rPr lang="ru-RU" dirty="0"/>
              <a:t>Минпромторг хочет ввести новые меры ответственности за нарушение требований по импортозамещению в госзакупках </a:t>
            </a:r>
            <a:r>
              <a:rPr lang="ru-RU" b="1" dirty="0"/>
              <a:t>радиоэлектроники. </a:t>
            </a:r>
          </a:p>
          <a:p>
            <a:r>
              <a:rPr lang="ru-RU" dirty="0">
                <a:solidFill>
                  <a:srgbClr val="FF0000"/>
                </a:solidFill>
              </a:rPr>
              <a:t>В частности, предлагается при невыполнении квот, которые пока только предстоит определить, </a:t>
            </a:r>
            <a:r>
              <a:rPr lang="ru-RU" b="1" dirty="0">
                <a:solidFill>
                  <a:srgbClr val="FF0000"/>
                </a:solidFill>
              </a:rPr>
              <a:t>дисквалифицировать </a:t>
            </a:r>
            <a:r>
              <a:rPr lang="ru-RU" dirty="0">
                <a:solidFill>
                  <a:srgbClr val="FF0000"/>
                </a:solidFill>
              </a:rPr>
              <a:t>руководителей с дальнейшим запретом занимать должности.</a:t>
            </a:r>
          </a:p>
          <a:p>
            <a:r>
              <a:rPr lang="ru-RU" dirty="0"/>
              <a:t>Одновременно предлагается ввести правило «второй лишний», по которому достаточно будет лишь одной российской заявки для отклонения иностранных предложений.</a:t>
            </a:r>
          </a:p>
          <a:p>
            <a:r>
              <a:rPr lang="en-US" dirty="0"/>
              <a:t>https://www.kommersant.ru/doc/4511934</a:t>
            </a:r>
            <a:endParaRPr lang="ru-RU" dirty="0"/>
          </a:p>
        </p:txBody>
      </p:sp>
    </p:spTree>
    <p:extLst>
      <p:ext uri="{BB962C8B-B14F-4D97-AF65-F5344CB8AC3E}">
        <p14:creationId xmlns:p14="http://schemas.microsoft.com/office/powerpoint/2010/main" val="11234136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EAE39A8-A8D5-4BB7-8268-1CFD7B8514AE}"/>
              </a:ext>
            </a:extLst>
          </p:cNvPr>
          <p:cNvSpPr>
            <a:spLocks noGrp="1"/>
          </p:cNvSpPr>
          <p:nvPr>
            <p:ph type="title"/>
          </p:nvPr>
        </p:nvSpPr>
        <p:spPr>
          <a:xfrm>
            <a:off x="609600" y="1247762"/>
            <a:ext cx="10972800" cy="1143000"/>
          </a:xfrm>
        </p:spPr>
        <p:txBody>
          <a:bodyPr>
            <a:normAutofit fontScale="90000"/>
          </a:bodyPr>
          <a:lstStyle/>
          <a:p>
            <a:r>
              <a:rPr lang="ru-RU" dirty="0">
                <a:solidFill>
                  <a:srgbClr val="00B0F0"/>
                </a:solidFill>
              </a:rPr>
              <a:t>Иные проблемные вопросы национального режима</a:t>
            </a:r>
          </a:p>
        </p:txBody>
      </p:sp>
    </p:spTree>
    <p:extLst>
      <p:ext uri="{BB962C8B-B14F-4D97-AF65-F5344CB8AC3E}">
        <p14:creationId xmlns:p14="http://schemas.microsoft.com/office/powerpoint/2010/main" val="6170529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D26F1AC-629D-4656-8340-97181F9C019B}"/>
              </a:ext>
            </a:extLst>
          </p:cNvPr>
          <p:cNvSpPr>
            <a:spLocks noGrp="1"/>
          </p:cNvSpPr>
          <p:nvPr>
            <p:ph type="title"/>
          </p:nvPr>
        </p:nvSpPr>
        <p:spPr>
          <a:xfrm>
            <a:off x="712365" y="943965"/>
            <a:ext cx="10515600" cy="1325563"/>
          </a:xfrm>
        </p:spPr>
        <p:txBody>
          <a:bodyPr>
            <a:noAutofit/>
          </a:bodyPr>
          <a:lstStyle/>
          <a:p>
            <a:r>
              <a:rPr lang="ru-RU" sz="3600" dirty="0">
                <a:solidFill>
                  <a:srgbClr val="00B0F0"/>
                </a:solidFill>
              </a:rPr>
              <a:t>Сложные вопросы подготовки документации о закупке: что требовать от участника в первой части заявки</a:t>
            </a:r>
          </a:p>
        </p:txBody>
      </p:sp>
    </p:spTree>
    <p:extLst>
      <p:ext uri="{BB962C8B-B14F-4D97-AF65-F5344CB8AC3E}">
        <p14:creationId xmlns:p14="http://schemas.microsoft.com/office/powerpoint/2010/main" val="32616857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6513" y="0"/>
            <a:ext cx="10515600" cy="574213"/>
          </a:xfrm>
        </p:spPr>
        <p:txBody>
          <a:bodyPr>
            <a:normAutofit/>
          </a:bodyPr>
          <a:lstStyle/>
          <a:p>
            <a:pPr algn="ctr"/>
            <a:r>
              <a:rPr lang="ru-RU" sz="2400" dirty="0">
                <a:solidFill>
                  <a:srgbClr val="00B0F0"/>
                </a:solidFill>
              </a:rPr>
              <a:t>Изменения в составе заявок – с 01.01.2020</a:t>
            </a:r>
          </a:p>
        </p:txBody>
      </p:sp>
      <p:graphicFrame>
        <p:nvGraphicFramePr>
          <p:cNvPr id="4" name="Объект 3"/>
          <p:cNvGraphicFramePr>
            <a:graphicFrameLocks noGrp="1"/>
          </p:cNvGraphicFramePr>
          <p:nvPr>
            <p:ph idx="1"/>
          </p:nvPr>
        </p:nvGraphicFramePr>
        <p:xfrm>
          <a:off x="385157" y="466147"/>
          <a:ext cx="11438312" cy="2169160"/>
        </p:xfrm>
        <a:graphic>
          <a:graphicData uri="http://schemas.openxmlformats.org/drawingml/2006/table">
            <a:tbl>
              <a:tblPr firstRow="1" bandRow="1">
                <a:tableStyleId>{5C22544A-7EE6-4342-B048-85BDC9FD1C3A}</a:tableStyleId>
              </a:tblPr>
              <a:tblGrid>
                <a:gridCol w="5719156">
                  <a:extLst>
                    <a:ext uri="{9D8B030D-6E8A-4147-A177-3AD203B41FA5}">
                      <a16:colId xmlns:a16="http://schemas.microsoft.com/office/drawing/2014/main" xmlns="" val="2527923965"/>
                    </a:ext>
                  </a:extLst>
                </a:gridCol>
                <a:gridCol w="5719156">
                  <a:extLst>
                    <a:ext uri="{9D8B030D-6E8A-4147-A177-3AD203B41FA5}">
                      <a16:colId xmlns:a16="http://schemas.microsoft.com/office/drawing/2014/main" xmlns="" val="1567175804"/>
                    </a:ext>
                  </a:extLst>
                </a:gridCol>
              </a:tblGrid>
              <a:tr h="370840">
                <a:tc>
                  <a:txBody>
                    <a:bodyPr/>
                    <a:lstStyle/>
                    <a:p>
                      <a:pPr algn="ctr"/>
                      <a:r>
                        <a:rPr lang="ru-RU" dirty="0"/>
                        <a:t>Электронный</a:t>
                      </a:r>
                      <a:r>
                        <a:rPr lang="ru-RU" baseline="0" dirty="0"/>
                        <a:t> аукцион</a:t>
                      </a:r>
                      <a:endParaRPr lang="ru-RU" dirty="0"/>
                    </a:p>
                  </a:txBody>
                  <a:tcPr/>
                </a:tc>
                <a:tc>
                  <a:txBody>
                    <a:bodyPr/>
                    <a:lstStyle/>
                    <a:p>
                      <a:pPr algn="ctr"/>
                      <a:r>
                        <a:rPr lang="ru-RU" dirty="0"/>
                        <a:t>Электронный</a:t>
                      </a:r>
                      <a:r>
                        <a:rPr lang="ru-RU" baseline="0" dirty="0"/>
                        <a:t> конкурс</a:t>
                      </a:r>
                      <a:endParaRPr lang="ru-RU" dirty="0"/>
                    </a:p>
                  </a:txBody>
                  <a:tcPr/>
                </a:tc>
                <a:extLst>
                  <a:ext uri="{0D108BD9-81ED-4DB2-BD59-A6C34878D82A}">
                    <a16:rowId xmlns:a16="http://schemas.microsoft.com/office/drawing/2014/main" xmlns="" val="3001294167"/>
                  </a:ext>
                </a:extLst>
              </a:tr>
              <a:tr h="370840">
                <a:tc gridSpan="2">
                  <a:txBody>
                    <a:bodyPr/>
                    <a:lstStyle/>
                    <a:p>
                      <a:pPr algn="l"/>
                      <a:r>
                        <a:rPr lang="ru-RU" sz="1400" dirty="0"/>
                        <a:t>1-я</a:t>
                      </a:r>
                      <a:r>
                        <a:rPr lang="ru-RU" sz="1400" baseline="0" dirty="0"/>
                        <a:t> часть заявки должна содержать </a:t>
                      </a:r>
                    </a:p>
                    <a:p>
                      <a:pPr algn="l"/>
                      <a:r>
                        <a:rPr lang="ru-RU" sz="1400" baseline="0" dirty="0"/>
                        <a:t>при осуществлении закупки </a:t>
                      </a:r>
                      <a:r>
                        <a:rPr lang="ru-RU" sz="1400" b="1" baseline="0" dirty="0"/>
                        <a:t>товара, в том числе </a:t>
                      </a:r>
                      <a:r>
                        <a:rPr lang="ru-RU" sz="1400" b="1" baseline="0" dirty="0">
                          <a:solidFill>
                            <a:srgbClr val="FF0000"/>
                          </a:solidFill>
                        </a:rPr>
                        <a:t>поставляемого</a:t>
                      </a:r>
                      <a:r>
                        <a:rPr lang="ru-RU" sz="1400" baseline="0" dirty="0"/>
                        <a:t> заказчику при </a:t>
                      </a:r>
                      <a:r>
                        <a:rPr lang="ru-RU" sz="1400" b="1" baseline="0" dirty="0"/>
                        <a:t>выполнении закупаемых работ, оказании закупаемых услуг:</a:t>
                      </a:r>
                    </a:p>
                    <a:p>
                      <a:pPr algn="l"/>
                      <a:endParaRPr lang="ru-RU" sz="1400" baseline="0" dirty="0"/>
                    </a:p>
                    <a:p>
                      <a:pPr algn="l"/>
                      <a:r>
                        <a:rPr lang="ru-RU" sz="1400" b="1" baseline="0" dirty="0"/>
                        <a:t>а) наименование страны происхождения товара;</a:t>
                      </a:r>
                    </a:p>
                    <a:p>
                      <a:pPr algn="l"/>
                      <a:r>
                        <a:rPr lang="ru-RU" sz="1400" dirty="0"/>
                        <a:t>б) конкретные показатели товара, соответствующие значениям, установленным в документации, и указание на товарный знак (при наличии). Информация, предусмотренная настоящим подпунктом, включается в заявку на участие в случае отсутствия в документации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документации.</a:t>
                      </a:r>
                    </a:p>
                  </a:txBody>
                  <a:tcPr/>
                </a:tc>
                <a:tc hMerge="1">
                  <a:txBody>
                    <a:bodyPr/>
                    <a:lstStyle/>
                    <a:p>
                      <a:endParaRPr lang="ru-RU" dirty="0"/>
                    </a:p>
                  </a:txBody>
                  <a:tcPr/>
                </a:tc>
                <a:extLst>
                  <a:ext uri="{0D108BD9-81ED-4DB2-BD59-A6C34878D82A}">
                    <a16:rowId xmlns:a16="http://schemas.microsoft.com/office/drawing/2014/main" xmlns="" val="1804155506"/>
                  </a:ext>
                </a:extLst>
              </a:tr>
            </a:tbl>
          </a:graphicData>
        </a:graphic>
      </p:graphicFrame>
      <p:graphicFrame>
        <p:nvGraphicFramePr>
          <p:cNvPr id="5" name="Объект 3"/>
          <p:cNvGraphicFramePr>
            <a:graphicFrameLocks/>
          </p:cNvGraphicFramePr>
          <p:nvPr/>
        </p:nvGraphicFramePr>
        <p:xfrm>
          <a:off x="385157" y="2796309"/>
          <a:ext cx="11496504" cy="3931920"/>
        </p:xfrm>
        <a:graphic>
          <a:graphicData uri="http://schemas.openxmlformats.org/drawingml/2006/table">
            <a:tbl>
              <a:tblPr firstRow="1" bandRow="1">
                <a:tableStyleId>{5C22544A-7EE6-4342-B048-85BDC9FD1C3A}</a:tableStyleId>
              </a:tblPr>
              <a:tblGrid>
                <a:gridCol w="5748252">
                  <a:extLst>
                    <a:ext uri="{9D8B030D-6E8A-4147-A177-3AD203B41FA5}">
                      <a16:colId xmlns:a16="http://schemas.microsoft.com/office/drawing/2014/main" xmlns="" val="2527923965"/>
                    </a:ext>
                  </a:extLst>
                </a:gridCol>
                <a:gridCol w="5748252">
                  <a:extLst>
                    <a:ext uri="{9D8B030D-6E8A-4147-A177-3AD203B41FA5}">
                      <a16:colId xmlns:a16="http://schemas.microsoft.com/office/drawing/2014/main" xmlns="" val="1567175804"/>
                    </a:ext>
                  </a:extLst>
                </a:gridCol>
              </a:tblGrid>
              <a:tr h="370840">
                <a:tc>
                  <a:txBody>
                    <a:bodyPr/>
                    <a:lstStyle/>
                    <a:p>
                      <a:pPr algn="ctr"/>
                      <a:r>
                        <a:rPr lang="ru-RU" dirty="0"/>
                        <a:t>Электронный</a:t>
                      </a:r>
                      <a:r>
                        <a:rPr lang="ru-RU" baseline="0" dirty="0"/>
                        <a:t> запрос котировок с 01.01.2020 не менялся</a:t>
                      </a:r>
                      <a:endParaRPr lang="ru-RU" dirty="0"/>
                    </a:p>
                  </a:txBody>
                  <a:tcPr/>
                </a:tc>
                <a:tc>
                  <a:txBody>
                    <a:bodyPr/>
                    <a:lstStyle/>
                    <a:p>
                      <a:pPr algn="ctr"/>
                      <a:r>
                        <a:rPr lang="ru-RU" dirty="0"/>
                        <a:t>Электронный</a:t>
                      </a:r>
                      <a:r>
                        <a:rPr lang="ru-RU" baseline="0" dirty="0"/>
                        <a:t> запрос котировок с 01.04.2021</a:t>
                      </a:r>
                      <a:endParaRPr lang="ru-RU" dirty="0"/>
                    </a:p>
                  </a:txBody>
                  <a:tcPr/>
                </a:tc>
                <a:extLst>
                  <a:ext uri="{0D108BD9-81ED-4DB2-BD59-A6C34878D82A}">
                    <a16:rowId xmlns:a16="http://schemas.microsoft.com/office/drawing/2014/main" xmlns="" val="3001294167"/>
                  </a:ext>
                </a:extLst>
              </a:tr>
              <a:tr h="370840">
                <a:tc>
                  <a:txBody>
                    <a:bodyPr/>
                    <a:lstStyle/>
                    <a:p>
                      <a:pPr algn="l"/>
                      <a:r>
                        <a:rPr lang="ru-RU" sz="1400" dirty="0"/>
                        <a:t>Заявка на участие должна содержать следующие документы и информацию:</a:t>
                      </a:r>
                    </a:p>
                    <a:p>
                      <a:pPr algn="l"/>
                      <a:r>
                        <a:rPr lang="ru-RU" sz="1400" dirty="0"/>
                        <a:t>2) при осуществлении закупки </a:t>
                      </a:r>
                      <a:r>
                        <a:rPr lang="ru-RU" sz="1400" b="1" dirty="0"/>
                        <a:t>товара </a:t>
                      </a:r>
                      <a:r>
                        <a:rPr lang="ru-RU" sz="1400" dirty="0"/>
                        <a:t>или закупки работы, услуги, для выполнения, оказания которых </a:t>
                      </a:r>
                      <a:r>
                        <a:rPr lang="ru-RU" sz="1400" b="1" dirty="0">
                          <a:solidFill>
                            <a:srgbClr val="FF0000"/>
                          </a:solidFill>
                        </a:rPr>
                        <a:t>используется</a:t>
                      </a:r>
                      <a:r>
                        <a:rPr lang="ru-RU" sz="1400" dirty="0"/>
                        <a:t> товар:</a:t>
                      </a:r>
                    </a:p>
                    <a:p>
                      <a:pPr algn="l"/>
                      <a:endParaRPr lang="ru-RU" sz="1400" dirty="0"/>
                    </a:p>
                    <a:p>
                      <a:pPr algn="l"/>
                      <a:r>
                        <a:rPr lang="ru-RU" sz="1400" dirty="0"/>
                        <a:t>а) документы, предусмотренные нормативными правовыми актами, принятыми в соответствии со статьей 14 настоящего Федерального закона, в случае закупки товаров, на которые распространяется действие указанных нормативных правовых актов, или копии таких документов.</a:t>
                      </a:r>
                      <a:r>
                        <a:rPr lang="ru-RU" sz="1400" baseline="0" dirty="0"/>
                        <a:t> В случае, если указанными НПА предусмотрено предоставление декларации о стране происхождения товара или о стране происхождения и производителе товара, </a:t>
                      </a:r>
                      <a:r>
                        <a:rPr lang="ru-RU" sz="1400" b="1" baseline="0" dirty="0"/>
                        <a:t>такая декларация предоставляется с использованием программно-аппаратных средств электронной площадки.</a:t>
                      </a:r>
                      <a:endParaRPr lang="ru-RU" sz="1400" b="1" dirty="0"/>
                    </a:p>
                    <a:p>
                      <a:pPr algn="l"/>
                      <a:r>
                        <a:rPr lang="ru-RU" sz="1400" dirty="0"/>
                        <a:t>б) конкретные показатели товара, …</a:t>
                      </a:r>
                    </a:p>
                  </a:txBody>
                  <a:tcPr/>
                </a:tc>
                <a:tc>
                  <a:txBody>
                    <a:bodyPr/>
                    <a:lstStyle/>
                    <a:p>
                      <a:pPr algn="l"/>
                      <a:r>
                        <a:rPr lang="ru-RU" sz="1400" dirty="0"/>
                        <a:t>2) при осуществлении закупки </a:t>
                      </a:r>
                      <a:r>
                        <a:rPr lang="ru-RU" sz="1400" b="1" dirty="0"/>
                        <a:t>товара</a:t>
                      </a:r>
                      <a:r>
                        <a:rPr lang="ru-RU" sz="1400" dirty="0"/>
                        <a:t>, в том числе </a:t>
                      </a:r>
                      <a:r>
                        <a:rPr lang="ru-RU" sz="1400" b="1" dirty="0">
                          <a:solidFill>
                            <a:srgbClr val="FF0000"/>
                          </a:solidFill>
                        </a:rPr>
                        <a:t>поставляемого </a:t>
                      </a:r>
                      <a:r>
                        <a:rPr lang="ru-RU" sz="1400" dirty="0"/>
                        <a:t>заказчику при выполнении закупаемых работ, оказании закупаемых услуг:</a:t>
                      </a:r>
                    </a:p>
                    <a:p>
                      <a:pPr algn="l"/>
                      <a:r>
                        <a:rPr lang="ru-RU" sz="1400" dirty="0"/>
                        <a:t>а) с учетом положений части 6 настоящей статьи характеристики предлагаемого участником закупки товара, соответствующие показателям, установленным в извещении о проведении запроса котировок в электронной форме в соответствии с частью 2 статьи 33 настоящего Федерального закона, товарный знак (при наличии у товара товарного знака);</a:t>
                      </a:r>
                    </a:p>
                    <a:p>
                      <a:pPr algn="l"/>
                      <a:endParaRPr lang="ru-RU" sz="1400" dirty="0"/>
                    </a:p>
                    <a:p>
                      <a:pPr algn="l"/>
                      <a:r>
                        <a:rPr lang="ru-RU" sz="1400" dirty="0"/>
                        <a:t>б) наименование страны происхождения товара </a:t>
                      </a:r>
                      <a:r>
                        <a:rPr lang="ru-RU" sz="1400" b="1" dirty="0">
                          <a:solidFill>
                            <a:srgbClr val="FF0000"/>
                          </a:solidFill>
                        </a:rPr>
                        <a:t>в соответствии с общероссийским классификатором, используемым для идентификации стран мира;</a:t>
                      </a:r>
                    </a:p>
                  </a:txBody>
                  <a:tcPr/>
                </a:tc>
                <a:extLst>
                  <a:ext uri="{0D108BD9-81ED-4DB2-BD59-A6C34878D82A}">
                    <a16:rowId xmlns:a16="http://schemas.microsoft.com/office/drawing/2014/main" xmlns="" val="3340868619"/>
                  </a:ext>
                </a:extLst>
              </a:tr>
            </a:tbl>
          </a:graphicData>
        </a:graphic>
      </p:graphicFrame>
    </p:spTree>
    <p:extLst>
      <p:ext uri="{BB962C8B-B14F-4D97-AF65-F5344CB8AC3E}">
        <p14:creationId xmlns:p14="http://schemas.microsoft.com/office/powerpoint/2010/main" val="25032114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a:t>
            </a:r>
          </a:p>
        </p:txBody>
      </p:sp>
      <p:graphicFrame>
        <p:nvGraphicFramePr>
          <p:cNvPr id="4" name="Объект 3"/>
          <p:cNvGraphicFramePr>
            <a:graphicFrameLocks noGrp="1"/>
          </p:cNvGraphicFramePr>
          <p:nvPr>
            <p:ph idx="1"/>
          </p:nvPr>
        </p:nvGraphicFramePr>
        <p:xfrm>
          <a:off x="448887" y="1022350"/>
          <a:ext cx="10904913" cy="3632200"/>
        </p:xfrm>
        <a:graphic>
          <a:graphicData uri="http://schemas.openxmlformats.org/drawingml/2006/table">
            <a:tbl>
              <a:tblPr firstRow="1" bandRow="1">
                <a:tableStyleId>{5C22544A-7EE6-4342-B048-85BDC9FD1C3A}</a:tableStyleId>
              </a:tblPr>
              <a:tblGrid>
                <a:gridCol w="2385753">
                  <a:extLst>
                    <a:ext uri="{9D8B030D-6E8A-4147-A177-3AD203B41FA5}">
                      <a16:colId xmlns:a16="http://schemas.microsoft.com/office/drawing/2014/main" xmlns="" val="1098966764"/>
                    </a:ext>
                  </a:extLst>
                </a:gridCol>
                <a:gridCol w="6451681">
                  <a:extLst>
                    <a:ext uri="{9D8B030D-6E8A-4147-A177-3AD203B41FA5}">
                      <a16:colId xmlns:a16="http://schemas.microsoft.com/office/drawing/2014/main" xmlns="" val="3158123171"/>
                    </a:ext>
                  </a:extLst>
                </a:gridCol>
                <a:gridCol w="2067479">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Московского</a:t>
                      </a:r>
                      <a:r>
                        <a:rPr lang="ru-RU" sz="1600" baseline="0" dirty="0"/>
                        <a:t> УФАС </a:t>
                      </a:r>
                      <a:r>
                        <a:rPr lang="ru-RU" sz="1600" dirty="0"/>
                        <a:t>по делу № 077/06/57-2432/2020 от 12.02.2020 (№ закупки</a:t>
                      </a:r>
                      <a:r>
                        <a:rPr lang="ru-RU" sz="1600" baseline="0" dirty="0"/>
                        <a:t> </a:t>
                      </a:r>
                      <a:r>
                        <a:rPr lang="ru-RU" sz="1600" dirty="0"/>
                        <a:t>0895100000119000240)</a:t>
                      </a:r>
                    </a:p>
                  </a:txBody>
                  <a:tcPr/>
                </a:tc>
                <a:tc>
                  <a:txBody>
                    <a:bodyPr/>
                    <a:lstStyle/>
                    <a:p>
                      <a:pPr marL="285750" indent="-285750">
                        <a:buFont typeface="Arial" panose="020B0604020202020204" pitchFamily="34" charset="0"/>
                        <a:buChar char="•"/>
                      </a:pPr>
                      <a:r>
                        <a:rPr lang="ru-RU" sz="1600" dirty="0"/>
                        <a:t>Единственного участника</a:t>
                      </a:r>
                      <a:r>
                        <a:rPr lang="ru-RU" sz="1600" baseline="0" dirty="0"/>
                        <a:t> конкурса отклонили в том числе за </a:t>
                      </a:r>
                      <a:r>
                        <a:rPr lang="ru-RU" sz="1600" baseline="0" dirty="0" err="1"/>
                        <a:t>неуказание</a:t>
                      </a:r>
                      <a:r>
                        <a:rPr lang="ru-RU" sz="1600" baseline="0" dirty="0"/>
                        <a:t> наименования страны происхождения товара в 1-й части.</a:t>
                      </a:r>
                    </a:p>
                    <a:p>
                      <a:pPr marL="285750" indent="-285750">
                        <a:buFont typeface="Arial" panose="020B0604020202020204" pitchFamily="34" charset="0"/>
                        <a:buChar char="•"/>
                      </a:pPr>
                      <a:r>
                        <a:rPr lang="ru-RU" sz="1600" baseline="0" dirty="0"/>
                        <a:t>Конкурс проводился на право заключения ГК на выполнение работ по развитию государственной автоматизированной информационной системы «Управление». </a:t>
                      </a:r>
                    </a:p>
                    <a:p>
                      <a:pPr marL="285750" indent="-285750">
                        <a:buFont typeface="Arial" panose="020B0604020202020204" pitchFamily="34" charset="0"/>
                        <a:buChar char="•"/>
                      </a:pPr>
                      <a:r>
                        <a:rPr lang="ru-RU" sz="1600" baseline="0" dirty="0"/>
                        <a:t>Из состава ТЗ понятно, что объектом закупки предусмотрена </a:t>
                      </a:r>
                      <a:r>
                        <a:rPr lang="ru-RU" sz="1600" b="1" baseline="0" dirty="0"/>
                        <a:t>доработка (модернизация)</a:t>
                      </a:r>
                      <a:r>
                        <a:rPr lang="ru-RU" sz="1600" baseline="0" dirty="0"/>
                        <a:t> государственной автоматизированной информационной системы «Управление».</a:t>
                      </a:r>
                    </a:p>
                    <a:p>
                      <a:pPr marL="285750" indent="-285750">
                        <a:buFont typeface="Arial" panose="020B0604020202020204" pitchFamily="34" charset="0"/>
                        <a:buChar char="•"/>
                      </a:pPr>
                      <a:r>
                        <a:rPr lang="ru-RU" sz="1600" baseline="0" dirty="0"/>
                        <a:t>Из состава документов, передающихся исполнителем заказчику, не понятно, передается ли сама система по отдельному акту. В ТЗ есть акт передачи версии, но в ГК указан только акт приема-передачи выполненных работ/оказанных услуг.</a:t>
                      </a:r>
                      <a:endParaRPr lang="ru-RU" sz="1600" dirty="0"/>
                    </a:p>
                  </a:txBody>
                  <a:tcPr/>
                </a:tc>
                <a:tc>
                  <a:txBody>
                    <a:bodyPr/>
                    <a:lstStyle/>
                    <a:p>
                      <a:r>
                        <a:rPr lang="ru-RU" sz="1600" dirty="0"/>
                        <a:t>Жалоба на отклонение не обоснована</a:t>
                      </a:r>
                    </a:p>
                  </a:txBody>
                  <a:tcPr/>
                </a:tc>
                <a:extLst>
                  <a:ext uri="{0D108BD9-81ED-4DB2-BD59-A6C34878D82A}">
                    <a16:rowId xmlns:a16="http://schemas.microsoft.com/office/drawing/2014/main" xmlns="" val="1184594061"/>
                  </a:ext>
                </a:extLst>
              </a:tr>
            </a:tbl>
          </a:graphicData>
        </a:graphic>
      </p:graphicFrame>
    </p:spTree>
    <p:extLst>
      <p:ext uri="{BB962C8B-B14F-4D97-AF65-F5344CB8AC3E}">
        <p14:creationId xmlns:p14="http://schemas.microsoft.com/office/powerpoint/2010/main" val="4224191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85A7870-8003-447B-9917-AD714FFF0A97}"/>
              </a:ext>
            </a:extLst>
          </p:cNvPr>
          <p:cNvSpPr>
            <a:spLocks noGrp="1"/>
          </p:cNvSpPr>
          <p:nvPr>
            <p:ph idx="1"/>
          </p:nvPr>
        </p:nvSpPr>
        <p:spPr>
          <a:xfrm>
            <a:off x="410363" y="0"/>
            <a:ext cx="10515600" cy="4351338"/>
          </a:xfrm>
        </p:spPr>
        <p:txBody>
          <a:bodyPr/>
          <a:lstStyle/>
          <a:p>
            <a:pPr indent="450215" algn="just">
              <a:lnSpc>
                <a:spcPct val="107000"/>
              </a:lnSpc>
              <a:spcAft>
                <a:spcPts val="600"/>
              </a:spcAft>
              <a:tabLst>
                <a:tab pos="450215" algn="l"/>
              </a:tabLst>
            </a:pPr>
            <a:r>
              <a:rPr lang="ru-RU" sz="3200" dirty="0">
                <a:solidFill>
                  <a:srgbClr val="00B0F0"/>
                </a:solidFill>
                <a:effectLst/>
                <a:ea typeface="Calibri" panose="020F0502020204030204" pitchFamily="34" charset="0"/>
                <a:cs typeface="Times New Roman" panose="02020603050405020304" pitchFamily="18" charset="0"/>
              </a:rPr>
              <a:t>Комментарий </a:t>
            </a:r>
            <a:r>
              <a:rPr lang="ru-RU" sz="3200" dirty="0">
                <a:solidFill>
                  <a:srgbClr val="00B0F0"/>
                </a:solidFill>
                <a:ea typeface="Calibri" panose="020F0502020204030204" pitchFamily="34" charset="0"/>
                <a:cs typeface="Times New Roman" panose="02020603050405020304" pitchFamily="18" charset="0"/>
              </a:rPr>
              <a:t>:</a:t>
            </a:r>
            <a:r>
              <a:rPr lang="ru-RU" sz="3200" dirty="0">
                <a:solidFill>
                  <a:srgbClr val="00B0F0"/>
                </a:solidFill>
                <a:effectLst/>
                <a:ea typeface="Calibri" panose="020F0502020204030204" pitchFamily="34" charset="0"/>
                <a:cs typeface="Times New Roman" panose="02020603050405020304" pitchFamily="18" charset="0"/>
              </a:rPr>
              <a:t> </a:t>
            </a:r>
            <a:r>
              <a:rPr lang="ru-RU" sz="1800" dirty="0">
                <a:effectLst/>
                <a:ea typeface="Calibri" panose="020F0502020204030204" pitchFamily="34" charset="0"/>
                <a:cs typeface="Times New Roman" panose="02020603050405020304" pitchFamily="18" charset="0"/>
              </a:rPr>
              <a:t>в соответствии с Постановлением № 2014 квоты по закупкам товаров российского происхождения должны выполняться заказчиками при осуществлении закупок  </a:t>
            </a:r>
            <a:r>
              <a:rPr lang="ru-RU" sz="1800" b="1" dirty="0">
                <a:effectLst/>
                <a:ea typeface="Calibri" panose="020F0502020204030204" pitchFamily="34" charset="0"/>
                <a:cs typeface="Times New Roman" panose="02020603050405020304" pitchFamily="18" charset="0"/>
              </a:rPr>
              <a:t>при условии установления Правительством Российской Федерации ограничений допуска товаров, происходящих из иностранных государств.</a:t>
            </a: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Если внимательно рассмотреть квоты в Приложении к Постановлению № 2014, становится понятным, что их необходимо выполнять при закупке:</a:t>
            </a: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 - отдельных видов промышленных товаров в соответствии с  Постановлением Правительства РФ от 30 апреля 2020 г. N 617 "Об ограничениях допуска отдельных видов промышленных товаров, происходящих из иностранных государств, для целей осуществления закупок для обеспечения государственных и муниципальных нужд" (далее – Постановление № 617);</a:t>
            </a: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 -  радиоэлектронной продукции в соответствии с Постановлением N 878;</a:t>
            </a: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 отдельных видов медицинских изделий в соответствии с  Постановлением Правительства РФ от 5 февраля 2015 г. N 102 "Об ограничениях и условиях допуска отдельных видов медицинских изделий, происходящих из иностранных государств, для целей осуществления закупок для обеспечения государственных и муниципальных нужд" (далее – Постановление № 102).</a:t>
            </a:r>
          </a:p>
          <a:p>
            <a:pPr indent="450215" algn="just">
              <a:lnSpc>
                <a:spcPct val="107000"/>
              </a:lnSpc>
              <a:spcAft>
                <a:spcPts val="600"/>
              </a:spcAft>
              <a:tabLst>
                <a:tab pos="450215" algn="l"/>
              </a:tabLst>
            </a:pPr>
            <a:r>
              <a:rPr lang="ru-RU" sz="1800" b="1" dirty="0">
                <a:solidFill>
                  <a:srgbClr val="FF0000"/>
                </a:solidFill>
                <a:effectLst/>
                <a:ea typeface="Calibri" panose="020F0502020204030204" pitchFamily="34" charset="0"/>
                <a:cs typeface="Times New Roman" panose="02020603050405020304" pitchFamily="18" charset="0"/>
              </a:rPr>
              <a:t>По пищевым продуктам и лекарственным препаратам, включенным в перечень жизненно необходимых и важнейших лекарственных препаратов, по которым также имеются ограничения допуска товаров, происходящих из иностранных государств, квоты не установлены.</a:t>
            </a:r>
          </a:p>
          <a:p>
            <a:pPr marL="0" indent="0">
              <a:buNone/>
            </a:pPr>
            <a:endParaRPr lang="ru-RU" dirty="0"/>
          </a:p>
        </p:txBody>
      </p:sp>
    </p:spTree>
    <p:extLst>
      <p:ext uri="{BB962C8B-B14F-4D97-AF65-F5344CB8AC3E}">
        <p14:creationId xmlns:p14="http://schemas.microsoft.com/office/powerpoint/2010/main" val="5271168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5320" y="140686"/>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a:t>
            </a:r>
          </a:p>
        </p:txBody>
      </p:sp>
      <p:graphicFrame>
        <p:nvGraphicFramePr>
          <p:cNvPr id="4" name="Объект 3"/>
          <p:cNvGraphicFramePr>
            <a:graphicFrameLocks noGrp="1"/>
          </p:cNvGraphicFramePr>
          <p:nvPr>
            <p:ph idx="1"/>
          </p:nvPr>
        </p:nvGraphicFramePr>
        <p:xfrm>
          <a:off x="322118" y="889462"/>
          <a:ext cx="11464637" cy="3876040"/>
        </p:xfrm>
        <a:graphic>
          <a:graphicData uri="http://schemas.openxmlformats.org/drawingml/2006/table">
            <a:tbl>
              <a:tblPr firstRow="1" bandRow="1">
                <a:tableStyleId>{5C22544A-7EE6-4342-B048-85BDC9FD1C3A}</a:tableStyleId>
              </a:tblPr>
              <a:tblGrid>
                <a:gridCol w="2321330">
                  <a:extLst>
                    <a:ext uri="{9D8B030D-6E8A-4147-A177-3AD203B41FA5}">
                      <a16:colId xmlns:a16="http://schemas.microsoft.com/office/drawing/2014/main" xmlns="" val="1098966764"/>
                    </a:ext>
                  </a:extLst>
                </a:gridCol>
                <a:gridCol w="5501510">
                  <a:extLst>
                    <a:ext uri="{9D8B030D-6E8A-4147-A177-3AD203B41FA5}">
                      <a16:colId xmlns:a16="http://schemas.microsoft.com/office/drawing/2014/main" xmlns="" val="3158123171"/>
                    </a:ext>
                  </a:extLst>
                </a:gridCol>
                <a:gridCol w="3641797">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400" dirty="0"/>
                        <a:t>Решение </a:t>
                      </a:r>
                      <a:r>
                        <a:rPr lang="ru-RU" sz="1400" b="0" i="0" kern="1200" dirty="0">
                          <a:solidFill>
                            <a:schemeClr val="dk1"/>
                          </a:solidFill>
                          <a:effectLst/>
                          <a:latin typeface="+mn-lt"/>
                          <a:ea typeface="+mn-ea"/>
                          <a:cs typeface="+mn-cs"/>
                        </a:rPr>
                        <a:t>   Тюменского УФАС  по делу № 072/06/44/95/2020 от 10.04.2020 (№ закупки 0267100000720000002)</a:t>
                      </a:r>
                    </a:p>
                  </a:txBody>
                  <a:tcPr/>
                </a:tc>
                <a:tc>
                  <a:txBody>
                    <a:bodyPr/>
                    <a:lstStyle/>
                    <a:p>
                      <a:pPr marL="285750" indent="-285750">
                        <a:buFont typeface="Arial" panose="020B0604020202020204" pitchFamily="34" charset="0"/>
                        <a:buChar char="•"/>
                      </a:pPr>
                      <a:r>
                        <a:rPr lang="ru-RU" sz="1400" dirty="0"/>
                        <a:t>Участника ЭА на выполнение работ по замене двери и противопожарного люка отклонили</a:t>
                      </a:r>
                      <a:r>
                        <a:rPr lang="ru-RU" sz="1400" baseline="0" dirty="0"/>
                        <a:t> на 1-х частях, так как участником указаны три позиции наименования товаров, включая пену монтажную, однако страна происхождения товара была продекларирована только в отношении двери и люка. Монтажные работы по установке дверей и люка также включают в себя обязательные работы по заполнению зазоров между дверной коробкой и несущей конструкцией противопожарной сертифицированной монтажной пеной.</a:t>
                      </a:r>
                    </a:p>
                    <a:p>
                      <a:pPr marL="285750" indent="-285750">
                        <a:buFont typeface="Arial" panose="020B0604020202020204" pitchFamily="34" charset="0"/>
                        <a:buChar char="•"/>
                      </a:pPr>
                      <a:r>
                        <a:rPr lang="ru-RU" sz="1400" baseline="0" dirty="0"/>
                        <a:t>Пена монтажная указана также в перечне товаров, поставляемых участником закупки, являющихся необходимыми для достижения конечного результата работ.</a:t>
                      </a:r>
                    </a:p>
                    <a:p>
                      <a:pPr marL="285750" indent="-285750">
                        <a:buFont typeface="Arial" panose="020B0604020202020204" pitchFamily="34" charset="0"/>
                        <a:buChar char="•"/>
                      </a:pPr>
                      <a:r>
                        <a:rPr lang="ru-RU" sz="1400" baseline="0" dirty="0"/>
                        <a:t>В реальности </a:t>
                      </a:r>
                      <a:r>
                        <a:rPr lang="ru-RU" sz="1400" b="1" baseline="0" dirty="0">
                          <a:solidFill>
                            <a:srgbClr val="FF0000"/>
                          </a:solidFill>
                        </a:rPr>
                        <a:t>в документации в ТЗ есть «Перечень и характеристика товаров и материалов, </a:t>
                      </a:r>
                      <a:r>
                        <a:rPr lang="ru-RU" sz="1400" b="1" u="sng" baseline="0" dirty="0">
                          <a:solidFill>
                            <a:srgbClr val="FF0000"/>
                          </a:solidFill>
                        </a:rPr>
                        <a:t>необходимых </a:t>
                      </a:r>
                      <a:r>
                        <a:rPr lang="ru-RU" sz="1400" b="1" baseline="0" dirty="0">
                          <a:solidFill>
                            <a:srgbClr val="FF0000"/>
                          </a:solidFill>
                        </a:rPr>
                        <a:t>для выполнения работ», но нигде не сказано, что пена подлежит именно поставке.</a:t>
                      </a:r>
                      <a:endParaRPr lang="ru-RU" sz="1400" b="1" dirty="0">
                        <a:solidFill>
                          <a:srgbClr val="FF0000"/>
                        </a:solidFill>
                      </a:endParaRPr>
                    </a:p>
                  </a:txBody>
                  <a:tcPr/>
                </a:tc>
                <a:tc>
                  <a:txBody>
                    <a:bodyPr/>
                    <a:lstStyle/>
                    <a:p>
                      <a:r>
                        <a:rPr lang="ru-RU" sz="1400" dirty="0"/>
                        <a:t>Жалоба на отклонение не обоснована.</a:t>
                      </a:r>
                    </a:p>
                  </a:txBody>
                  <a:tcPr/>
                </a:tc>
                <a:extLst>
                  <a:ext uri="{0D108BD9-81ED-4DB2-BD59-A6C34878D82A}">
                    <a16:rowId xmlns:a16="http://schemas.microsoft.com/office/drawing/2014/main" xmlns="" val="1184594061"/>
                  </a:ext>
                </a:extLst>
              </a:tr>
            </a:tbl>
          </a:graphicData>
        </a:graphic>
      </p:graphicFrame>
    </p:spTree>
    <p:extLst>
      <p:ext uri="{BB962C8B-B14F-4D97-AF65-F5344CB8AC3E}">
        <p14:creationId xmlns:p14="http://schemas.microsoft.com/office/powerpoint/2010/main" val="620371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a:t>
            </a:r>
          </a:p>
        </p:txBody>
      </p:sp>
      <p:graphicFrame>
        <p:nvGraphicFramePr>
          <p:cNvPr id="4" name="Объект 3"/>
          <p:cNvGraphicFramePr>
            <a:graphicFrameLocks noGrp="1"/>
          </p:cNvGraphicFramePr>
          <p:nvPr>
            <p:ph idx="1"/>
          </p:nvPr>
        </p:nvGraphicFramePr>
        <p:xfrm>
          <a:off x="363681" y="1138844"/>
          <a:ext cx="11464637" cy="4785360"/>
        </p:xfrm>
        <a:graphic>
          <a:graphicData uri="http://schemas.openxmlformats.org/drawingml/2006/table">
            <a:tbl>
              <a:tblPr firstRow="1" bandRow="1">
                <a:tableStyleId>{5C22544A-7EE6-4342-B048-85BDC9FD1C3A}</a:tableStyleId>
              </a:tblPr>
              <a:tblGrid>
                <a:gridCol w="2149431">
                  <a:extLst>
                    <a:ext uri="{9D8B030D-6E8A-4147-A177-3AD203B41FA5}">
                      <a16:colId xmlns:a16="http://schemas.microsoft.com/office/drawing/2014/main" xmlns="" val="1098966764"/>
                    </a:ext>
                  </a:extLst>
                </a:gridCol>
                <a:gridCol w="5673409">
                  <a:extLst>
                    <a:ext uri="{9D8B030D-6E8A-4147-A177-3AD203B41FA5}">
                      <a16:colId xmlns:a16="http://schemas.microsoft.com/office/drawing/2014/main" xmlns="" val="3158123171"/>
                    </a:ext>
                  </a:extLst>
                </a:gridCol>
                <a:gridCol w="3641797">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400" dirty="0"/>
                        <a:t>Решение Новгородского </a:t>
                      </a:r>
                      <a:r>
                        <a:rPr lang="ru-RU" sz="1400" baseline="0" dirty="0"/>
                        <a:t>УФАС </a:t>
                      </a:r>
                      <a:r>
                        <a:rPr lang="ru-RU" sz="1400" b="0" i="0" kern="1200" dirty="0">
                          <a:solidFill>
                            <a:schemeClr val="dk1"/>
                          </a:solidFill>
                          <a:effectLst/>
                          <a:latin typeface="+mn-lt"/>
                          <a:ea typeface="+mn-ea"/>
                          <a:cs typeface="+mn-cs"/>
                        </a:rPr>
                        <a:t>№ 053/06/54.3-227/2020</a:t>
                      </a:r>
                      <a:r>
                        <a:rPr lang="ru-RU" sz="1400" b="0" i="0" kern="1200" baseline="0" dirty="0">
                          <a:solidFill>
                            <a:schemeClr val="dk1"/>
                          </a:solidFill>
                          <a:effectLst/>
                          <a:latin typeface="+mn-lt"/>
                          <a:ea typeface="+mn-ea"/>
                          <a:cs typeface="+mn-cs"/>
                        </a:rPr>
                        <a:t> от 16.04.2020 (№ закупки 0150200003920000081)</a:t>
                      </a:r>
                      <a:r>
                        <a:rPr lang="ru-RU" sz="1400" b="0" i="0" kern="1200" dirty="0">
                          <a:solidFill>
                            <a:schemeClr val="dk1"/>
                          </a:solidFill>
                          <a:effectLst/>
                          <a:latin typeface="+mn-lt"/>
                          <a:ea typeface="+mn-ea"/>
                          <a:cs typeface="+mn-cs"/>
                        </a:rPr>
                        <a:t>           </a:t>
                      </a:r>
                    </a:p>
                  </a:txBody>
                  <a:tcPr/>
                </a:tc>
                <a:tc>
                  <a:txBody>
                    <a:bodyPr/>
                    <a:lstStyle/>
                    <a:p>
                      <a:pPr marL="285750" indent="-285750">
                        <a:buFont typeface="Arial" panose="020B0604020202020204" pitchFamily="34" charset="0"/>
                        <a:buChar char="•"/>
                      </a:pPr>
                      <a:r>
                        <a:rPr lang="ru-RU" sz="1400" dirty="0"/>
                        <a:t>Участника открытого конкурса в ЭФ на право заключения ГК</a:t>
                      </a:r>
                      <a:r>
                        <a:rPr lang="ru-RU" sz="1400" baseline="0" dirty="0"/>
                        <a:t> </a:t>
                      </a:r>
                      <a:r>
                        <a:rPr lang="ru-RU" sz="1400" dirty="0"/>
                        <a:t>на</a:t>
                      </a:r>
                      <a:r>
                        <a:rPr lang="ru-RU" sz="1400" baseline="0" dirty="0"/>
                        <a:t> </a:t>
                      </a:r>
                      <a:r>
                        <a:rPr lang="ru-RU" sz="1400" dirty="0"/>
                        <a:t>оказание услуг по содержанию инженерно-технических систем обеспечения транспортной безопасности на объекте: «Мост через реку Волхов на км 0+921 автомобильной дороге от автомобильной дороги «Великий Новгород-</a:t>
                      </a:r>
                      <a:r>
                        <a:rPr lang="ru-RU" sz="1400" dirty="0" err="1"/>
                        <a:t>Хутынь</a:t>
                      </a:r>
                      <a:r>
                        <a:rPr lang="ru-RU" sz="1400" dirty="0"/>
                        <a:t>» до автомобильной дороги «Великий Новгород-Луга» с мостом через реку Волхов в Великом Новгороде (</a:t>
                      </a:r>
                      <a:r>
                        <a:rPr lang="ru-RU" sz="1400" dirty="0" err="1"/>
                        <a:t>Деревяницкий</a:t>
                      </a:r>
                      <a:r>
                        <a:rPr lang="ru-RU" sz="1400" dirty="0"/>
                        <a:t> микрорайон) отклонили за </a:t>
                      </a:r>
                      <a:r>
                        <a:rPr lang="ru-RU" sz="1400" dirty="0" err="1"/>
                        <a:t>неуказание</a:t>
                      </a:r>
                      <a:r>
                        <a:rPr lang="ru-RU" sz="1400" dirty="0"/>
                        <a:t> страны</a:t>
                      </a:r>
                      <a:r>
                        <a:rPr lang="ru-RU" sz="1400" baseline="0" dirty="0"/>
                        <a:t> в 1-й части.</a:t>
                      </a:r>
                    </a:p>
                    <a:p>
                      <a:pPr marL="285750" indent="-285750">
                        <a:buFont typeface="Arial" panose="020B0604020202020204" pitchFamily="34" charset="0"/>
                        <a:buChar char="•"/>
                      </a:pPr>
                      <a:r>
                        <a:rPr lang="ru-RU" sz="1400" baseline="0" dirty="0"/>
                        <a:t>Из ТЗ не ясно, какой именно товар поставляется при оказании услуг, так как указаны только работы. В составе работ подразумевается замена ламп (при необходимости), но не указаны требования к лампам. То есть лампы не предполагаются к </a:t>
                      </a:r>
                      <a:r>
                        <a:rPr lang="ru-RU" sz="1400" baseline="0" dirty="0" err="1"/>
                        <a:t>бух.учету</a:t>
                      </a:r>
                      <a:r>
                        <a:rPr lang="ru-RU" sz="1400" baseline="0" dirty="0"/>
                        <a:t> заказчиком.</a:t>
                      </a:r>
                      <a:endParaRPr lang="ru-RU" sz="1400" dirty="0"/>
                    </a:p>
                  </a:txBody>
                  <a:tcPr/>
                </a:tc>
                <a:tc>
                  <a:txBody>
                    <a:bodyPr/>
                    <a:lstStyle/>
                    <a:p>
                      <a:r>
                        <a:rPr lang="ru-RU" sz="1400" dirty="0"/>
                        <a:t>В соответствии с подпунктом «а» пункта 3 части 4 статьи 54.4 44-ФЗ</a:t>
                      </a:r>
                      <a:r>
                        <a:rPr lang="ru-RU" sz="1400" baseline="0" dirty="0"/>
                        <a:t> </a:t>
                      </a:r>
                      <a:r>
                        <a:rPr lang="ru-RU" sz="1400" dirty="0"/>
                        <a:t>первая часть заявки на участие в открытом конкурсе в электронной форме должна содержать наименование страны происхождения товара. Данное требование к содержанию заявок на участие в конкурсе введено Федеральным законом N 449-ФЗ «О внесении изменений в Федеральный закон ««О контрактной системе в сфере закупок товаров, работ, услуг для обеспечения государственных и муниципальных нужд» ,и вступившим в силу 08.01.2020.</a:t>
                      </a:r>
                    </a:p>
                    <a:p>
                      <a:r>
                        <a:rPr lang="ru-RU" sz="1400" dirty="0"/>
                        <a:t> Таким образом, с 08.01.2020 указание  </a:t>
                      </a:r>
                      <a:r>
                        <a:rPr lang="ru-RU" sz="1400" dirty="0">
                          <a:solidFill>
                            <a:srgbClr val="FF0000"/>
                          </a:solidFill>
                        </a:rPr>
                        <a:t>наименование страны происхождения товара в первой части заявки, подаваемой для участия в открытом конкурсе в электронной форме, является обязательным.</a:t>
                      </a:r>
                    </a:p>
                    <a:p>
                      <a:r>
                        <a:rPr lang="ru-RU" sz="1400" dirty="0"/>
                        <a:t>Жалоба на отклонение</a:t>
                      </a:r>
                      <a:r>
                        <a:rPr lang="ru-RU" sz="1400" baseline="0" dirty="0"/>
                        <a:t> </a:t>
                      </a:r>
                      <a:r>
                        <a:rPr lang="ru-RU" sz="1400" dirty="0"/>
                        <a:t>не обоснована.</a:t>
                      </a:r>
                    </a:p>
                  </a:txBody>
                  <a:tcPr/>
                </a:tc>
                <a:extLst>
                  <a:ext uri="{0D108BD9-81ED-4DB2-BD59-A6C34878D82A}">
                    <a16:rowId xmlns:a16="http://schemas.microsoft.com/office/drawing/2014/main" xmlns="" val="1184594061"/>
                  </a:ext>
                </a:extLst>
              </a:tr>
            </a:tbl>
          </a:graphicData>
        </a:graphic>
      </p:graphicFrame>
    </p:spTree>
    <p:extLst>
      <p:ext uri="{BB962C8B-B14F-4D97-AF65-F5344CB8AC3E}">
        <p14:creationId xmlns:p14="http://schemas.microsoft.com/office/powerpoint/2010/main" val="31222969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8542" y="65185"/>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a:t>
            </a:r>
          </a:p>
        </p:txBody>
      </p:sp>
      <p:graphicFrame>
        <p:nvGraphicFramePr>
          <p:cNvPr id="4" name="Объект 3"/>
          <p:cNvGraphicFramePr>
            <a:graphicFrameLocks noGrp="1"/>
          </p:cNvGraphicFramePr>
          <p:nvPr>
            <p:ph idx="1"/>
          </p:nvPr>
        </p:nvGraphicFramePr>
        <p:xfrm>
          <a:off x="233763" y="727295"/>
          <a:ext cx="11724473" cy="6065520"/>
        </p:xfrm>
        <a:graphic>
          <a:graphicData uri="http://schemas.openxmlformats.org/drawingml/2006/table">
            <a:tbl>
              <a:tblPr firstRow="1" bandRow="1">
                <a:tableStyleId>{5C22544A-7EE6-4342-B048-85BDC9FD1C3A}</a:tableStyleId>
              </a:tblPr>
              <a:tblGrid>
                <a:gridCol w="1645371">
                  <a:extLst>
                    <a:ext uri="{9D8B030D-6E8A-4147-A177-3AD203B41FA5}">
                      <a16:colId xmlns:a16="http://schemas.microsoft.com/office/drawing/2014/main" xmlns="" val="1098966764"/>
                    </a:ext>
                  </a:extLst>
                </a:gridCol>
                <a:gridCol w="8841996">
                  <a:extLst>
                    <a:ext uri="{9D8B030D-6E8A-4147-A177-3AD203B41FA5}">
                      <a16:colId xmlns:a16="http://schemas.microsoft.com/office/drawing/2014/main" xmlns="" val="3158123171"/>
                    </a:ext>
                  </a:extLst>
                </a:gridCol>
                <a:gridCol w="1237106">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400" b="0" i="0" kern="1200" dirty="0">
                          <a:solidFill>
                            <a:schemeClr val="dk1"/>
                          </a:solidFill>
                          <a:effectLst/>
                          <a:latin typeface="+mn-lt"/>
                          <a:ea typeface="+mn-ea"/>
                          <a:cs typeface="+mn-cs"/>
                        </a:rPr>
                        <a:t>Решение Нижегородского УФАС от 20.11.2020 по жалобе № 202000151003001667</a:t>
                      </a:r>
                    </a:p>
                    <a:p>
                      <a:r>
                        <a:rPr lang="ru-RU" sz="1400" b="0" i="0" kern="1200" dirty="0">
                          <a:solidFill>
                            <a:schemeClr val="dk1"/>
                          </a:solidFill>
                          <a:effectLst/>
                          <a:latin typeface="+mn-lt"/>
                          <a:ea typeface="+mn-ea"/>
                          <a:cs typeface="+mn-cs"/>
                        </a:rPr>
                        <a:t>(№ закупки 0348100006020000058)</a:t>
                      </a:r>
                    </a:p>
                  </a:txBody>
                  <a:tcPr/>
                </a:tc>
                <a:tc>
                  <a:txBody>
                    <a:bodyPr/>
                    <a:lstStyle/>
                    <a:p>
                      <a:pPr marL="0" indent="0">
                        <a:buFont typeface="Arial" panose="020B0604020202020204" pitchFamily="34" charset="0"/>
                        <a:buNone/>
                      </a:pPr>
                      <a:r>
                        <a:rPr lang="ru-RU" sz="1400" b="0" dirty="0">
                          <a:solidFill>
                            <a:schemeClr val="tx1"/>
                          </a:solidFill>
                        </a:rPr>
                        <a:t>Жалоба на положения документации по требованиям к первой части заявок.  </a:t>
                      </a:r>
                    </a:p>
                    <a:p>
                      <a:pPr marL="0" indent="0">
                        <a:buFont typeface="Arial" panose="020B0604020202020204" pitchFamily="34" charset="0"/>
                        <a:buNone/>
                      </a:pPr>
                      <a:r>
                        <a:rPr lang="ru-RU" sz="1400" b="0" dirty="0">
                          <a:solidFill>
                            <a:schemeClr val="tx1"/>
                          </a:solidFill>
                        </a:rPr>
                        <a:t>ЭА проводится на право заключить контракт на дополнительные работы на объектах капитального ремонта автомобильных дорог.</a:t>
                      </a:r>
                    </a:p>
                    <a:p>
                      <a:pPr marL="0" indent="0">
                        <a:buFont typeface="Arial" panose="020B0604020202020204" pitchFamily="34" charset="0"/>
                        <a:buNone/>
                      </a:pPr>
                      <a:r>
                        <a:rPr lang="ru-RU" sz="1400" b="0" dirty="0">
                          <a:solidFill>
                            <a:schemeClr val="tx1"/>
                          </a:solidFill>
                        </a:rPr>
                        <a:t>Заявитель считает, что заказчик должен установить требование о предоставлении исключительно согласия участников закупки на выполнение работ в соответствии с техническим заданием, в том числе в отношении товаров (материалов), используемых при выполнении работ.</a:t>
                      </a:r>
                    </a:p>
                    <a:p>
                      <a:pPr marL="0" indent="0">
                        <a:buFont typeface="Arial" panose="020B0604020202020204" pitchFamily="34" charset="0"/>
                        <a:buNone/>
                      </a:pPr>
                      <a:r>
                        <a:rPr lang="ru-RU" sz="1400" b="0" dirty="0">
                          <a:solidFill>
                            <a:schemeClr val="tx1"/>
                          </a:solidFill>
                        </a:rPr>
                        <a:t>Таким образом, заказчик при проведении закупки работ, услуг не вправе требовать предоставления в составе заявки конкретных показателей товара, соответствующих значениям, установленным в документации о закупке, указание на товарный знак (при наличии), если:</a:t>
                      </a:r>
                    </a:p>
                    <a:p>
                      <a:pPr marL="0" indent="0">
                        <a:buFont typeface="Arial" panose="020B0604020202020204" pitchFamily="34" charset="0"/>
                        <a:buNone/>
                      </a:pPr>
                      <a:r>
                        <a:rPr lang="ru-RU" sz="1400" b="0" dirty="0">
                          <a:solidFill>
                            <a:schemeClr val="tx1"/>
                          </a:solidFill>
                        </a:rPr>
                        <a:t>- товар не передается заказчику по товарной накладной или акту передачи;</a:t>
                      </a:r>
                    </a:p>
                    <a:p>
                      <a:pPr marL="0" indent="0">
                        <a:buFont typeface="Arial" panose="020B0604020202020204" pitchFamily="34" charset="0"/>
                        <a:buNone/>
                      </a:pPr>
                      <a:r>
                        <a:rPr lang="ru-RU" sz="1400" b="0" dirty="0">
                          <a:solidFill>
                            <a:schemeClr val="tx1"/>
                          </a:solidFill>
                        </a:rPr>
                        <a:t>- товар не принимается к бухгалтерскому учету заказчика в соответствии с Федеральным законом от 06.12.2011 №402-ФЗ «О бухгалтерском учете»;</a:t>
                      </a:r>
                    </a:p>
                    <a:p>
                      <a:pPr marL="0" indent="0">
                        <a:buFont typeface="Arial" panose="020B0604020202020204" pitchFamily="34" charset="0"/>
                        <a:buNone/>
                      </a:pPr>
                      <a:r>
                        <a:rPr lang="ru-RU" sz="1400" b="0" dirty="0">
                          <a:solidFill>
                            <a:schemeClr val="tx1"/>
                          </a:solidFill>
                        </a:rPr>
                        <a:t>- товаром являются строительные и расходные материалы, моющие средства и т.п., используемые при выполнении работ, оказании услуг, без которых невозможно выполнить (оказать) такую работу (услугу).</a:t>
                      </a:r>
                    </a:p>
                    <a:p>
                      <a:pPr marL="0" indent="0">
                        <a:buFont typeface="Arial" panose="020B0604020202020204" pitchFamily="34" charset="0"/>
                        <a:buNone/>
                      </a:pPr>
                      <a:r>
                        <a:rPr lang="ru-RU" sz="1400" b="0" dirty="0">
                          <a:solidFill>
                            <a:srgbClr val="FF0000"/>
                          </a:solidFill>
                        </a:rPr>
                        <a:t>Как пояснил на заседании Комиссии представитель заказчика, </a:t>
                      </a:r>
                      <a:r>
                        <a:rPr lang="ru-RU" sz="1400" b="0" dirty="0">
                          <a:solidFill>
                            <a:schemeClr val="tx1"/>
                          </a:solidFill>
                        </a:rPr>
                        <a:t>все товары, в отношении которых установлены требования к показателям (в том числе дорожные барьеры, дорожные конусы и др.), непосредственно поставляются заказчику при выполнении работ и устанавливаются на автомобильной дороге общего пользования федерального значения. При этом, согласно условиям пункта 11.6 государственного контракта без установки таких товаров (сигнальные фонари, дорожные барьеры, дорожные конусы, дорожные сепараторы (</a:t>
                      </a:r>
                      <a:r>
                        <a:rPr lang="ru-RU" sz="1400" b="0" dirty="0" err="1">
                          <a:solidFill>
                            <a:schemeClr val="tx1"/>
                          </a:solidFill>
                        </a:rPr>
                        <a:t>делиниаторы</a:t>
                      </a:r>
                      <a:r>
                        <a:rPr lang="ru-RU" sz="1400" b="0" dirty="0">
                          <a:solidFill>
                            <a:schemeClr val="tx1"/>
                          </a:solidFill>
                        </a:rPr>
                        <a:t>), дорожные сигнальные вехи...) подрядчику запрещается приступать к выполнению работ. Следовательно, установление требований к товарам является обязательным. Кроме того, пунктом 2.2.8 аукционной документации указано, что все товары, в отношении которых установлены требования к показателям, непосредственно поставляются заказчику при выполнении работ, являющихся предметом названной закупки. </a:t>
                      </a:r>
                      <a:r>
                        <a:rPr lang="ru-RU" sz="1400" b="0" dirty="0">
                          <a:solidFill>
                            <a:srgbClr val="FF0000"/>
                          </a:solidFill>
                        </a:rPr>
                        <a:t>Таким образом, требования к первым частям заявок установлены заказчиком в соответствии с положениями Закона о контрактной системе.</a:t>
                      </a:r>
                    </a:p>
                  </a:txBody>
                  <a:tcPr/>
                </a:tc>
                <a:tc>
                  <a:txBody>
                    <a:bodyPr/>
                    <a:lstStyle/>
                    <a:p>
                      <a:r>
                        <a:rPr lang="ru-RU" sz="1400" dirty="0"/>
                        <a:t>Жалоба не обоснована</a:t>
                      </a:r>
                    </a:p>
                  </a:txBody>
                  <a:tcPr/>
                </a:tc>
                <a:extLst>
                  <a:ext uri="{0D108BD9-81ED-4DB2-BD59-A6C34878D82A}">
                    <a16:rowId xmlns:a16="http://schemas.microsoft.com/office/drawing/2014/main" xmlns="" val="1184594061"/>
                  </a:ext>
                </a:extLst>
              </a:tr>
            </a:tbl>
          </a:graphicData>
        </a:graphic>
      </p:graphicFrame>
    </p:spTree>
    <p:extLst>
      <p:ext uri="{BB962C8B-B14F-4D97-AF65-F5344CB8AC3E}">
        <p14:creationId xmlns:p14="http://schemas.microsoft.com/office/powerpoint/2010/main" val="42574409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8542" y="65185"/>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a:t>
            </a:r>
          </a:p>
        </p:txBody>
      </p:sp>
      <p:graphicFrame>
        <p:nvGraphicFramePr>
          <p:cNvPr id="4" name="Объект 3"/>
          <p:cNvGraphicFramePr>
            <a:graphicFrameLocks noGrp="1"/>
          </p:cNvGraphicFramePr>
          <p:nvPr>
            <p:ph idx="1"/>
          </p:nvPr>
        </p:nvGraphicFramePr>
        <p:xfrm>
          <a:off x="334431" y="693739"/>
          <a:ext cx="11724473" cy="5212080"/>
        </p:xfrm>
        <a:graphic>
          <a:graphicData uri="http://schemas.openxmlformats.org/drawingml/2006/table">
            <a:tbl>
              <a:tblPr firstRow="1" bandRow="1">
                <a:tableStyleId>{5C22544A-7EE6-4342-B048-85BDC9FD1C3A}</a:tableStyleId>
              </a:tblPr>
              <a:tblGrid>
                <a:gridCol w="1645371">
                  <a:extLst>
                    <a:ext uri="{9D8B030D-6E8A-4147-A177-3AD203B41FA5}">
                      <a16:colId xmlns:a16="http://schemas.microsoft.com/office/drawing/2014/main" xmlns="" val="1098966764"/>
                    </a:ext>
                  </a:extLst>
                </a:gridCol>
                <a:gridCol w="8841996">
                  <a:extLst>
                    <a:ext uri="{9D8B030D-6E8A-4147-A177-3AD203B41FA5}">
                      <a16:colId xmlns:a16="http://schemas.microsoft.com/office/drawing/2014/main" xmlns="" val="3158123171"/>
                    </a:ext>
                  </a:extLst>
                </a:gridCol>
                <a:gridCol w="1237106">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400" b="0" i="0" kern="1200" dirty="0">
                          <a:solidFill>
                            <a:schemeClr val="dk1"/>
                          </a:solidFill>
                          <a:effectLst/>
                          <a:latin typeface="+mn-lt"/>
                          <a:ea typeface="+mn-ea"/>
                          <a:cs typeface="+mn-cs"/>
                        </a:rPr>
                        <a:t>РЕШЕНИЕ Самарского УФАС </a:t>
                      </a:r>
                    </a:p>
                    <a:p>
                      <a:r>
                        <a:rPr lang="ru-RU" sz="1400" b="0" i="0" kern="1200" dirty="0">
                          <a:solidFill>
                            <a:schemeClr val="dk1"/>
                          </a:solidFill>
                          <a:effectLst/>
                          <a:latin typeface="+mn-lt"/>
                          <a:ea typeface="+mn-ea"/>
                          <a:cs typeface="+mn-cs"/>
                        </a:rPr>
                        <a:t>по жалобам № 1603-14817-20/4</a:t>
                      </a:r>
                    </a:p>
                    <a:p>
                      <a:r>
                        <a:rPr lang="ru-RU" sz="1400" b="0" i="0" kern="1200" dirty="0">
                          <a:solidFill>
                            <a:schemeClr val="dk1"/>
                          </a:solidFill>
                          <a:effectLst/>
                          <a:latin typeface="+mn-lt"/>
                          <a:ea typeface="+mn-ea"/>
                          <a:cs typeface="+mn-cs"/>
                        </a:rPr>
                        <a:t>№ 1604- 14817-20/4 от 19.11.2020</a:t>
                      </a:r>
                    </a:p>
                  </a:txBody>
                  <a:tcPr/>
                </a:tc>
                <a:tc>
                  <a:txBody>
                    <a:bodyPr/>
                    <a:lstStyle/>
                    <a:p>
                      <a:pPr marL="0" indent="0">
                        <a:buFont typeface="Arial" panose="020B0604020202020204" pitchFamily="34" charset="0"/>
                        <a:buNone/>
                      </a:pPr>
                      <a:r>
                        <a:rPr lang="ru-RU" sz="1400" b="0" dirty="0">
                          <a:solidFill>
                            <a:schemeClr val="tx1"/>
                          </a:solidFill>
                        </a:rPr>
                        <a:t>Жалуются ООО «ОПТ-СНАБ» и ООО «</a:t>
                      </a:r>
                      <a:r>
                        <a:rPr lang="ru-RU" sz="1400" b="0" dirty="0" err="1">
                          <a:solidFill>
                            <a:schemeClr val="tx1"/>
                          </a:solidFill>
                        </a:rPr>
                        <a:t>АтлантикПро</a:t>
                      </a:r>
                      <a:r>
                        <a:rPr lang="ru-RU" sz="1400" b="0" dirty="0">
                          <a:solidFill>
                            <a:schemeClr val="tx1"/>
                          </a:solidFill>
                        </a:rPr>
                        <a:t>» на положения аукционной документации при проведении электронного аукциона по объекту закупки: «Благоустройство дворовых территорий многоквартирных домов сельских поселений Комсомольский, </a:t>
                      </a:r>
                      <a:r>
                        <a:rPr lang="ru-RU" sz="1400" b="0" dirty="0" err="1">
                          <a:solidFill>
                            <a:schemeClr val="tx1"/>
                          </a:solidFill>
                        </a:rPr>
                        <a:t>Чубовка</a:t>
                      </a:r>
                      <a:r>
                        <a:rPr lang="ru-RU" sz="1400" b="0" dirty="0">
                          <a:solidFill>
                            <a:schemeClr val="tx1"/>
                          </a:solidFill>
                        </a:rPr>
                        <a:t>, Новый Сарбай муниципального района Кинельский Самарской области» (извещение № 0142300007820000042).</a:t>
                      </a:r>
                    </a:p>
                    <a:p>
                      <a:pPr marL="0" indent="0">
                        <a:buFont typeface="Arial" panose="020B0604020202020204" pitchFamily="34" charset="0"/>
                        <a:buNone/>
                      </a:pPr>
                      <a:r>
                        <a:rPr lang="ru-RU" sz="1400" b="0" dirty="0">
                          <a:solidFill>
                            <a:schemeClr val="tx1"/>
                          </a:solidFill>
                        </a:rPr>
                        <a:t>Согласно доводам жалобы ООО «</a:t>
                      </a:r>
                      <a:r>
                        <a:rPr lang="ru-RU" sz="1400" b="0" dirty="0" err="1">
                          <a:solidFill>
                            <a:schemeClr val="tx1"/>
                          </a:solidFill>
                        </a:rPr>
                        <a:t>АтлантикПро</a:t>
                      </a:r>
                      <a:r>
                        <a:rPr lang="ru-RU" sz="1400" b="0" dirty="0">
                          <a:solidFill>
                            <a:schemeClr val="tx1"/>
                          </a:solidFill>
                        </a:rPr>
                        <a:t>» Заказчиком в аукционной документации установлены ненадлежащие требования к первой части заявки. </a:t>
                      </a:r>
                    </a:p>
                    <a:p>
                      <a:pPr marL="0" indent="0">
                        <a:buFont typeface="Arial" panose="020B0604020202020204" pitchFamily="34" charset="0"/>
                        <a:buNone/>
                      </a:pPr>
                      <a:r>
                        <a:rPr lang="ru-RU" sz="1400" b="0" dirty="0">
                          <a:solidFill>
                            <a:schemeClr val="tx1"/>
                          </a:solidFill>
                        </a:rPr>
                        <a:t>Согласно доводам жалобы ООО «ОПТ-СНАБ» Заказчиком в аукционной документации установлена ненадлежащая инструкция по заполнению первой части заявки.</a:t>
                      </a:r>
                    </a:p>
                    <a:p>
                      <a:pPr marL="0" indent="0">
                        <a:buFont typeface="Arial" panose="020B0604020202020204" pitchFamily="34" charset="0"/>
                        <a:buNone/>
                      </a:pPr>
                      <a:r>
                        <a:rPr lang="ru-RU" sz="1400" b="0" dirty="0">
                          <a:solidFill>
                            <a:schemeClr val="tx1"/>
                          </a:solidFill>
                        </a:rPr>
                        <a:t>Согласно части 2 статьи 66 Федерального закона от 05.04.2013 «О контрактной системе в сфере закупок товаров, работ, услуг для обеспечения государственных и муниципальных нужд» (далее – Закон о контрактной системе) заявка на участие в электронном аукционе состоит из двух частей. Часть 3 указанной статьи устанавливает, что первая часть заявки на участие в электронном аукционе, должна содержать:</a:t>
                      </a:r>
                    </a:p>
                    <a:p>
                      <a:pPr marL="0" indent="0">
                        <a:buFont typeface="Arial" panose="020B0604020202020204" pitchFamily="34" charset="0"/>
                        <a:buNone/>
                      </a:pPr>
                      <a:r>
                        <a:rPr lang="ru-RU" sz="1400" b="0" dirty="0">
                          <a:solidFill>
                            <a:schemeClr val="tx1"/>
                          </a:solidFill>
                        </a:rPr>
                        <a:t>1) согласие участника…</a:t>
                      </a:r>
                    </a:p>
                    <a:p>
                      <a:pPr marL="0" indent="0">
                        <a:buFont typeface="Arial" panose="020B0604020202020204" pitchFamily="34" charset="0"/>
                        <a:buNone/>
                      </a:pPr>
                      <a:r>
                        <a:rPr lang="ru-RU" sz="1400" b="0" dirty="0">
                          <a:solidFill>
                            <a:schemeClr val="tx1"/>
                          </a:solidFill>
                        </a:rPr>
                        <a:t>2) при осуществлении закупки товара, в том числе поставляемого заказчику при выполнении закупаемых работ, оказании закупаемых услуг:</a:t>
                      </a:r>
                    </a:p>
                    <a:p>
                      <a:pPr marL="0" indent="0">
                        <a:buFont typeface="Arial" panose="020B0604020202020204" pitchFamily="34" charset="0"/>
                        <a:buNone/>
                      </a:pPr>
                      <a:r>
                        <a:rPr lang="ru-RU" sz="1400" b="0" dirty="0">
                          <a:solidFill>
                            <a:schemeClr val="tx1"/>
                          </a:solidFill>
                        </a:rPr>
                        <a:t>а) наименование страны происхождения товара;</a:t>
                      </a:r>
                    </a:p>
                    <a:p>
                      <a:pPr marL="0" indent="0">
                        <a:buFont typeface="Arial" panose="020B0604020202020204" pitchFamily="34" charset="0"/>
                        <a:buNone/>
                      </a:pPr>
                      <a:r>
                        <a:rPr lang="ru-RU" sz="1400" b="0" dirty="0">
                          <a:solidFill>
                            <a:schemeClr val="tx1"/>
                          </a:solidFill>
                        </a:rPr>
                        <a:t>б) конкретные показатели товара, …</a:t>
                      </a:r>
                    </a:p>
                    <a:p>
                      <a:pPr marL="0" indent="0">
                        <a:buFont typeface="Arial" panose="020B0604020202020204" pitchFamily="34" charset="0"/>
                        <a:buNone/>
                      </a:pPr>
                      <a:r>
                        <a:rPr lang="ru-RU" sz="1400" b="0" dirty="0">
                          <a:solidFill>
                            <a:srgbClr val="FF0000"/>
                          </a:solidFill>
                        </a:rPr>
                        <a:t>Таким образом, довод заявителя жалобы о том, что «в документации установлены ненадлежащие требования к первой части заявки» не находят своего подтверждения, поскольку при подаче заявки на участие в электронном аукционе, участники должны руководствоваться положениями Закона о контрактной системе и документацией об электронном аукционе, предусматривающими порядок участия в закупках.</a:t>
                      </a:r>
                    </a:p>
                  </a:txBody>
                  <a:tcPr/>
                </a:tc>
                <a:tc>
                  <a:txBody>
                    <a:bodyPr/>
                    <a:lstStyle/>
                    <a:p>
                      <a:r>
                        <a:rPr lang="ru-RU" sz="1400" dirty="0"/>
                        <a:t>Жалоба не обоснована</a:t>
                      </a:r>
                    </a:p>
                  </a:txBody>
                  <a:tcPr/>
                </a:tc>
                <a:extLst>
                  <a:ext uri="{0D108BD9-81ED-4DB2-BD59-A6C34878D82A}">
                    <a16:rowId xmlns:a16="http://schemas.microsoft.com/office/drawing/2014/main" xmlns="" val="1184594061"/>
                  </a:ext>
                </a:extLst>
              </a:tr>
            </a:tbl>
          </a:graphicData>
        </a:graphic>
      </p:graphicFrame>
    </p:spTree>
    <p:extLst>
      <p:ext uri="{BB962C8B-B14F-4D97-AF65-F5344CB8AC3E}">
        <p14:creationId xmlns:p14="http://schemas.microsoft.com/office/powerpoint/2010/main" val="26531466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 - </a:t>
            </a:r>
            <a:r>
              <a:rPr lang="ru-RU" sz="2400" b="1" dirty="0">
                <a:solidFill>
                  <a:srgbClr val="FF0000"/>
                </a:solidFill>
              </a:rPr>
              <a:t>Противоположные решения </a:t>
            </a:r>
          </a:p>
        </p:txBody>
      </p:sp>
      <p:graphicFrame>
        <p:nvGraphicFramePr>
          <p:cNvPr id="4" name="Объект 3"/>
          <p:cNvGraphicFramePr>
            <a:graphicFrameLocks noGrp="1"/>
          </p:cNvGraphicFramePr>
          <p:nvPr>
            <p:ph idx="1"/>
          </p:nvPr>
        </p:nvGraphicFramePr>
        <p:xfrm>
          <a:off x="363681" y="1138844"/>
          <a:ext cx="11464637" cy="2651760"/>
        </p:xfrm>
        <a:graphic>
          <a:graphicData uri="http://schemas.openxmlformats.org/drawingml/2006/table">
            <a:tbl>
              <a:tblPr firstRow="1" bandRow="1">
                <a:tableStyleId>{5C22544A-7EE6-4342-B048-85BDC9FD1C3A}</a:tableStyleId>
              </a:tblPr>
              <a:tblGrid>
                <a:gridCol w="2149431">
                  <a:extLst>
                    <a:ext uri="{9D8B030D-6E8A-4147-A177-3AD203B41FA5}">
                      <a16:colId xmlns:a16="http://schemas.microsoft.com/office/drawing/2014/main" xmlns="" val="1098966764"/>
                    </a:ext>
                  </a:extLst>
                </a:gridCol>
                <a:gridCol w="5673409">
                  <a:extLst>
                    <a:ext uri="{9D8B030D-6E8A-4147-A177-3AD203B41FA5}">
                      <a16:colId xmlns:a16="http://schemas.microsoft.com/office/drawing/2014/main" xmlns="" val="3158123171"/>
                    </a:ext>
                  </a:extLst>
                </a:gridCol>
                <a:gridCol w="3641797">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«встречного»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400" dirty="0"/>
                        <a:t>Брянский УФАС по делу № 032/06/64-1005/2020</a:t>
                      </a:r>
                    </a:p>
                    <a:p>
                      <a:r>
                        <a:rPr lang="ru-RU" sz="1400" dirty="0"/>
                        <a:t>от 18.08.2020 </a:t>
                      </a:r>
                      <a:r>
                        <a:rPr lang="ru-RU" sz="1400" baseline="0" dirty="0"/>
                        <a:t> (№ закупки 0327100007020000017)</a:t>
                      </a:r>
                      <a:endParaRPr lang="ru-RU" sz="1400" dirty="0"/>
                    </a:p>
                    <a:p>
                      <a:r>
                        <a:rPr lang="ru-RU" sz="1400" b="0" i="0" kern="1200" dirty="0">
                          <a:solidFill>
                            <a:schemeClr val="dk1"/>
                          </a:solidFill>
                          <a:effectLst/>
                          <a:latin typeface="+mn-lt"/>
                          <a:ea typeface="+mn-ea"/>
                          <a:cs typeface="+mn-cs"/>
                        </a:rPr>
                        <a:t>        </a:t>
                      </a:r>
                    </a:p>
                  </a:txBody>
                  <a:tcPr/>
                </a:tc>
                <a:tc>
                  <a:txBody>
                    <a:bodyPr/>
                    <a:lstStyle/>
                    <a:p>
                      <a:pPr marL="285750" indent="-285750">
                        <a:buFont typeface="Arial" panose="020B0604020202020204" pitchFamily="34" charset="0"/>
                        <a:buChar char="•"/>
                      </a:pPr>
                      <a:r>
                        <a:rPr lang="ru-RU" sz="1400" dirty="0"/>
                        <a:t>Заказчик закупал</a:t>
                      </a:r>
                      <a:r>
                        <a:rPr lang="ru-RU" sz="1400" baseline="0" dirty="0"/>
                        <a:t> </a:t>
                      </a:r>
                      <a:r>
                        <a:rPr lang="ru-RU" sz="1400" dirty="0"/>
                        <a:t>выполнение работ по монтажу системы охранного телевидения учебного корпуса.</a:t>
                      </a:r>
                    </a:p>
                    <a:p>
                      <a:pPr marL="285750" indent="-285750">
                        <a:buFont typeface="Arial" panose="020B0604020202020204" pitchFamily="34" charset="0"/>
                        <a:buChar char="•"/>
                      </a:pPr>
                      <a:r>
                        <a:rPr lang="ru-RU" sz="1400" b="1" dirty="0"/>
                        <a:t>Нарушения</a:t>
                      </a:r>
                      <a:r>
                        <a:rPr lang="ru-RU" sz="1400" b="0" dirty="0"/>
                        <a:t> выразились</a:t>
                      </a:r>
                      <a:r>
                        <a:rPr lang="ru-RU" sz="1400" b="0" baseline="0" dirty="0"/>
                        <a:t> в том</a:t>
                      </a:r>
                      <a:r>
                        <a:rPr lang="ru-RU" sz="1400" baseline="0" dirty="0"/>
                        <a:t>, что  положения проекта контракта, определяющие порядок приемки работ,  не выделяют условия об отдельной приемке какого-либо товара (материала), поименованного в техническом задании; по итогам приемки </a:t>
                      </a:r>
                      <a:r>
                        <a:rPr lang="ru-RU" sz="1400" baseline="0" dirty="0">
                          <a:solidFill>
                            <a:srgbClr val="FF0000"/>
                          </a:solidFill>
                        </a:rPr>
                        <a:t>оформляется один акт выполненных работ. </a:t>
                      </a:r>
                      <a:r>
                        <a:rPr lang="ru-RU" sz="1400" baseline="0" dirty="0"/>
                        <a:t>Учитывая вышеизложенное, Заказчику надлежало установить требование к содержанию 1-й части заявки  - только согласие…</a:t>
                      </a:r>
                    </a:p>
                  </a:txBody>
                  <a:tcPr/>
                </a:tc>
                <a:tc>
                  <a:txBody>
                    <a:bodyPr/>
                    <a:lstStyle/>
                    <a:p>
                      <a:r>
                        <a:rPr lang="ru-RU" sz="1400" dirty="0"/>
                        <a:t>Жалоба на неправильные</a:t>
                      </a:r>
                      <a:r>
                        <a:rPr lang="ru-RU" sz="1400" baseline="0" dirty="0"/>
                        <a:t> требования к 1-й части </a:t>
                      </a:r>
                      <a:r>
                        <a:rPr lang="ru-RU" sz="1400" dirty="0"/>
                        <a:t>о</a:t>
                      </a:r>
                      <a:r>
                        <a:rPr lang="ru-RU" sz="1400" baseline="0" dirty="0"/>
                        <a:t>боснована</a:t>
                      </a:r>
                      <a:endParaRPr lang="ru-RU" sz="1400" dirty="0"/>
                    </a:p>
                  </a:txBody>
                  <a:tcPr/>
                </a:tc>
                <a:extLst>
                  <a:ext uri="{0D108BD9-81ED-4DB2-BD59-A6C34878D82A}">
                    <a16:rowId xmlns:a16="http://schemas.microsoft.com/office/drawing/2014/main" xmlns="" val="1184594061"/>
                  </a:ext>
                </a:extLst>
              </a:tr>
            </a:tbl>
          </a:graphicData>
        </a:graphic>
      </p:graphicFrame>
    </p:spTree>
    <p:extLst>
      <p:ext uri="{BB962C8B-B14F-4D97-AF65-F5344CB8AC3E}">
        <p14:creationId xmlns:p14="http://schemas.microsoft.com/office/powerpoint/2010/main" val="23253261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1. Проблемы с нечеткой формулировкой  ТЗ – </a:t>
            </a:r>
            <a:r>
              <a:rPr lang="ru-RU" sz="2400" b="1" dirty="0">
                <a:solidFill>
                  <a:srgbClr val="FF0000"/>
                </a:solidFill>
              </a:rPr>
              <a:t>Противоположные решения</a:t>
            </a:r>
          </a:p>
        </p:txBody>
      </p:sp>
      <p:graphicFrame>
        <p:nvGraphicFramePr>
          <p:cNvPr id="4" name="Объект 3"/>
          <p:cNvGraphicFramePr>
            <a:graphicFrameLocks noGrp="1"/>
          </p:cNvGraphicFramePr>
          <p:nvPr>
            <p:ph idx="1"/>
          </p:nvPr>
        </p:nvGraphicFramePr>
        <p:xfrm>
          <a:off x="838200" y="1022350"/>
          <a:ext cx="10515600" cy="5120640"/>
        </p:xfrm>
        <a:graphic>
          <a:graphicData uri="http://schemas.openxmlformats.org/drawingml/2006/table">
            <a:tbl>
              <a:tblPr firstRow="1" bandRow="1">
                <a:tableStyleId>{5C22544A-7EE6-4342-B048-85BDC9FD1C3A}</a:tableStyleId>
              </a:tblPr>
              <a:tblGrid>
                <a:gridCol w="1971502">
                  <a:extLst>
                    <a:ext uri="{9D8B030D-6E8A-4147-A177-3AD203B41FA5}">
                      <a16:colId xmlns:a16="http://schemas.microsoft.com/office/drawing/2014/main" xmlns="" val="1098966764"/>
                    </a:ext>
                  </a:extLst>
                </a:gridCol>
                <a:gridCol w="6550429">
                  <a:extLst>
                    <a:ext uri="{9D8B030D-6E8A-4147-A177-3AD203B41FA5}">
                      <a16:colId xmlns:a16="http://schemas.microsoft.com/office/drawing/2014/main" xmlns="" val="3158123171"/>
                    </a:ext>
                  </a:extLst>
                </a:gridCol>
                <a:gridCol w="1993669">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Камчатского</a:t>
                      </a:r>
                      <a:r>
                        <a:rPr lang="ru-RU" sz="1600" baseline="0" dirty="0"/>
                        <a:t> УФАС п</a:t>
                      </a:r>
                      <a:r>
                        <a:rPr lang="ru-RU" sz="1600" dirty="0"/>
                        <a:t>о делу № 041/06/33-310/2020 от 31.07.2020 (№ закупки</a:t>
                      </a:r>
                      <a:r>
                        <a:rPr lang="ru-RU" sz="1600" baseline="0" dirty="0"/>
                        <a:t> 0138300006620000042)</a:t>
                      </a:r>
                      <a:endParaRPr lang="ru-RU" sz="1600" dirty="0"/>
                    </a:p>
                  </a:txBody>
                  <a:tcPr/>
                </a:tc>
                <a:tc>
                  <a:txBody>
                    <a:bodyPr/>
                    <a:lstStyle/>
                    <a:p>
                      <a:pPr marL="285750" indent="-285750">
                        <a:buFont typeface="Arial" panose="020B0604020202020204" pitchFamily="34" charset="0"/>
                        <a:buChar char="•"/>
                      </a:pPr>
                      <a:r>
                        <a:rPr lang="ru-RU" sz="1600" dirty="0"/>
                        <a:t>Описание объекта закупки содержится в Приложении № 1 «Техническое задание» документации об ЭА, в котором в табличной форме содержится ведомость объемов работ (далее - Ведомость).</a:t>
                      </a:r>
                    </a:p>
                    <a:p>
                      <a:pPr marL="285750" indent="-285750">
                        <a:buFont typeface="Arial" panose="020B0604020202020204" pitchFamily="34" charset="0"/>
                        <a:buChar char="•"/>
                      </a:pPr>
                      <a:r>
                        <a:rPr lang="ru-RU" sz="1600" dirty="0"/>
                        <a:t>В Ведомости указаны шифр номера нормативов и коды ресурсов; наименование работ и затрат, характеристика оборудования и его масса, расход ресурсов на единицу измерения; единица измерения; объем.</a:t>
                      </a:r>
                    </a:p>
                    <a:p>
                      <a:pPr marL="285750" indent="-285750">
                        <a:buFont typeface="Arial" panose="020B0604020202020204" pitchFamily="34" charset="0"/>
                        <a:buChar char="•"/>
                      </a:pPr>
                      <a:r>
                        <a:rPr lang="ru-RU" sz="1600" dirty="0"/>
                        <a:t>По отдельным позициям Ведомости содержится указание на товары: </a:t>
                      </a:r>
                      <a:r>
                        <a:rPr lang="ru-RU" sz="1600" dirty="0" err="1"/>
                        <a:t>термоконтроллер</a:t>
                      </a:r>
                      <a:r>
                        <a:rPr lang="ru-RU" sz="1600" dirty="0"/>
                        <a:t> «</a:t>
                      </a:r>
                      <a:r>
                        <a:rPr lang="ru-RU" sz="1600" dirty="0" err="1"/>
                        <a:t>Праймер</a:t>
                      </a:r>
                      <a:r>
                        <a:rPr lang="ru-RU" sz="1600" dirty="0"/>
                        <a:t>», датчик температуры наружного воздуха ТСБ-Р и др.</a:t>
                      </a:r>
                    </a:p>
                    <a:p>
                      <a:pPr marL="285750" indent="-285750">
                        <a:buFont typeface="Arial" panose="020B0604020202020204" pitchFamily="34" charset="0"/>
                        <a:buChar char="•"/>
                      </a:pPr>
                      <a:r>
                        <a:rPr lang="ru-RU" sz="1600" dirty="0"/>
                        <a:t>При этом не представляется возможным определить, какие товары поставляются Заказчику в ходе выполнения работ, а какие используются при выполнении работ.</a:t>
                      </a:r>
                    </a:p>
                    <a:p>
                      <a:pPr marL="285750" indent="-285750">
                        <a:buFont typeface="Arial" panose="020B0604020202020204" pitchFamily="34" charset="0"/>
                        <a:buChar char="•"/>
                      </a:pPr>
                      <a:r>
                        <a:rPr lang="ru-RU" sz="1600" b="1" dirty="0">
                          <a:solidFill>
                            <a:srgbClr val="FF0000"/>
                          </a:solidFill>
                        </a:rPr>
                        <a:t>В инструкции по заполнению заявки не указано, в отношении каких товаров, поставляемых в ходе выполнения работ, необходимо предоставлять информацию о наименовании страны происхождения, в связи с чем отсутствуют основания для признания данной инструкции надлежащей.</a:t>
                      </a:r>
                    </a:p>
                  </a:txBody>
                  <a:tcPr/>
                </a:tc>
                <a:tc>
                  <a:txBody>
                    <a:bodyPr/>
                    <a:lstStyle/>
                    <a:p>
                      <a:r>
                        <a:rPr lang="ru-RU" sz="1600" dirty="0"/>
                        <a:t>Признать в действиях Заказчика нарушения пункта 2 части 1 статьи 64 44-ФЗ</a:t>
                      </a:r>
                    </a:p>
                  </a:txBody>
                  <a:tcPr/>
                </a:tc>
                <a:extLst>
                  <a:ext uri="{0D108BD9-81ED-4DB2-BD59-A6C34878D82A}">
                    <a16:rowId xmlns:a16="http://schemas.microsoft.com/office/drawing/2014/main" xmlns="" val="4030581328"/>
                  </a:ext>
                </a:extLst>
              </a:tr>
            </a:tbl>
          </a:graphicData>
        </a:graphic>
      </p:graphicFrame>
    </p:spTree>
    <p:extLst>
      <p:ext uri="{BB962C8B-B14F-4D97-AF65-F5344CB8AC3E}">
        <p14:creationId xmlns:p14="http://schemas.microsoft.com/office/powerpoint/2010/main" val="18448456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38628"/>
            <a:ext cx="10515600" cy="565896"/>
          </a:xfrm>
        </p:spPr>
        <p:txBody>
          <a:bodyPr/>
          <a:lstStyle/>
          <a:p>
            <a:r>
              <a:rPr lang="ru-RU" sz="2400" b="1" dirty="0">
                <a:solidFill>
                  <a:srgbClr val="00B0F0"/>
                </a:solidFill>
              </a:rPr>
              <a:t>На практике все не так понятно… </a:t>
            </a:r>
            <a:br>
              <a:rPr lang="ru-RU" sz="2400" b="1" dirty="0">
                <a:solidFill>
                  <a:srgbClr val="00B0F0"/>
                </a:solidFill>
              </a:rPr>
            </a:br>
            <a:r>
              <a:rPr lang="ru-RU" sz="2400" b="1" dirty="0">
                <a:solidFill>
                  <a:srgbClr val="00B0F0"/>
                </a:solidFill>
              </a:rPr>
              <a:t>2. Нет проблем с формулировкой – все равно жалуются</a:t>
            </a:r>
          </a:p>
        </p:txBody>
      </p:sp>
      <p:graphicFrame>
        <p:nvGraphicFramePr>
          <p:cNvPr id="4" name="Объект 3"/>
          <p:cNvGraphicFramePr>
            <a:graphicFrameLocks noGrp="1"/>
          </p:cNvGraphicFramePr>
          <p:nvPr>
            <p:ph idx="1"/>
          </p:nvPr>
        </p:nvGraphicFramePr>
        <p:xfrm>
          <a:off x="511728" y="804236"/>
          <a:ext cx="10842072" cy="5852160"/>
        </p:xfrm>
        <a:graphic>
          <a:graphicData uri="http://schemas.openxmlformats.org/drawingml/2006/table">
            <a:tbl>
              <a:tblPr firstRow="1" bandRow="1">
                <a:tableStyleId>{5C22544A-7EE6-4342-B048-85BDC9FD1C3A}</a:tableStyleId>
              </a:tblPr>
              <a:tblGrid>
                <a:gridCol w="1350034">
                  <a:extLst>
                    <a:ext uri="{9D8B030D-6E8A-4147-A177-3AD203B41FA5}">
                      <a16:colId xmlns:a16="http://schemas.microsoft.com/office/drawing/2014/main" xmlns="" val="1098966764"/>
                    </a:ext>
                  </a:extLst>
                </a:gridCol>
                <a:gridCol w="7436473">
                  <a:extLst>
                    <a:ext uri="{9D8B030D-6E8A-4147-A177-3AD203B41FA5}">
                      <a16:colId xmlns:a16="http://schemas.microsoft.com/office/drawing/2014/main" xmlns="" val="3158123171"/>
                    </a:ext>
                  </a:extLst>
                </a:gridCol>
                <a:gridCol w="2055565">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Кабардино-Балкарского УФАС  по делу  №007/06/64-1235/2020 от 24.11.2020 (№ закупки 0304300059920000054)</a:t>
                      </a:r>
                    </a:p>
                  </a:txBody>
                  <a:tcPr/>
                </a:tc>
                <a:tc>
                  <a:txBody>
                    <a:bodyPr/>
                    <a:lstStyle/>
                    <a:p>
                      <a:pPr marL="285750" indent="-285750">
                        <a:buFont typeface="Arial" panose="020B0604020202020204" pitchFamily="34" charset="0"/>
                        <a:buChar char="•"/>
                      </a:pPr>
                      <a:r>
                        <a:rPr lang="ru-RU" sz="1400" b="0" dirty="0">
                          <a:solidFill>
                            <a:schemeClr val="tx1"/>
                          </a:solidFill>
                        </a:rPr>
                        <a:t>Жалоба подана на неправильные требования к первой части заявки.</a:t>
                      </a:r>
                    </a:p>
                    <a:p>
                      <a:pPr marL="285750" indent="-285750">
                        <a:buFont typeface="Arial" panose="020B0604020202020204" pitchFamily="34" charset="0"/>
                        <a:buChar char="•"/>
                      </a:pPr>
                      <a:r>
                        <a:rPr lang="ru-RU" sz="1400" b="0" dirty="0">
                          <a:solidFill>
                            <a:schemeClr val="tx1"/>
                          </a:solidFill>
                        </a:rPr>
                        <a:t>В п.5.1 Требования к содержанию, составу заявки на участие в электронном аукционе и инструкция по ее заполнению документации об аукционе предусмотрено, что первая часть заявки на участие в электронном аукционе должна содержать:</a:t>
                      </a:r>
                    </a:p>
                    <a:p>
                      <a:pPr marL="285750" indent="-285750">
                        <a:buFont typeface="Arial" panose="020B0604020202020204" pitchFamily="34" charset="0"/>
                        <a:buChar char="•"/>
                      </a:pPr>
                      <a:r>
                        <a:rPr lang="ru-RU" sz="1400" b="0" dirty="0">
                          <a:solidFill>
                            <a:schemeClr val="tx1"/>
                          </a:solidFill>
                        </a:rPr>
                        <a:t>1) согласие участника электронного аукциона на поставку товара, выполнение работы или оказание услуги на условиях, предусмотренных документацией об электронном аукционе и не подлежащих изменению по результатам проведения электронного аукциона (такое согласие дается с применением программно-аппаратных средств электронной площадки);</a:t>
                      </a:r>
                    </a:p>
                    <a:p>
                      <a:pPr marL="285750" indent="-285750">
                        <a:buFont typeface="Arial" panose="020B0604020202020204" pitchFamily="34" charset="0"/>
                        <a:buChar char="•"/>
                      </a:pPr>
                      <a:r>
                        <a:rPr lang="ru-RU" sz="1400" b="0" dirty="0">
                          <a:solidFill>
                            <a:schemeClr val="tx1"/>
                          </a:solidFill>
                        </a:rPr>
                        <a:t>2) при осуществлении закупки товара, в том числе поставляемого заказчику при выполнении закупаемых работ, оказании закупаемых услуг:</a:t>
                      </a:r>
                    </a:p>
                    <a:p>
                      <a:pPr marL="285750" indent="-285750">
                        <a:buFont typeface="Arial" panose="020B0604020202020204" pitchFamily="34" charset="0"/>
                        <a:buChar char="•"/>
                      </a:pPr>
                      <a:r>
                        <a:rPr lang="ru-RU" sz="1400" b="0" dirty="0">
                          <a:solidFill>
                            <a:schemeClr val="tx1"/>
                          </a:solidFill>
                        </a:rPr>
                        <a:t>а) наименование страны происхождения товара;</a:t>
                      </a:r>
                    </a:p>
                    <a:p>
                      <a:pPr marL="285750" indent="-285750">
                        <a:buFont typeface="Arial" panose="020B0604020202020204" pitchFamily="34" charset="0"/>
                        <a:buChar char="•"/>
                      </a:pPr>
                      <a:r>
                        <a:rPr lang="ru-RU" sz="1400" b="0" dirty="0">
                          <a:solidFill>
                            <a:schemeClr val="tx1"/>
                          </a:solidFill>
                        </a:rPr>
                        <a:t>б) конкретные показатели товара, соответствующие значениям, установленным в документации об электронном аукционе, и указание на товарный знак (при наличии). Информация, предусмотренная настоящим подпунктом, включается в заявку на участие в электронном аукционе в случае отсутствия в документации об электронном аукционе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документации об электронном аукционе.</a:t>
                      </a:r>
                    </a:p>
                    <a:p>
                      <a:pPr marL="285750" indent="-285750">
                        <a:buFont typeface="Arial" panose="020B0604020202020204" pitchFamily="34" charset="0"/>
                        <a:buChar char="•"/>
                      </a:pPr>
                      <a:r>
                        <a:rPr lang="ru-RU" sz="1400" b="0" dirty="0">
                          <a:solidFill>
                            <a:schemeClr val="tx1"/>
                          </a:solidFill>
                        </a:rPr>
                        <a:t>Указание в первой части заявки  указанных  требований обусловлено тем, что в рамках предмета контракта заказчику поставляются, в том числе следующие товары, материалы: «Карусель детская», «Детский игровой комплекс «Хуторок», «Светильник» и </a:t>
                      </a:r>
                      <a:r>
                        <a:rPr lang="ru-RU" sz="1400" b="0" dirty="0" err="1">
                          <a:solidFill>
                            <a:schemeClr val="tx1"/>
                          </a:solidFill>
                        </a:rPr>
                        <a:t>тд</a:t>
                      </a:r>
                      <a:r>
                        <a:rPr lang="ru-RU" sz="1400" b="0" dirty="0">
                          <a:solidFill>
                            <a:schemeClr val="tx1"/>
                          </a:solidFill>
                        </a:rPr>
                        <a:t>.</a:t>
                      </a:r>
                    </a:p>
                    <a:p>
                      <a:pPr marL="285750" indent="-285750">
                        <a:buFont typeface="Arial" panose="020B0604020202020204" pitchFamily="34" charset="0"/>
                        <a:buChar char="•"/>
                      </a:pPr>
                      <a:r>
                        <a:rPr lang="ru-RU" sz="1400" b="1" dirty="0">
                          <a:solidFill>
                            <a:srgbClr val="FF0000"/>
                          </a:solidFill>
                        </a:rPr>
                        <a:t>Более того, в п.12.4 проекта контракта предусмотрено, что все товары и материалы, описанные в техническом задании будут приниматься по акту приема-передач и ставиться на баланс.</a:t>
                      </a:r>
                    </a:p>
                  </a:txBody>
                  <a:tcPr/>
                </a:tc>
                <a:tc>
                  <a:txBody>
                    <a:bodyPr/>
                    <a:lstStyle/>
                    <a:p>
                      <a:r>
                        <a:rPr lang="ru-RU" sz="1600" dirty="0"/>
                        <a:t>В этой части жалоба не обоснована</a:t>
                      </a:r>
                    </a:p>
                  </a:txBody>
                  <a:tcPr/>
                </a:tc>
                <a:extLst>
                  <a:ext uri="{0D108BD9-81ED-4DB2-BD59-A6C34878D82A}">
                    <a16:rowId xmlns:a16="http://schemas.microsoft.com/office/drawing/2014/main" xmlns="" val="4030581328"/>
                  </a:ext>
                </a:extLst>
              </a:tr>
            </a:tbl>
          </a:graphicData>
        </a:graphic>
      </p:graphicFrame>
    </p:spTree>
    <p:extLst>
      <p:ext uri="{BB962C8B-B14F-4D97-AF65-F5344CB8AC3E}">
        <p14:creationId xmlns:p14="http://schemas.microsoft.com/office/powerpoint/2010/main" val="36301507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На практике все не так понятно…</a:t>
            </a:r>
            <a:br>
              <a:rPr lang="ru-RU" sz="2400" b="1" dirty="0">
                <a:solidFill>
                  <a:srgbClr val="00B0F0"/>
                </a:solidFill>
              </a:rPr>
            </a:br>
            <a:r>
              <a:rPr lang="ru-RU" sz="2400" b="1" dirty="0">
                <a:solidFill>
                  <a:srgbClr val="00B0F0"/>
                </a:solidFill>
              </a:rPr>
              <a:t>4. Сколько стран происхождения товара может указать участник</a:t>
            </a:r>
            <a:r>
              <a:rPr lang="en-US" sz="2400" b="1" dirty="0">
                <a:solidFill>
                  <a:srgbClr val="00B0F0"/>
                </a:solidFill>
              </a:rPr>
              <a:t>?</a:t>
            </a:r>
            <a:endParaRPr lang="ru-RU" sz="2400" b="1" dirty="0">
              <a:solidFill>
                <a:srgbClr val="00B0F0"/>
              </a:solidFill>
            </a:endParaRPr>
          </a:p>
        </p:txBody>
      </p:sp>
      <p:graphicFrame>
        <p:nvGraphicFramePr>
          <p:cNvPr id="4" name="Объект 3"/>
          <p:cNvGraphicFramePr>
            <a:graphicFrameLocks noGrp="1"/>
          </p:cNvGraphicFramePr>
          <p:nvPr>
            <p:ph idx="1"/>
          </p:nvPr>
        </p:nvGraphicFramePr>
        <p:xfrm>
          <a:off x="606829" y="1022350"/>
          <a:ext cx="10746971" cy="5090160"/>
        </p:xfrm>
        <a:graphic>
          <a:graphicData uri="http://schemas.openxmlformats.org/drawingml/2006/table">
            <a:tbl>
              <a:tblPr firstRow="1" bandRow="1">
                <a:tableStyleId>{5C22544A-7EE6-4342-B048-85BDC9FD1C3A}</a:tableStyleId>
              </a:tblPr>
              <a:tblGrid>
                <a:gridCol w="2014880">
                  <a:extLst>
                    <a:ext uri="{9D8B030D-6E8A-4147-A177-3AD203B41FA5}">
                      <a16:colId xmlns:a16="http://schemas.microsoft.com/office/drawing/2014/main" xmlns="" val="1098966764"/>
                    </a:ext>
                  </a:extLst>
                </a:gridCol>
                <a:gridCol w="4961448">
                  <a:extLst>
                    <a:ext uri="{9D8B030D-6E8A-4147-A177-3AD203B41FA5}">
                      <a16:colId xmlns:a16="http://schemas.microsoft.com/office/drawing/2014/main" xmlns="" val="3158123171"/>
                    </a:ext>
                  </a:extLst>
                </a:gridCol>
                <a:gridCol w="3770643">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Позиция УФАС</a:t>
                      </a:r>
                    </a:p>
                  </a:txBody>
                  <a:tcPr/>
                </a:tc>
                <a:tc>
                  <a:txBody>
                    <a:bodyPr/>
                    <a:lstStyle/>
                    <a:p>
                      <a:r>
                        <a:rPr lang="ru-RU" dirty="0"/>
                        <a:t>Позиция СК</a:t>
                      </a:r>
                      <a:r>
                        <a:rPr lang="ru-RU" baseline="0" dirty="0"/>
                        <a:t> ВС</a:t>
                      </a:r>
                      <a:endParaRPr lang="ru-RU" dirty="0"/>
                    </a:p>
                  </a:txBody>
                  <a:tcPr/>
                </a:tc>
                <a:extLst>
                  <a:ext uri="{0D108BD9-81ED-4DB2-BD59-A6C34878D82A}">
                    <a16:rowId xmlns:a16="http://schemas.microsoft.com/office/drawing/2014/main" xmlns="" val="3874105276"/>
                  </a:ext>
                </a:extLst>
              </a:tr>
              <a:tr h="370840">
                <a:tc>
                  <a:txBody>
                    <a:bodyPr/>
                    <a:lstStyle/>
                    <a:p>
                      <a:r>
                        <a:rPr lang="ru-RU" sz="1400" b="0" i="0" kern="1200" dirty="0">
                          <a:solidFill>
                            <a:schemeClr val="dk1"/>
                          </a:solidFill>
                          <a:effectLst/>
                          <a:latin typeface="+mn-lt"/>
                          <a:ea typeface="+mn-ea"/>
                          <a:cs typeface="+mn-cs"/>
                        </a:rPr>
                        <a:t>Решение</a:t>
                      </a:r>
                      <a:r>
                        <a:rPr lang="ru-RU" sz="1400" b="0" i="0" kern="1200" baseline="0" dirty="0">
                          <a:solidFill>
                            <a:schemeClr val="dk1"/>
                          </a:solidFill>
                          <a:effectLst/>
                          <a:latin typeface="+mn-lt"/>
                          <a:ea typeface="+mn-ea"/>
                          <a:cs typeface="+mn-cs"/>
                        </a:rPr>
                        <a:t> Марийского УФАС </a:t>
                      </a:r>
                      <a:r>
                        <a:rPr lang="ru-RU" sz="1400" b="0" i="0" kern="1200" dirty="0">
                          <a:solidFill>
                            <a:schemeClr val="dk1"/>
                          </a:solidFill>
                          <a:effectLst/>
                          <a:latin typeface="+mn-lt"/>
                          <a:ea typeface="+mn-ea"/>
                          <a:cs typeface="+mn-cs"/>
                        </a:rPr>
                        <a:t> по делу № 012/06/106-537/2020 от 20.07.2020  (№</a:t>
                      </a:r>
                      <a:r>
                        <a:rPr lang="ru-RU" sz="1400" b="0" i="0" kern="1200" baseline="0" dirty="0">
                          <a:solidFill>
                            <a:schemeClr val="dk1"/>
                          </a:solidFill>
                          <a:effectLst/>
                          <a:latin typeface="+mn-lt"/>
                          <a:ea typeface="+mn-ea"/>
                          <a:cs typeface="+mn-cs"/>
                        </a:rPr>
                        <a:t> закупки </a:t>
                      </a:r>
                      <a:r>
                        <a:rPr lang="ru-RU" sz="1400" b="0" i="0" kern="1200" dirty="0">
                          <a:solidFill>
                            <a:schemeClr val="dk1"/>
                          </a:solidFill>
                          <a:effectLst/>
                          <a:latin typeface="+mn-lt"/>
                          <a:ea typeface="+mn-ea"/>
                          <a:cs typeface="+mn-cs"/>
                        </a:rPr>
                        <a:t> 0308300022920000030)     </a:t>
                      </a:r>
                    </a:p>
                  </a:txBody>
                  <a:tcPr/>
                </a:tc>
                <a:tc>
                  <a:txBody>
                    <a:bodyPr/>
                    <a:lstStyle/>
                    <a:p>
                      <a:pPr marL="285750" indent="-285750">
                        <a:buFont typeface="Arial" panose="020B0604020202020204" pitchFamily="34" charset="0"/>
                        <a:buChar char="•"/>
                      </a:pPr>
                      <a:r>
                        <a:rPr lang="ru-RU" sz="1400" dirty="0"/>
                        <a:t>Изначально</a:t>
                      </a:r>
                      <a:r>
                        <a:rPr lang="ru-RU" sz="1400" baseline="0" dirty="0"/>
                        <a:t> жалоба была подана на неправильное применение 126н.</a:t>
                      </a:r>
                    </a:p>
                    <a:p>
                      <a:pPr marL="285750" indent="-285750">
                        <a:buFont typeface="Arial" panose="020B0604020202020204" pitchFamily="34" charset="0"/>
                        <a:buChar char="•"/>
                      </a:pPr>
                      <a:r>
                        <a:rPr lang="ru-RU" sz="1400" baseline="0" dirty="0"/>
                        <a:t> </a:t>
                      </a:r>
                      <a:r>
                        <a:rPr lang="ru-RU" sz="1400" dirty="0"/>
                        <a:t>Из решения Комиссии</a:t>
                      </a:r>
                      <a:r>
                        <a:rPr lang="ru-RU" sz="1400" baseline="0" dirty="0"/>
                        <a:t> УФАС</a:t>
                      </a:r>
                      <a:r>
                        <a:rPr lang="ru-RU" sz="1400" dirty="0"/>
                        <a:t>: «Вместе с тем, из подпункта «а» пункта 2 части 3 статьи 66 Закона о контрактной системе следует, что первая часть заявки на участие в электронном аукционе должна содержать конкретное наименование страны происхождения товара применительно к каждому товару (материалу), предложенного к использованию, то есть, Законом о контрактной системе </a:t>
                      </a:r>
                      <a:r>
                        <a:rPr lang="ru-RU" sz="1400" b="1" dirty="0">
                          <a:solidFill>
                            <a:srgbClr val="FF0000"/>
                          </a:solidFill>
                        </a:rPr>
                        <a:t>императивно установлено требование к указанию в первой части заявки на участие в электронном аукционе только одной страны происхождения товара в отношении конкретного товара (материала).»</a:t>
                      </a:r>
                    </a:p>
                  </a:txBody>
                  <a:tcPr/>
                </a:tc>
                <a:tc rowSpan="2">
                  <a:txBody>
                    <a:bodyPr/>
                    <a:lstStyle/>
                    <a:p>
                      <a:r>
                        <a:rPr lang="ru-RU" sz="1400" b="0" i="0" kern="1200" dirty="0">
                          <a:solidFill>
                            <a:schemeClr val="dk1"/>
                          </a:solidFill>
                          <a:effectLst/>
                          <a:latin typeface="+mn-lt"/>
                          <a:ea typeface="+mn-ea"/>
                          <a:cs typeface="+mn-cs"/>
                        </a:rPr>
                        <a:t>Определение СК по экономическим спорам Верховного Суда РФ от 20 июня 2017 г. N 306-КГ17-552 по делу N А49-307/2016 Суд оставил принятые ранее судебные постановления без изменения, кассационную жалобу уполномоченного органа - без удовлетворения, </a:t>
                      </a:r>
                      <a:r>
                        <a:rPr lang="ru-RU" sz="1400" b="1" i="0" kern="1200" dirty="0">
                          <a:solidFill>
                            <a:srgbClr val="FF0000"/>
                          </a:solidFill>
                          <a:effectLst/>
                          <a:latin typeface="+mn-lt"/>
                          <a:ea typeface="+mn-ea"/>
                          <a:cs typeface="+mn-cs"/>
                        </a:rPr>
                        <a:t>поскольку участник электронного аукциона не лишен возможности указать в первой части заявки одновременно несколько стран происхождения предлагаемого к закупке товара</a:t>
                      </a:r>
                      <a:r>
                        <a:rPr lang="ru-RU" sz="1400" b="0" i="0" kern="1200" dirty="0">
                          <a:solidFill>
                            <a:schemeClr val="dk1"/>
                          </a:solidFill>
                          <a:effectLst/>
                          <a:latin typeface="+mn-lt"/>
                          <a:ea typeface="+mn-ea"/>
                          <a:cs typeface="+mn-cs"/>
                        </a:rPr>
                        <a:t> и заказчик по этому основанию не вправе отказать такому участнику в допуске к участию в электронном аукционе. </a:t>
                      </a:r>
                      <a:endParaRPr lang="ru-RU" sz="1400" dirty="0"/>
                    </a:p>
                  </a:txBody>
                  <a:tcPr/>
                </a:tc>
                <a:extLst>
                  <a:ext uri="{0D108BD9-81ED-4DB2-BD59-A6C34878D82A}">
                    <a16:rowId xmlns:a16="http://schemas.microsoft.com/office/drawing/2014/main" xmlns="" val="2243354211"/>
                  </a:ext>
                </a:extLst>
              </a:tr>
              <a:tr h="370840">
                <a:tc>
                  <a:txBody>
                    <a:bodyPr/>
                    <a:lstStyle/>
                    <a:p>
                      <a:r>
                        <a:rPr lang="ru-RU" sz="1400" b="0" i="0" kern="1200" dirty="0">
                          <a:solidFill>
                            <a:schemeClr val="dk1"/>
                          </a:solidFill>
                          <a:effectLst/>
                          <a:latin typeface="+mn-lt"/>
                          <a:ea typeface="+mn-ea"/>
                          <a:cs typeface="+mn-cs"/>
                        </a:rPr>
                        <a:t>Решение Самарского УФАС </a:t>
                      </a:r>
                    </a:p>
                    <a:p>
                      <a:r>
                        <a:rPr lang="ru-RU" sz="1400" b="0" i="0" kern="1200" dirty="0">
                          <a:solidFill>
                            <a:schemeClr val="dk1"/>
                          </a:solidFill>
                          <a:effectLst/>
                          <a:latin typeface="+mn-lt"/>
                          <a:ea typeface="+mn-ea"/>
                          <a:cs typeface="+mn-cs"/>
                        </a:rPr>
                        <a:t>по жалобе № 829-14697-20/4 от 29.05.2020 (№ закупки</a:t>
                      </a:r>
                      <a:r>
                        <a:rPr lang="ru-RU" sz="1400" b="0" i="0" kern="1200" baseline="0" dirty="0">
                          <a:solidFill>
                            <a:schemeClr val="dk1"/>
                          </a:solidFill>
                          <a:effectLst/>
                          <a:latin typeface="+mn-lt"/>
                          <a:ea typeface="+mn-ea"/>
                          <a:cs typeface="+mn-cs"/>
                        </a:rPr>
                        <a:t> </a:t>
                      </a:r>
                      <a:r>
                        <a:rPr lang="ru-RU" sz="1400" b="0" i="0" kern="1200" dirty="0">
                          <a:solidFill>
                            <a:schemeClr val="dk1"/>
                          </a:solidFill>
                          <a:effectLst/>
                          <a:latin typeface="+mn-lt"/>
                          <a:ea typeface="+mn-ea"/>
                          <a:cs typeface="+mn-cs"/>
                        </a:rPr>
                        <a:t>0142200001320008338)</a:t>
                      </a:r>
                    </a:p>
                  </a:txBody>
                  <a:tcPr/>
                </a:tc>
                <a:tc>
                  <a:txBody>
                    <a:bodyPr/>
                    <a:lstStyle/>
                    <a:p>
                      <a:pPr marL="285750" indent="-285750">
                        <a:buFont typeface="Arial" panose="020B0604020202020204" pitchFamily="34" charset="0"/>
                        <a:buChar char="•"/>
                      </a:pPr>
                      <a:r>
                        <a:rPr lang="ru-RU" sz="1400" b="0" dirty="0">
                          <a:solidFill>
                            <a:schemeClr val="tx1"/>
                          </a:solidFill>
                        </a:rPr>
                        <a:t>Участник указал </a:t>
                      </a:r>
                      <a:r>
                        <a:rPr lang="ru-RU" sz="1400" b="1" dirty="0">
                          <a:solidFill>
                            <a:schemeClr val="tx1"/>
                          </a:solidFill>
                        </a:rPr>
                        <a:t>несколько стран</a:t>
                      </a:r>
                      <a:r>
                        <a:rPr lang="ru-RU" sz="1400" b="0" dirty="0">
                          <a:solidFill>
                            <a:schemeClr val="tx1"/>
                          </a:solidFill>
                        </a:rPr>
                        <a:t>: КНР, РФ. </a:t>
                      </a:r>
                    </a:p>
                    <a:p>
                      <a:pPr marL="285750" indent="-285750">
                        <a:buFont typeface="Arial" panose="020B0604020202020204" pitchFamily="34" charset="0"/>
                        <a:buChar char="•"/>
                      </a:pPr>
                      <a:r>
                        <a:rPr lang="ru-RU" sz="1400" b="0" dirty="0">
                          <a:solidFill>
                            <a:schemeClr val="tx1"/>
                          </a:solidFill>
                        </a:rPr>
                        <a:t>Позиция</a:t>
                      </a:r>
                      <a:r>
                        <a:rPr lang="ru-RU" sz="1400" b="0" baseline="0" dirty="0">
                          <a:solidFill>
                            <a:schemeClr val="tx1"/>
                          </a:solidFill>
                        </a:rPr>
                        <a:t> УФАС: з</a:t>
                      </a:r>
                      <a:r>
                        <a:rPr lang="ru-RU" sz="1400" b="0" dirty="0">
                          <a:solidFill>
                            <a:schemeClr val="tx1"/>
                          </a:solidFill>
                        </a:rPr>
                        <a:t>аявка соответствует</a:t>
                      </a:r>
                      <a:r>
                        <a:rPr lang="ru-RU" sz="1400" b="0" baseline="0" dirty="0">
                          <a:solidFill>
                            <a:schemeClr val="tx1"/>
                          </a:solidFill>
                        </a:rPr>
                        <a:t> требованиям 44-ФЗ. </a:t>
                      </a:r>
                    </a:p>
                    <a:p>
                      <a:pPr marL="285750" indent="-285750">
                        <a:buFont typeface="Arial" panose="020B0604020202020204" pitchFamily="34" charset="0"/>
                        <a:buChar char="•"/>
                      </a:pPr>
                      <a:r>
                        <a:rPr lang="ru-RU" sz="1400" b="0" baseline="0" dirty="0">
                          <a:solidFill>
                            <a:schemeClr val="tx1"/>
                          </a:solidFill>
                        </a:rPr>
                        <a:t>В Решении УФАС указывает на позицию Минфина от 17.02 2020 г. № 24-03-07/10753 и на Определение СК ВС.</a:t>
                      </a:r>
                      <a:endParaRPr lang="ru-RU" sz="1400" b="0" dirty="0">
                        <a:solidFill>
                          <a:schemeClr val="tx1"/>
                        </a:solidFill>
                      </a:endParaRPr>
                    </a:p>
                  </a:txBody>
                  <a:tcPr/>
                </a:tc>
                <a:tc vMerge="1">
                  <a:txBody>
                    <a:bodyPr/>
                    <a:lstStyle/>
                    <a:p>
                      <a:endParaRPr lang="ru-RU" sz="1400" dirty="0"/>
                    </a:p>
                  </a:txBody>
                  <a:tcPr/>
                </a:tc>
                <a:extLst>
                  <a:ext uri="{0D108BD9-81ED-4DB2-BD59-A6C34878D82A}">
                    <a16:rowId xmlns:a16="http://schemas.microsoft.com/office/drawing/2014/main" xmlns="" val="1973522926"/>
                  </a:ext>
                </a:extLst>
              </a:tr>
            </a:tbl>
          </a:graphicData>
        </a:graphic>
      </p:graphicFrame>
    </p:spTree>
    <p:extLst>
      <p:ext uri="{BB962C8B-B14F-4D97-AF65-F5344CB8AC3E}">
        <p14:creationId xmlns:p14="http://schemas.microsoft.com/office/powerpoint/2010/main" val="28787307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581260"/>
            <a:ext cx="10515600" cy="507707"/>
          </a:xfrm>
        </p:spPr>
        <p:txBody>
          <a:bodyPr/>
          <a:lstStyle/>
          <a:p>
            <a:r>
              <a:rPr lang="ru-RU" sz="2400" b="1" dirty="0">
                <a:solidFill>
                  <a:srgbClr val="00B0F0"/>
                </a:solidFill>
              </a:rPr>
              <a:t>Типовая ошибка участников:</a:t>
            </a:r>
            <a:br>
              <a:rPr lang="ru-RU" sz="2400" b="1" dirty="0">
                <a:solidFill>
                  <a:srgbClr val="00B0F0"/>
                </a:solidFill>
              </a:rPr>
            </a:br>
            <a:r>
              <a:rPr lang="ru-RU" sz="2400" dirty="0">
                <a:solidFill>
                  <a:srgbClr val="00B0F0"/>
                </a:solidFill>
              </a:rPr>
              <a:t>из ТЗ понятно, что осуществляется поставка товара, но страна происхождения в 1-й части не указана. Жалоба на отклонение по этой причине – не обоснована</a:t>
            </a:r>
          </a:p>
        </p:txBody>
      </p:sp>
      <p:graphicFrame>
        <p:nvGraphicFramePr>
          <p:cNvPr id="4" name="Объект 3"/>
          <p:cNvGraphicFramePr>
            <a:graphicFrameLocks noGrp="1"/>
          </p:cNvGraphicFramePr>
          <p:nvPr>
            <p:ph idx="1"/>
          </p:nvPr>
        </p:nvGraphicFramePr>
        <p:xfrm>
          <a:off x="838200" y="1592869"/>
          <a:ext cx="10515600" cy="393192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xmlns="" val="1370834763"/>
                    </a:ext>
                  </a:extLst>
                </a:gridCol>
                <a:gridCol w="3505200">
                  <a:extLst>
                    <a:ext uri="{9D8B030D-6E8A-4147-A177-3AD203B41FA5}">
                      <a16:colId xmlns:a16="http://schemas.microsoft.com/office/drawing/2014/main" xmlns="" val="3103237778"/>
                    </a:ext>
                  </a:extLst>
                </a:gridCol>
                <a:gridCol w="3505200">
                  <a:extLst>
                    <a:ext uri="{9D8B030D-6E8A-4147-A177-3AD203B41FA5}">
                      <a16:colId xmlns:a16="http://schemas.microsoft.com/office/drawing/2014/main" xmlns="" val="4039540812"/>
                    </a:ext>
                  </a:extLst>
                </a:gridCol>
              </a:tblGrid>
              <a:tr h="370840">
                <a:tc>
                  <a:txBody>
                    <a:bodyPr/>
                    <a:lstStyle/>
                    <a:p>
                      <a:r>
                        <a:rPr lang="ru-RU" sz="1600" dirty="0"/>
                        <a:t>Наименование объекта</a:t>
                      </a:r>
                      <a:r>
                        <a:rPr lang="ru-RU" sz="1600" baseline="0" dirty="0"/>
                        <a:t> закупки</a:t>
                      </a:r>
                      <a:endParaRPr lang="ru-RU" sz="1600" dirty="0"/>
                    </a:p>
                  </a:txBody>
                  <a:tcPr/>
                </a:tc>
                <a:tc>
                  <a:txBody>
                    <a:bodyPr/>
                    <a:lstStyle/>
                    <a:p>
                      <a:r>
                        <a:rPr lang="ru-RU" sz="1600" dirty="0"/>
                        <a:t>На что не указана страна происхождения</a:t>
                      </a:r>
                    </a:p>
                  </a:txBody>
                  <a:tcPr/>
                </a:tc>
                <a:tc>
                  <a:txBody>
                    <a:bodyPr/>
                    <a:lstStyle/>
                    <a:p>
                      <a:r>
                        <a:rPr lang="ru-RU" sz="1600" dirty="0"/>
                        <a:t>Реквизиты решений</a:t>
                      </a:r>
                      <a:r>
                        <a:rPr lang="ru-RU" sz="1600" baseline="0" dirty="0"/>
                        <a:t> УФАС</a:t>
                      </a:r>
                      <a:endParaRPr lang="ru-RU" sz="1600" dirty="0"/>
                    </a:p>
                  </a:txBody>
                  <a:tcPr/>
                </a:tc>
                <a:extLst>
                  <a:ext uri="{0D108BD9-81ED-4DB2-BD59-A6C34878D82A}">
                    <a16:rowId xmlns:a16="http://schemas.microsoft.com/office/drawing/2014/main" xmlns="" val="3056418633"/>
                  </a:ext>
                </a:extLst>
              </a:tr>
              <a:tr h="370840">
                <a:tc>
                  <a:txBody>
                    <a:bodyPr/>
                    <a:lstStyle/>
                    <a:p>
                      <a:r>
                        <a:rPr lang="ru-RU" sz="1600" dirty="0"/>
                        <a:t>ЭА на поставку и монтаж спортивно-технологического оборудования для создания малой спортивной площадки, на которой возможно проведение тестирования населения в соответствии со Всероссийским физкультурно-спортивным комплексом "Готов к труду и обороне"</a:t>
                      </a:r>
                    </a:p>
                  </a:txBody>
                  <a:tcPr/>
                </a:tc>
                <a:tc>
                  <a:txBody>
                    <a:bodyPr/>
                    <a:lstStyle/>
                    <a:p>
                      <a:r>
                        <a:rPr lang="ru-RU" sz="1600" dirty="0"/>
                        <a:t>По позициям:</a:t>
                      </a:r>
                      <a:r>
                        <a:rPr lang="ru-RU" sz="1600" baseline="0" dirty="0"/>
                        <a:t> </a:t>
                      </a:r>
                      <a:r>
                        <a:rPr lang="ru-RU" sz="1600" dirty="0"/>
                        <a:t>«Аппаратно-программный комплекс для проведения тестирования населения» и «резиновая плитка(1х1м) с встроенным скрытым крепежным замком»</a:t>
                      </a:r>
                    </a:p>
                  </a:txBody>
                  <a:tcPr/>
                </a:tc>
                <a:tc>
                  <a:txBody>
                    <a:bodyPr/>
                    <a:lstStyle/>
                    <a:p>
                      <a:r>
                        <a:rPr lang="ru-RU" sz="1600" dirty="0"/>
                        <a:t>Решение Липецкого УФАС  № 048/06/105-174/2020 от 26.02.2020 (№ закупки 0346300119420000001).</a:t>
                      </a:r>
                    </a:p>
                    <a:p>
                      <a:endParaRPr lang="ru-RU" sz="1600" dirty="0"/>
                    </a:p>
                    <a:p>
                      <a:r>
                        <a:rPr lang="ru-RU" sz="1600" dirty="0"/>
                        <a:t> </a:t>
                      </a:r>
                    </a:p>
                  </a:txBody>
                  <a:tcPr/>
                </a:tc>
                <a:extLst>
                  <a:ext uri="{0D108BD9-81ED-4DB2-BD59-A6C34878D82A}">
                    <a16:rowId xmlns:a16="http://schemas.microsoft.com/office/drawing/2014/main" xmlns="" val="1626059271"/>
                  </a:ext>
                </a:extLst>
              </a:tr>
              <a:tr h="370840">
                <a:tc>
                  <a:txBody>
                    <a:bodyPr/>
                    <a:lstStyle/>
                    <a:p>
                      <a:r>
                        <a:rPr lang="ru-RU" sz="1600" dirty="0"/>
                        <a:t>ЭА на поставку горюче-смазочных материалов, технических жидкостей и фильтров</a:t>
                      </a:r>
                    </a:p>
                  </a:txBody>
                  <a:tcPr/>
                </a:tc>
                <a:tc>
                  <a:txBody>
                    <a:bodyPr/>
                    <a:lstStyle/>
                    <a:p>
                      <a:r>
                        <a:rPr lang="ru-RU" sz="1600" dirty="0"/>
                        <a:t>По позиции «Масло моторное»</a:t>
                      </a:r>
                    </a:p>
                  </a:txBody>
                  <a:tcPr/>
                </a:tc>
                <a:tc>
                  <a:txBody>
                    <a:bodyPr/>
                    <a:lstStyle/>
                    <a:p>
                      <a:r>
                        <a:rPr lang="ru-RU" sz="1600" dirty="0"/>
                        <a:t>Решение Ленинградского УФАС </a:t>
                      </a:r>
                    </a:p>
                    <a:p>
                      <a:r>
                        <a:rPr lang="ru-RU" sz="1600" dirty="0"/>
                        <a:t>№ 047/06/67-1116/2020 от 22.02.</a:t>
                      </a:r>
                      <a:r>
                        <a:rPr lang="ru-RU" sz="1600" baseline="0" dirty="0"/>
                        <a:t> </a:t>
                      </a:r>
                      <a:r>
                        <a:rPr lang="ru-RU" sz="1600" dirty="0"/>
                        <a:t>2020 (№ закупки 0345100003320000042)</a:t>
                      </a:r>
                    </a:p>
                  </a:txBody>
                  <a:tcPr/>
                </a:tc>
                <a:extLst>
                  <a:ext uri="{0D108BD9-81ED-4DB2-BD59-A6C34878D82A}">
                    <a16:rowId xmlns:a16="http://schemas.microsoft.com/office/drawing/2014/main" xmlns="" val="4218965406"/>
                  </a:ext>
                </a:extLst>
              </a:tr>
            </a:tbl>
          </a:graphicData>
        </a:graphic>
      </p:graphicFrame>
    </p:spTree>
    <p:extLst>
      <p:ext uri="{BB962C8B-B14F-4D97-AF65-F5344CB8AC3E}">
        <p14:creationId xmlns:p14="http://schemas.microsoft.com/office/powerpoint/2010/main" val="25468260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05442" y="656704"/>
            <a:ext cx="11438626" cy="4019261"/>
          </a:xfrm>
        </p:spPr>
        <p:txBody>
          <a:bodyPr/>
          <a:lstStyle/>
          <a:p>
            <a:pPr marL="342900" indent="-342900">
              <a:buAutoNum type="arabicPeriod"/>
            </a:pPr>
            <a:r>
              <a:rPr lang="ru-RU" sz="1800" dirty="0"/>
              <a:t>Необходимо постоянно помнить, что существуют пересечения между НПА по </a:t>
            </a:r>
            <a:r>
              <a:rPr lang="ru-RU" sz="1800" dirty="0" err="1"/>
              <a:t>нац.режиму</a:t>
            </a:r>
            <a:r>
              <a:rPr lang="ru-RU" sz="1800" dirty="0"/>
              <a:t> (показаны красным цветом), что определяет состав лота, требования по документам в составе заявок, </a:t>
            </a:r>
            <a:r>
              <a:rPr lang="ru-RU" sz="1800" b="1" dirty="0"/>
              <a:t>так как в состав лота по перечню и не по перечню нельзя.</a:t>
            </a:r>
          </a:p>
          <a:p>
            <a:pPr marL="342900" indent="-342900">
              <a:buAutoNum type="arabicPeriod"/>
            </a:pPr>
            <a:r>
              <a:rPr lang="ru-RU" sz="1800" dirty="0"/>
              <a:t>Если есть «запреты», 126н Приказ не применяется (в ст. 14 и в самом 126н)</a:t>
            </a:r>
          </a:p>
          <a:p>
            <a:pPr marL="0" indent="0">
              <a:buNone/>
            </a:pPr>
            <a:endParaRPr lang="ru-RU" sz="1800" b="1" dirty="0">
              <a:solidFill>
                <a:srgbClr val="C00000"/>
              </a:solidFill>
            </a:endParaRPr>
          </a:p>
          <a:p>
            <a:pPr marL="0" indent="0">
              <a:buNone/>
            </a:pPr>
            <a:endParaRPr lang="ru-RU" sz="1800" b="1" dirty="0">
              <a:solidFill>
                <a:srgbClr val="C00000"/>
              </a:solidFill>
            </a:endParaRPr>
          </a:p>
          <a:p>
            <a:pPr marL="0" indent="0">
              <a:buNone/>
            </a:pPr>
            <a:endParaRPr lang="ru-RU" dirty="0">
              <a:solidFill>
                <a:srgbClr val="C00000"/>
              </a:solidFill>
            </a:endParaRPr>
          </a:p>
          <a:p>
            <a:pPr marL="0" indent="0">
              <a:buNone/>
            </a:pPr>
            <a:endParaRPr lang="ru-RU" dirty="0">
              <a:solidFill>
                <a:srgbClr val="C00000"/>
              </a:solidFill>
            </a:endParaRPr>
          </a:p>
        </p:txBody>
      </p:sp>
      <p:graphicFrame>
        <p:nvGraphicFramePr>
          <p:cNvPr id="4" name="Таблица 3"/>
          <p:cNvGraphicFramePr>
            <a:graphicFrameLocks noGrp="1"/>
          </p:cNvGraphicFramePr>
          <p:nvPr/>
        </p:nvGraphicFramePr>
        <p:xfrm>
          <a:off x="1595885" y="2199239"/>
          <a:ext cx="8860980" cy="4101020"/>
        </p:xfrm>
        <a:graphic>
          <a:graphicData uri="http://schemas.openxmlformats.org/drawingml/2006/table">
            <a:tbl>
              <a:tblPr firstRow="1" bandRow="1">
                <a:tableStyleId>{5940675A-B579-460E-94D1-54222C63F5DA}</a:tableStyleId>
              </a:tblPr>
              <a:tblGrid>
                <a:gridCol w="1580996">
                  <a:extLst>
                    <a:ext uri="{9D8B030D-6E8A-4147-A177-3AD203B41FA5}">
                      <a16:colId xmlns:a16="http://schemas.microsoft.com/office/drawing/2014/main" xmlns="" val="2108013912"/>
                    </a:ext>
                  </a:extLst>
                </a:gridCol>
                <a:gridCol w="766962">
                  <a:extLst>
                    <a:ext uri="{9D8B030D-6E8A-4147-A177-3AD203B41FA5}">
                      <a16:colId xmlns:a16="http://schemas.microsoft.com/office/drawing/2014/main" xmlns="" val="2176299842"/>
                    </a:ext>
                  </a:extLst>
                </a:gridCol>
                <a:gridCol w="690574">
                  <a:extLst>
                    <a:ext uri="{9D8B030D-6E8A-4147-A177-3AD203B41FA5}">
                      <a16:colId xmlns:a16="http://schemas.microsoft.com/office/drawing/2014/main" xmlns="" val="1003327721"/>
                    </a:ext>
                  </a:extLst>
                </a:gridCol>
                <a:gridCol w="730036">
                  <a:extLst>
                    <a:ext uri="{9D8B030D-6E8A-4147-A177-3AD203B41FA5}">
                      <a16:colId xmlns:a16="http://schemas.microsoft.com/office/drawing/2014/main" xmlns="" val="1646701029"/>
                    </a:ext>
                  </a:extLst>
                </a:gridCol>
                <a:gridCol w="670844">
                  <a:extLst>
                    <a:ext uri="{9D8B030D-6E8A-4147-A177-3AD203B41FA5}">
                      <a16:colId xmlns:a16="http://schemas.microsoft.com/office/drawing/2014/main" xmlns="" val="2374066557"/>
                    </a:ext>
                  </a:extLst>
                </a:gridCol>
                <a:gridCol w="631384">
                  <a:extLst>
                    <a:ext uri="{9D8B030D-6E8A-4147-A177-3AD203B41FA5}">
                      <a16:colId xmlns:a16="http://schemas.microsoft.com/office/drawing/2014/main" xmlns="" val="2917778799"/>
                    </a:ext>
                  </a:extLst>
                </a:gridCol>
                <a:gridCol w="759633">
                  <a:extLst>
                    <a:ext uri="{9D8B030D-6E8A-4147-A177-3AD203B41FA5}">
                      <a16:colId xmlns:a16="http://schemas.microsoft.com/office/drawing/2014/main" xmlns="" val="2227187486"/>
                    </a:ext>
                  </a:extLst>
                </a:gridCol>
                <a:gridCol w="764629">
                  <a:extLst>
                    <a:ext uri="{9D8B030D-6E8A-4147-A177-3AD203B41FA5}">
                      <a16:colId xmlns:a16="http://schemas.microsoft.com/office/drawing/2014/main" xmlns="" val="129293568"/>
                    </a:ext>
                  </a:extLst>
                </a:gridCol>
                <a:gridCol w="918948">
                  <a:extLst>
                    <a:ext uri="{9D8B030D-6E8A-4147-A177-3AD203B41FA5}">
                      <a16:colId xmlns:a16="http://schemas.microsoft.com/office/drawing/2014/main" xmlns="" val="3913059960"/>
                    </a:ext>
                  </a:extLst>
                </a:gridCol>
                <a:gridCol w="751374">
                  <a:extLst>
                    <a:ext uri="{9D8B030D-6E8A-4147-A177-3AD203B41FA5}">
                      <a16:colId xmlns:a16="http://schemas.microsoft.com/office/drawing/2014/main" xmlns="" val="3823811052"/>
                    </a:ext>
                  </a:extLst>
                </a:gridCol>
                <a:gridCol w="595600">
                  <a:extLst>
                    <a:ext uri="{9D8B030D-6E8A-4147-A177-3AD203B41FA5}">
                      <a16:colId xmlns:a16="http://schemas.microsoft.com/office/drawing/2014/main" xmlns="" val="1664426054"/>
                    </a:ext>
                  </a:extLst>
                </a:gridCol>
              </a:tblGrid>
              <a:tr h="538293">
                <a:tc>
                  <a:txBody>
                    <a:bodyPr/>
                    <a:lstStyle/>
                    <a:p>
                      <a:endParaRPr lang="ru-RU" sz="1600" dirty="0"/>
                    </a:p>
                  </a:txBody>
                  <a:tcPr/>
                </a:tc>
                <a:tc>
                  <a:txBody>
                    <a:bodyPr/>
                    <a:lstStyle/>
                    <a:p>
                      <a:r>
                        <a:rPr lang="ru-RU" sz="1600" dirty="0">
                          <a:solidFill>
                            <a:srgbClr val="0070C0"/>
                          </a:solidFill>
                        </a:rPr>
                        <a:t>616</a:t>
                      </a:r>
                    </a:p>
                  </a:txBody>
                  <a:tcPr/>
                </a:tc>
                <a:tc>
                  <a:txBody>
                    <a:bodyPr/>
                    <a:lstStyle/>
                    <a:p>
                      <a:r>
                        <a:rPr lang="ru-RU" sz="1600" dirty="0">
                          <a:solidFill>
                            <a:srgbClr val="0070C0"/>
                          </a:solidFill>
                        </a:rPr>
                        <a:t>1236</a:t>
                      </a:r>
                    </a:p>
                  </a:txBody>
                  <a:tcPr/>
                </a:tc>
                <a:tc>
                  <a:txBody>
                    <a:bodyPr/>
                    <a:lstStyle/>
                    <a:p>
                      <a:r>
                        <a:rPr lang="ru-RU" sz="1600" dirty="0">
                          <a:solidFill>
                            <a:srgbClr val="0070C0"/>
                          </a:solidFill>
                        </a:rPr>
                        <a:t>1746</a:t>
                      </a:r>
                    </a:p>
                  </a:txBody>
                  <a:tcPr/>
                </a:tc>
                <a:tc>
                  <a:txBody>
                    <a:bodyPr/>
                    <a:lstStyle/>
                    <a:p>
                      <a:r>
                        <a:rPr lang="ru-RU" sz="1600" dirty="0"/>
                        <a:t>617</a:t>
                      </a:r>
                    </a:p>
                  </a:txBody>
                  <a:tcPr/>
                </a:tc>
                <a:tc>
                  <a:txBody>
                    <a:bodyPr/>
                    <a:lstStyle/>
                    <a:p>
                      <a:r>
                        <a:rPr lang="ru-RU" sz="1600" dirty="0"/>
                        <a:t>102</a:t>
                      </a:r>
                    </a:p>
                  </a:txBody>
                  <a:tcPr/>
                </a:tc>
                <a:tc>
                  <a:txBody>
                    <a:bodyPr/>
                    <a:lstStyle/>
                    <a:p>
                      <a:r>
                        <a:rPr lang="ru-RU" sz="1600" dirty="0"/>
                        <a:t>1289</a:t>
                      </a:r>
                    </a:p>
                  </a:txBody>
                  <a:tcPr/>
                </a:tc>
                <a:tc>
                  <a:txBody>
                    <a:bodyPr/>
                    <a:lstStyle/>
                    <a:p>
                      <a:r>
                        <a:rPr lang="ru-RU" sz="1600" dirty="0"/>
                        <a:t>832</a:t>
                      </a:r>
                    </a:p>
                  </a:txBody>
                  <a:tcPr/>
                </a:tc>
                <a:tc>
                  <a:txBody>
                    <a:bodyPr/>
                    <a:lstStyle/>
                    <a:p>
                      <a:r>
                        <a:rPr lang="ru-RU" sz="1600" dirty="0"/>
                        <a:t>878</a:t>
                      </a:r>
                    </a:p>
                  </a:txBody>
                  <a:tcPr/>
                </a:tc>
                <a:tc>
                  <a:txBody>
                    <a:bodyPr/>
                    <a:lstStyle/>
                    <a:p>
                      <a:r>
                        <a:rPr lang="ru-RU" sz="1600" dirty="0"/>
                        <a:t>126н</a:t>
                      </a:r>
                    </a:p>
                  </a:txBody>
                  <a:tcPr/>
                </a:tc>
                <a:tc>
                  <a:txBody>
                    <a:bodyPr/>
                    <a:lstStyle/>
                    <a:p>
                      <a:r>
                        <a:rPr lang="ru-RU" sz="1600" dirty="0"/>
                        <a:t>341</a:t>
                      </a:r>
                    </a:p>
                  </a:txBody>
                  <a:tcPr/>
                </a:tc>
                <a:extLst>
                  <a:ext uri="{0D108BD9-81ED-4DB2-BD59-A6C34878D82A}">
                    <a16:rowId xmlns:a16="http://schemas.microsoft.com/office/drawing/2014/main" xmlns="" val="339664808"/>
                  </a:ext>
                </a:extLst>
              </a:tr>
              <a:tr h="336380">
                <a:tc>
                  <a:txBody>
                    <a:bodyPr/>
                    <a:lstStyle/>
                    <a:p>
                      <a:r>
                        <a:rPr lang="ru-RU" sz="1600" dirty="0">
                          <a:solidFill>
                            <a:srgbClr val="0070C0"/>
                          </a:solidFill>
                        </a:rPr>
                        <a:t>616</a:t>
                      </a:r>
                    </a:p>
                  </a:txBody>
                  <a:tcPr/>
                </a:tc>
                <a:tc>
                  <a:txBody>
                    <a:bodyPr/>
                    <a:lstStyle/>
                    <a:p>
                      <a:endParaRPr lang="ru-RU" sz="1600" dirty="0"/>
                    </a:p>
                  </a:txBody>
                  <a:tcPr>
                    <a:solidFill>
                      <a:schemeClr val="bg1">
                        <a:lumMod val="85000"/>
                      </a:schemeClr>
                    </a:solidFill>
                  </a:tcPr>
                </a:tc>
                <a:tc>
                  <a:txBody>
                    <a:bodyPr/>
                    <a:lstStyle/>
                    <a:p>
                      <a:endParaRPr lang="ru-RU" sz="1600" dirty="0"/>
                    </a:p>
                  </a:txBody>
                  <a:tcPr/>
                </a:tc>
                <a:tc>
                  <a:txBody>
                    <a:bodyPr/>
                    <a:lstStyle/>
                    <a:p>
                      <a:endParaRPr lang="ru-RU" sz="1600" dirty="0"/>
                    </a:p>
                  </a:txBody>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extLst>
                  <a:ext uri="{0D108BD9-81ED-4DB2-BD59-A6C34878D82A}">
                    <a16:rowId xmlns:a16="http://schemas.microsoft.com/office/drawing/2014/main" xmlns="" val="2978875525"/>
                  </a:ext>
                </a:extLst>
              </a:tr>
              <a:tr h="336380">
                <a:tc>
                  <a:txBody>
                    <a:bodyPr/>
                    <a:lstStyle/>
                    <a:p>
                      <a:r>
                        <a:rPr lang="ru-RU" sz="1600" dirty="0">
                          <a:solidFill>
                            <a:srgbClr val="0070C0"/>
                          </a:solidFill>
                        </a:rPr>
                        <a:t>1236 (ПО)</a:t>
                      </a:r>
                    </a:p>
                  </a:txBody>
                  <a:tcPr/>
                </a:tc>
                <a:tc>
                  <a:txBody>
                    <a:bodyPr/>
                    <a:lstStyle/>
                    <a:p>
                      <a:endParaRPr lang="ru-RU" sz="1600"/>
                    </a:p>
                  </a:txBody>
                  <a:tcPr/>
                </a:tc>
                <a:tc>
                  <a:txBody>
                    <a:bodyPr/>
                    <a:lstStyle/>
                    <a:p>
                      <a:endParaRPr lang="ru-RU" sz="1600" dirty="0"/>
                    </a:p>
                  </a:txBody>
                  <a:tcPr>
                    <a:solidFill>
                      <a:schemeClr val="bg1">
                        <a:lumMod val="85000"/>
                      </a:schemeClr>
                    </a:solidFill>
                  </a:tcPr>
                </a:tc>
                <a:tc>
                  <a:txBody>
                    <a:bodyPr/>
                    <a:lstStyle/>
                    <a:p>
                      <a:endParaRPr lang="ru-RU" sz="1600"/>
                    </a:p>
                  </a:txBody>
                  <a:tcPr/>
                </a:tc>
                <a:tc>
                  <a:txBody>
                    <a:bodyPr/>
                    <a:lstStyle/>
                    <a:p>
                      <a:endParaRPr lang="ru-RU" sz="1600"/>
                    </a:p>
                  </a:txBody>
                  <a:tcPr/>
                </a:tc>
                <a:tc>
                  <a:txBody>
                    <a:bodyPr/>
                    <a:lstStyle/>
                    <a:p>
                      <a:endParaRPr lang="ru-RU" sz="1600" dirty="0"/>
                    </a:p>
                  </a:txBody>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a:p>
                  </a:txBody>
                  <a:tcPr/>
                </a:tc>
                <a:extLst>
                  <a:ext uri="{0D108BD9-81ED-4DB2-BD59-A6C34878D82A}">
                    <a16:rowId xmlns:a16="http://schemas.microsoft.com/office/drawing/2014/main" xmlns="" val="2764839390"/>
                  </a:ext>
                </a:extLst>
              </a:tr>
              <a:tr h="336380">
                <a:tc>
                  <a:txBody>
                    <a:bodyPr/>
                    <a:lstStyle/>
                    <a:p>
                      <a:r>
                        <a:rPr lang="ru-RU" sz="1600" dirty="0">
                          <a:solidFill>
                            <a:srgbClr val="0070C0"/>
                          </a:solidFill>
                        </a:rPr>
                        <a:t>1746 (СХД)</a:t>
                      </a:r>
                    </a:p>
                  </a:txBody>
                  <a:tcPr/>
                </a:tc>
                <a:tc>
                  <a:txBody>
                    <a:bodyPr/>
                    <a:lstStyle/>
                    <a:p>
                      <a:endParaRPr lang="ru-RU" sz="1600"/>
                    </a:p>
                  </a:txBody>
                  <a:tcPr/>
                </a:tc>
                <a:tc>
                  <a:txBody>
                    <a:bodyPr/>
                    <a:lstStyle/>
                    <a:p>
                      <a:endParaRPr lang="ru-RU" sz="1600"/>
                    </a:p>
                  </a:txBody>
                  <a:tcPr/>
                </a:tc>
                <a:tc>
                  <a:txBody>
                    <a:bodyPr/>
                    <a:lstStyle/>
                    <a:p>
                      <a:endParaRPr lang="ru-RU" sz="1600" dirty="0"/>
                    </a:p>
                  </a:txBody>
                  <a:tcPr>
                    <a:solidFill>
                      <a:schemeClr val="bg2"/>
                    </a:solidFill>
                  </a:tcPr>
                </a:tc>
                <a:tc>
                  <a:txBody>
                    <a:bodyPr/>
                    <a:lstStyle/>
                    <a:p>
                      <a:endParaRPr lang="ru-RU" sz="1600"/>
                    </a:p>
                  </a:txBody>
                  <a:tcPr/>
                </a:tc>
                <a:tc>
                  <a:txBody>
                    <a:bodyPr/>
                    <a:lstStyle/>
                    <a:p>
                      <a:endParaRPr lang="ru-RU" sz="1600" dirty="0"/>
                    </a:p>
                  </a:txBody>
                  <a:tcPr/>
                </a:tc>
                <a:tc>
                  <a:txBody>
                    <a:bodyPr/>
                    <a:lstStyle/>
                    <a:p>
                      <a:endParaRPr lang="ru-RU" sz="1600" dirty="0"/>
                    </a:p>
                  </a:txBody>
                  <a:tcPr/>
                </a:tc>
                <a:tc>
                  <a:txBody>
                    <a:bodyPr/>
                    <a:lstStyle/>
                    <a:p>
                      <a:endParaRPr lang="ru-RU" sz="1600"/>
                    </a:p>
                  </a:txBody>
                  <a:tcPr/>
                </a:tc>
                <a:tc>
                  <a:txBody>
                    <a:bodyPr/>
                    <a:lstStyle/>
                    <a:p>
                      <a:endParaRPr lang="ru-RU" sz="1600"/>
                    </a:p>
                  </a:txBody>
                  <a:tcPr/>
                </a:tc>
                <a:tc>
                  <a:txBody>
                    <a:bodyPr/>
                    <a:lstStyle/>
                    <a:p>
                      <a:r>
                        <a:rPr lang="ru-RU" sz="1200" dirty="0">
                          <a:solidFill>
                            <a:schemeClr val="tx1"/>
                          </a:solidFill>
                        </a:rPr>
                        <a:t>С 11.09.</a:t>
                      </a:r>
                    </a:p>
                  </a:txBody>
                  <a:tcPr>
                    <a:solidFill>
                      <a:schemeClr val="bg1"/>
                    </a:solidFill>
                  </a:tcPr>
                </a:tc>
                <a:tc>
                  <a:txBody>
                    <a:bodyPr/>
                    <a:lstStyle/>
                    <a:p>
                      <a:endParaRPr lang="ru-RU" sz="1600"/>
                    </a:p>
                  </a:txBody>
                  <a:tcPr/>
                </a:tc>
                <a:extLst>
                  <a:ext uri="{0D108BD9-81ED-4DB2-BD59-A6C34878D82A}">
                    <a16:rowId xmlns:a16="http://schemas.microsoft.com/office/drawing/2014/main" xmlns="" val="4230545903"/>
                  </a:ext>
                </a:extLst>
              </a:tr>
              <a:tr h="336380">
                <a:tc>
                  <a:txBody>
                    <a:bodyPr/>
                    <a:lstStyle/>
                    <a:p>
                      <a:r>
                        <a:rPr lang="ru-RU" sz="1600" dirty="0"/>
                        <a:t>617</a:t>
                      </a:r>
                    </a:p>
                  </a:txBody>
                  <a:tcPr/>
                </a:tc>
                <a:tc>
                  <a:txBody>
                    <a:bodyPr/>
                    <a:lstStyle/>
                    <a:p>
                      <a:endParaRPr lang="ru-RU" sz="1600" dirty="0"/>
                    </a:p>
                  </a:txBody>
                  <a:tcPr>
                    <a:solidFill>
                      <a:srgbClr val="FF0000"/>
                    </a:solidFill>
                  </a:tcPr>
                </a:tc>
                <a:tc>
                  <a:txBody>
                    <a:bodyPr/>
                    <a:lstStyle/>
                    <a:p>
                      <a:endParaRPr lang="ru-RU" sz="1600"/>
                    </a:p>
                  </a:txBody>
                  <a:tcPr/>
                </a:tc>
                <a:tc>
                  <a:txBody>
                    <a:bodyPr/>
                    <a:lstStyle/>
                    <a:p>
                      <a:endParaRPr lang="ru-RU" sz="1600"/>
                    </a:p>
                  </a:txBody>
                  <a:tcPr/>
                </a:tc>
                <a:tc>
                  <a:txBody>
                    <a:bodyPr/>
                    <a:lstStyle/>
                    <a:p>
                      <a:endParaRPr lang="ru-RU" sz="1600" dirty="0"/>
                    </a:p>
                  </a:txBody>
                  <a:tcPr>
                    <a:solidFill>
                      <a:schemeClr val="bg2"/>
                    </a:solidFill>
                  </a:tcPr>
                </a:tc>
                <a:tc>
                  <a:txBody>
                    <a:bodyPr/>
                    <a:lstStyle/>
                    <a:p>
                      <a:endParaRPr lang="ru-RU" sz="1600" dirty="0"/>
                    </a:p>
                  </a:txBody>
                  <a:tcPr>
                    <a:solidFill>
                      <a:srgbClr val="FF0000"/>
                    </a:solidFill>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extLst>
                  <a:ext uri="{0D108BD9-81ED-4DB2-BD59-A6C34878D82A}">
                    <a16:rowId xmlns:a16="http://schemas.microsoft.com/office/drawing/2014/main" xmlns="" val="95161628"/>
                  </a:ext>
                </a:extLst>
              </a:tr>
              <a:tr h="323048">
                <a:tc>
                  <a:txBody>
                    <a:bodyPr/>
                    <a:lstStyle/>
                    <a:p>
                      <a:r>
                        <a:rPr lang="ru-RU" sz="1600" dirty="0"/>
                        <a:t>102</a:t>
                      </a:r>
                    </a:p>
                  </a:txBody>
                  <a:tcPr/>
                </a:tc>
                <a:tc>
                  <a:txBody>
                    <a:bodyPr/>
                    <a:lstStyle/>
                    <a:p>
                      <a:endParaRPr lang="ru-RU" sz="1600" dirty="0"/>
                    </a:p>
                  </a:txBody>
                  <a:tcPr>
                    <a:solidFill>
                      <a:srgbClr val="FF0000"/>
                    </a:solidFill>
                  </a:tcPr>
                </a:tc>
                <a:tc>
                  <a:txBody>
                    <a:bodyPr/>
                    <a:lstStyle/>
                    <a:p>
                      <a:endParaRPr lang="ru-RU" sz="1600"/>
                    </a:p>
                  </a:txBody>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dirty="0"/>
                    </a:p>
                  </a:txBody>
                  <a:tcPr>
                    <a:solidFill>
                      <a:schemeClr val="bg2"/>
                    </a:solidFill>
                  </a:tcPr>
                </a:tc>
                <a:tc>
                  <a:txBody>
                    <a:bodyPr/>
                    <a:lstStyle/>
                    <a:p>
                      <a:endParaRPr lang="ru-RU" sz="1600"/>
                    </a:p>
                  </a:txBody>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extLst>
                  <a:ext uri="{0D108BD9-81ED-4DB2-BD59-A6C34878D82A}">
                    <a16:rowId xmlns:a16="http://schemas.microsoft.com/office/drawing/2014/main" xmlns="" val="2631109379"/>
                  </a:ext>
                </a:extLst>
              </a:tr>
              <a:tr h="323048">
                <a:tc>
                  <a:txBody>
                    <a:bodyPr/>
                    <a:lstStyle/>
                    <a:p>
                      <a:r>
                        <a:rPr lang="ru-RU" sz="1600" dirty="0"/>
                        <a:t>1289 (ЖНВЛП)</a:t>
                      </a:r>
                    </a:p>
                  </a:txBody>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dirty="0"/>
                    </a:p>
                  </a:txBody>
                  <a:tcPr/>
                </a:tc>
                <a:tc>
                  <a:txBody>
                    <a:bodyPr/>
                    <a:lstStyle/>
                    <a:p>
                      <a:endParaRPr lang="ru-RU" sz="1600" dirty="0"/>
                    </a:p>
                  </a:txBody>
                  <a:tcPr>
                    <a:solidFill>
                      <a:schemeClr val="bg2"/>
                    </a:solidFill>
                  </a:tcPr>
                </a:tc>
                <a:tc>
                  <a:txBody>
                    <a:bodyPr/>
                    <a:lstStyle/>
                    <a:p>
                      <a:endParaRPr lang="ru-RU" sz="1600"/>
                    </a:p>
                  </a:txBody>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a:p>
                  </a:txBody>
                  <a:tcPr/>
                </a:tc>
                <a:extLst>
                  <a:ext uri="{0D108BD9-81ED-4DB2-BD59-A6C34878D82A}">
                    <a16:rowId xmlns:a16="http://schemas.microsoft.com/office/drawing/2014/main" xmlns="" val="3547019232"/>
                  </a:ext>
                </a:extLst>
              </a:tr>
              <a:tr h="323048">
                <a:tc>
                  <a:txBody>
                    <a:bodyPr/>
                    <a:lstStyle/>
                    <a:p>
                      <a:r>
                        <a:rPr lang="ru-RU" sz="1600" dirty="0"/>
                        <a:t>832 (продукты)</a:t>
                      </a:r>
                    </a:p>
                  </a:txBody>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a:p>
                  </a:txBody>
                  <a:tcPr/>
                </a:tc>
                <a:tc>
                  <a:txBody>
                    <a:bodyPr/>
                    <a:lstStyle/>
                    <a:p>
                      <a:endParaRPr lang="ru-RU" sz="1600" dirty="0"/>
                    </a:p>
                  </a:txBody>
                  <a:tcPr/>
                </a:tc>
                <a:tc>
                  <a:txBody>
                    <a:bodyPr/>
                    <a:lstStyle/>
                    <a:p>
                      <a:endParaRPr lang="ru-RU" sz="1600" dirty="0"/>
                    </a:p>
                  </a:txBody>
                  <a:tcPr>
                    <a:solidFill>
                      <a:schemeClr val="bg2"/>
                    </a:solidFill>
                  </a:tcPr>
                </a:tc>
                <a:tc>
                  <a:txBody>
                    <a:bodyPr/>
                    <a:lstStyle/>
                    <a:p>
                      <a:endParaRPr lang="ru-RU" sz="1600"/>
                    </a:p>
                  </a:txBody>
                  <a:tcPr/>
                </a:tc>
                <a:tc>
                  <a:txBody>
                    <a:bodyPr/>
                    <a:lstStyle/>
                    <a:p>
                      <a:endParaRPr lang="ru-RU" sz="1600" dirty="0"/>
                    </a:p>
                  </a:txBody>
                  <a:tcPr>
                    <a:solidFill>
                      <a:srgbClr val="FF0000"/>
                    </a:solidFill>
                  </a:tcPr>
                </a:tc>
                <a:tc>
                  <a:txBody>
                    <a:bodyPr/>
                    <a:lstStyle/>
                    <a:p>
                      <a:endParaRPr lang="ru-RU" sz="1600"/>
                    </a:p>
                  </a:txBody>
                  <a:tcPr/>
                </a:tc>
                <a:extLst>
                  <a:ext uri="{0D108BD9-81ED-4DB2-BD59-A6C34878D82A}">
                    <a16:rowId xmlns:a16="http://schemas.microsoft.com/office/drawing/2014/main" xmlns="" val="3048633479"/>
                  </a:ext>
                </a:extLst>
              </a:tr>
              <a:tr h="348286">
                <a:tc>
                  <a:txBody>
                    <a:bodyPr/>
                    <a:lstStyle/>
                    <a:p>
                      <a:r>
                        <a:rPr lang="ru-RU" sz="1600" dirty="0"/>
                        <a:t>878 </a:t>
                      </a:r>
                      <a:r>
                        <a:rPr lang="ru-RU" sz="1600" dirty="0" err="1"/>
                        <a:t>радиоэлект</a:t>
                      </a:r>
                      <a:r>
                        <a:rPr lang="ru-RU" sz="1600" dirty="0"/>
                        <a:t>.</a:t>
                      </a:r>
                    </a:p>
                  </a:txBody>
                  <a:tcPr/>
                </a:tc>
                <a:tc>
                  <a:txBody>
                    <a:bodyPr/>
                    <a:lstStyle/>
                    <a:p>
                      <a:endParaRPr lang="ru-RU" sz="1600" dirty="0"/>
                    </a:p>
                  </a:txBody>
                  <a:tcPr>
                    <a:solidFill>
                      <a:srgbClr val="FF0000"/>
                    </a:solidFill>
                  </a:tcPr>
                </a:tc>
                <a:tc>
                  <a:txBody>
                    <a:bodyPr/>
                    <a:lstStyle/>
                    <a:p>
                      <a:endParaRPr lang="ru-RU" sz="1600" dirty="0"/>
                    </a:p>
                  </a:txBody>
                  <a:tcPr/>
                </a:tc>
                <a:tc>
                  <a:txBody>
                    <a:bodyPr/>
                    <a:lstStyle/>
                    <a:p>
                      <a:endParaRPr lang="ru-RU" sz="1600" dirty="0"/>
                    </a:p>
                  </a:txBody>
                  <a:tcPr/>
                </a:tc>
                <a:tc>
                  <a:txBody>
                    <a:bodyPr/>
                    <a:lstStyle/>
                    <a:p>
                      <a:endParaRPr lang="ru-RU" sz="1600" dirty="0"/>
                    </a:p>
                  </a:txBody>
                  <a:tcPr/>
                </a:tc>
                <a:tc>
                  <a:txBody>
                    <a:bodyPr/>
                    <a:lstStyle/>
                    <a:p>
                      <a:endParaRPr lang="ru-RU" sz="1600" dirty="0"/>
                    </a:p>
                  </a:txBody>
                  <a:tcPr>
                    <a:solidFill>
                      <a:srgbClr val="FF0000"/>
                    </a:solidFill>
                  </a:tcPr>
                </a:tc>
                <a:tc>
                  <a:txBody>
                    <a:bodyPr/>
                    <a:lstStyle/>
                    <a:p>
                      <a:endParaRPr lang="ru-RU" sz="1600" dirty="0"/>
                    </a:p>
                  </a:txBody>
                  <a:tcPr/>
                </a:tc>
                <a:tc>
                  <a:txBody>
                    <a:bodyPr/>
                    <a:lstStyle/>
                    <a:p>
                      <a:endParaRPr lang="ru-RU" sz="1600" dirty="0"/>
                    </a:p>
                  </a:txBody>
                  <a:tcPr/>
                </a:tc>
                <a:tc>
                  <a:txBody>
                    <a:bodyPr/>
                    <a:lstStyle/>
                    <a:p>
                      <a:endParaRPr lang="ru-RU" sz="1600" dirty="0"/>
                    </a:p>
                  </a:txBody>
                  <a:tcPr>
                    <a:solidFill>
                      <a:schemeClr val="bg2"/>
                    </a:solidFill>
                  </a:tcPr>
                </a:tc>
                <a:tc>
                  <a:txBody>
                    <a:bodyPr/>
                    <a:lstStyle/>
                    <a:p>
                      <a:endParaRPr lang="ru-RU" sz="1600" dirty="0"/>
                    </a:p>
                  </a:txBody>
                  <a:tcPr>
                    <a:solidFill>
                      <a:srgbClr val="FF0000"/>
                    </a:solidFill>
                  </a:tcPr>
                </a:tc>
                <a:tc>
                  <a:txBody>
                    <a:bodyPr/>
                    <a:lstStyle/>
                    <a:p>
                      <a:endParaRPr lang="ru-RU" sz="1600" dirty="0"/>
                    </a:p>
                  </a:txBody>
                  <a:tcPr/>
                </a:tc>
                <a:extLst>
                  <a:ext uri="{0D108BD9-81ED-4DB2-BD59-A6C34878D82A}">
                    <a16:rowId xmlns:a16="http://schemas.microsoft.com/office/drawing/2014/main" xmlns="" val="650473644"/>
                  </a:ext>
                </a:extLst>
              </a:tr>
              <a:tr h="336380">
                <a:tc>
                  <a:txBody>
                    <a:bodyPr/>
                    <a:lstStyle/>
                    <a:p>
                      <a:r>
                        <a:rPr lang="ru-RU" sz="1600" dirty="0"/>
                        <a:t>126н</a:t>
                      </a:r>
                    </a:p>
                  </a:txBody>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r>
                        <a:rPr lang="ru-RU" sz="1200" dirty="0"/>
                        <a:t>С</a:t>
                      </a:r>
                      <a:r>
                        <a:rPr lang="ru-RU" sz="1200" baseline="0" dirty="0"/>
                        <a:t> 11.09</a:t>
                      </a:r>
                      <a:endParaRPr lang="ru-RU" sz="1200" dirty="0"/>
                    </a:p>
                  </a:txBody>
                  <a:tcPr>
                    <a:noFill/>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solidFill>
                      <a:schemeClr val="bg2"/>
                    </a:solidFill>
                  </a:tcPr>
                </a:tc>
                <a:tc>
                  <a:txBody>
                    <a:bodyPr/>
                    <a:lstStyle/>
                    <a:p>
                      <a:endParaRPr lang="ru-RU" sz="1600" dirty="0"/>
                    </a:p>
                  </a:txBody>
                  <a:tcPr>
                    <a:solidFill>
                      <a:srgbClr val="FF0000"/>
                    </a:solidFill>
                  </a:tcPr>
                </a:tc>
                <a:extLst>
                  <a:ext uri="{0D108BD9-81ED-4DB2-BD59-A6C34878D82A}">
                    <a16:rowId xmlns:a16="http://schemas.microsoft.com/office/drawing/2014/main" xmlns="" val="3505622797"/>
                  </a:ext>
                </a:extLst>
              </a:tr>
              <a:tr h="526701">
                <a:tc>
                  <a:txBody>
                    <a:bodyPr/>
                    <a:lstStyle/>
                    <a:p>
                      <a:r>
                        <a:rPr lang="ru-RU" sz="1600" dirty="0"/>
                        <a:t>341</a:t>
                      </a:r>
                      <a:r>
                        <a:rPr lang="ru-RU" sz="1600" baseline="0" dirty="0"/>
                        <a:t> (инвалиды)</a:t>
                      </a:r>
                      <a:endParaRPr lang="ru-RU" sz="1600" dirty="0"/>
                    </a:p>
                  </a:txBody>
                  <a:tcPr/>
                </a:tc>
                <a:tc>
                  <a:txBody>
                    <a:bodyPr/>
                    <a:lstStyle/>
                    <a:p>
                      <a:endParaRPr lang="ru-RU" sz="1600" dirty="0"/>
                    </a:p>
                  </a:txBody>
                  <a:tcPr>
                    <a:solidFill>
                      <a:srgbClr val="FF0000"/>
                    </a:solidFill>
                  </a:tcPr>
                </a:tc>
                <a:tc>
                  <a:txBody>
                    <a:bodyPr/>
                    <a:lstStyle/>
                    <a:p>
                      <a:endParaRPr lang="ru-RU" sz="1600" dirty="0"/>
                    </a:p>
                  </a:txBody>
                  <a:tcPr/>
                </a:tc>
                <a:tc>
                  <a:txBody>
                    <a:bodyPr/>
                    <a:lstStyle/>
                    <a:p>
                      <a:endParaRPr lang="ru-RU" sz="1600" dirty="0"/>
                    </a:p>
                  </a:txBody>
                  <a:tcPr/>
                </a:tc>
                <a:tc>
                  <a:txBody>
                    <a:bodyPr/>
                    <a:lstStyle/>
                    <a:p>
                      <a:endParaRPr lang="ru-RU" sz="1600" dirty="0"/>
                    </a:p>
                  </a:txBody>
                  <a:tcPr>
                    <a:solidFill>
                      <a:srgbClr val="FF0000"/>
                    </a:solidFill>
                  </a:tcPr>
                </a:tc>
                <a:tc>
                  <a:txBody>
                    <a:bodyPr/>
                    <a:lstStyle/>
                    <a:p>
                      <a:endParaRPr lang="ru-RU" sz="1600" dirty="0"/>
                    </a:p>
                  </a:txBody>
                  <a:tcPr>
                    <a:solidFill>
                      <a:srgbClr val="FF0000"/>
                    </a:solidFill>
                  </a:tcPr>
                </a:tc>
                <a:tc>
                  <a:txBody>
                    <a:bodyPr/>
                    <a:lstStyle/>
                    <a:p>
                      <a:endParaRPr lang="ru-RU" sz="1600" dirty="0"/>
                    </a:p>
                  </a:txBody>
                  <a:tcPr/>
                </a:tc>
                <a:tc>
                  <a:txBody>
                    <a:bodyPr/>
                    <a:lstStyle/>
                    <a:p>
                      <a:endParaRPr lang="ru-RU" sz="1600" dirty="0"/>
                    </a:p>
                  </a:txBody>
                  <a:tcPr/>
                </a:tc>
                <a:tc>
                  <a:txBody>
                    <a:bodyPr/>
                    <a:lstStyle/>
                    <a:p>
                      <a:endParaRPr lang="ru-RU" sz="1600" dirty="0"/>
                    </a:p>
                  </a:txBody>
                  <a:tcPr/>
                </a:tc>
                <a:tc>
                  <a:txBody>
                    <a:bodyPr/>
                    <a:lstStyle/>
                    <a:p>
                      <a:endParaRPr lang="ru-RU" sz="1600" dirty="0"/>
                    </a:p>
                  </a:txBody>
                  <a:tcPr>
                    <a:solidFill>
                      <a:srgbClr val="FF0000"/>
                    </a:solidFill>
                  </a:tcPr>
                </a:tc>
                <a:tc>
                  <a:txBody>
                    <a:bodyPr/>
                    <a:lstStyle/>
                    <a:p>
                      <a:endParaRPr lang="ru-RU" sz="1600" dirty="0"/>
                    </a:p>
                  </a:txBody>
                  <a:tcPr>
                    <a:solidFill>
                      <a:schemeClr val="bg2"/>
                    </a:solidFill>
                  </a:tcPr>
                </a:tc>
                <a:extLst>
                  <a:ext uri="{0D108BD9-81ED-4DB2-BD59-A6C34878D82A}">
                    <a16:rowId xmlns:a16="http://schemas.microsoft.com/office/drawing/2014/main" xmlns="" val="4197907157"/>
                  </a:ext>
                </a:extLst>
              </a:tr>
            </a:tbl>
          </a:graphicData>
        </a:graphic>
      </p:graphicFrame>
      <p:sp>
        <p:nvSpPr>
          <p:cNvPr id="5" name="Заголовок 1"/>
          <p:cNvSpPr>
            <a:spLocks noGrp="1"/>
          </p:cNvSpPr>
          <p:nvPr>
            <p:ph type="title"/>
          </p:nvPr>
        </p:nvSpPr>
        <p:spPr>
          <a:xfrm>
            <a:off x="680259" y="227675"/>
            <a:ext cx="10515600" cy="355088"/>
          </a:xfrm>
        </p:spPr>
        <p:txBody>
          <a:bodyPr>
            <a:normAutofit fontScale="90000"/>
          </a:bodyPr>
          <a:lstStyle/>
          <a:p>
            <a:r>
              <a:rPr lang="ru-RU" sz="2800" b="1" dirty="0">
                <a:solidFill>
                  <a:srgbClr val="00B0F0"/>
                </a:solidFill>
              </a:rPr>
              <a:t>О чем надо помнить заказчикам:</a:t>
            </a:r>
          </a:p>
        </p:txBody>
      </p:sp>
    </p:spTree>
    <p:extLst>
      <p:ext uri="{BB962C8B-B14F-4D97-AF65-F5344CB8AC3E}">
        <p14:creationId xmlns:p14="http://schemas.microsoft.com/office/powerpoint/2010/main" val="488754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85A7870-8003-447B-9917-AD714FFF0A97}"/>
              </a:ext>
            </a:extLst>
          </p:cNvPr>
          <p:cNvSpPr>
            <a:spLocks noGrp="1"/>
          </p:cNvSpPr>
          <p:nvPr>
            <p:ph idx="1"/>
          </p:nvPr>
        </p:nvSpPr>
        <p:spPr>
          <a:xfrm>
            <a:off x="218114" y="0"/>
            <a:ext cx="11400637" cy="4351338"/>
          </a:xfrm>
        </p:spPr>
        <p:txBody>
          <a:bodyPr/>
          <a:lstStyle/>
          <a:p>
            <a:pPr indent="450215" algn="just">
              <a:lnSpc>
                <a:spcPct val="107000"/>
              </a:lnSpc>
              <a:spcAft>
                <a:spcPts val="600"/>
              </a:spcAft>
              <a:tabLst>
                <a:tab pos="450215" algn="l"/>
              </a:tabLst>
            </a:pPr>
            <a:endParaRPr lang="ru-RU" sz="1800" dirty="0">
              <a:effectLst/>
              <a:ea typeface="Calibri" panose="020F0502020204030204" pitchFamily="34" charset="0"/>
              <a:cs typeface="Times New Roman" panose="02020603050405020304" pitchFamily="18" charset="0"/>
            </a:endParaRP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Но анализ перечня товаров, по которым установлена минимальная обязательная доля закупок товаров российского происхождения в Приложении к Постановлению № 2014,  показывает, что под «запретительное» Постановление № 616 попал </a:t>
            </a:r>
            <a:r>
              <a:rPr lang="ru-RU" sz="1800" b="1" dirty="0">
                <a:effectLst/>
                <a:ea typeface="Calibri" panose="020F0502020204030204" pitchFamily="34" charset="0"/>
                <a:cs typeface="Times New Roman" panose="02020603050405020304" pitchFamily="18" charset="0"/>
              </a:rPr>
              <a:t>код категории 26.51.44.000 по подгруппе 26.51.4 «Приборы для измерения электрических величин или ионизирующих излучений» (код подгруппы включен в квоты). </a:t>
            </a: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 Следовательно, заказчик не имеет возможности закупить товар по указанной категории под «ограничительным» Постановлением № 878, в которое включен код класса 26. «Оборудование компьютерное, электронное и оптическое» (за исключением кода 26.20.2 "Устройства запоминающие и прочие устройства хранения данных", в отношении которого постановлением Правительства Российской Федерации от 21 декабря 2019 г. N 1746 "Об установлении запрета на допуск отдельных видов товаров, происходящих из иностранных государств, и внесении изменений в некоторые акты Правительства Российской Федерации"), так как он должен применять по коду категории «запретительное» Постановление № 616. </a:t>
            </a:r>
            <a:r>
              <a:rPr lang="ru-RU" sz="1800" b="1" dirty="0">
                <a:solidFill>
                  <a:srgbClr val="FF0000"/>
                </a:solidFill>
                <a:effectLst/>
                <a:ea typeface="Calibri" panose="020F0502020204030204" pitchFamily="34" charset="0"/>
                <a:cs typeface="Times New Roman" panose="02020603050405020304" pitchFamily="18" charset="0"/>
              </a:rPr>
              <a:t>Минимальную обязательную долю закупки по этому товару заказчику выполнить не получится.</a:t>
            </a:r>
          </a:p>
          <a:p>
            <a:pPr indent="450215" algn="just">
              <a:lnSpc>
                <a:spcPct val="107000"/>
              </a:lnSpc>
              <a:spcAft>
                <a:spcPts val="600"/>
              </a:spcAft>
              <a:tabLst>
                <a:tab pos="450215" algn="l"/>
              </a:tabLst>
            </a:pPr>
            <a:r>
              <a:rPr lang="ru-RU" sz="1800" dirty="0">
                <a:effectLst/>
                <a:ea typeface="Calibri" panose="020F0502020204030204" pitchFamily="34" charset="0"/>
                <a:cs typeface="Times New Roman" panose="02020603050405020304" pitchFamily="18" charset="0"/>
              </a:rPr>
              <a:t>Под «запретительное» Постановление № 616 попал и код подкатегории 28.25.13.111 «Шкафы холодильные», который также включен в Постановление № 2014 по позиции «Медицинские морозильники, холодильники комбинированные лабораторные, соответствующие кодам 143910, 261620, 321680 вида медицинского изделия в соответствии с номенклатурной классификацией медицинских изделий». </a:t>
            </a:r>
            <a:r>
              <a:rPr lang="ru-RU" sz="1800" b="1" dirty="0">
                <a:solidFill>
                  <a:srgbClr val="FF0000"/>
                </a:solidFill>
                <a:effectLst/>
                <a:ea typeface="Calibri" panose="020F0502020204030204" pitchFamily="34" charset="0"/>
                <a:cs typeface="Times New Roman" panose="02020603050405020304" pitchFamily="18" charset="0"/>
              </a:rPr>
              <a:t>Но в этом случае заказчик может применить второй код категории по этой позиции, указанный в Постановлении № 2014  -  28.25.13.115, и осуществить закупку в соответствии с Постановлением № 102.</a:t>
            </a:r>
          </a:p>
          <a:p>
            <a:endParaRPr lang="ru-RU" dirty="0"/>
          </a:p>
        </p:txBody>
      </p:sp>
    </p:spTree>
    <p:extLst>
      <p:ext uri="{BB962C8B-B14F-4D97-AF65-F5344CB8AC3E}">
        <p14:creationId xmlns:p14="http://schemas.microsoft.com/office/powerpoint/2010/main" val="32097110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4444" y="0"/>
            <a:ext cx="11800779" cy="496189"/>
          </a:xfrm>
        </p:spPr>
        <p:txBody>
          <a:bodyPr/>
          <a:lstStyle/>
          <a:p>
            <a:r>
              <a:rPr lang="ru-RU" sz="1800" b="1" dirty="0">
                <a:solidFill>
                  <a:srgbClr val="00B0F0"/>
                </a:solidFill>
              </a:rPr>
              <a:t>Проблема: в случае применения национального режима, необходимо рассматривать все заявки или только первые 5-ть</a:t>
            </a:r>
            <a:r>
              <a:rPr lang="en-US" sz="1800" b="1" dirty="0">
                <a:solidFill>
                  <a:srgbClr val="00B0F0"/>
                </a:solidFill>
              </a:rPr>
              <a:t>?</a:t>
            </a:r>
            <a:endParaRPr lang="ru-RU" sz="1800" b="1" dirty="0">
              <a:solidFill>
                <a:srgbClr val="00B0F0"/>
              </a:solidFill>
            </a:endParaRPr>
          </a:p>
        </p:txBody>
      </p:sp>
      <p:graphicFrame>
        <p:nvGraphicFramePr>
          <p:cNvPr id="5" name="Таблица 4"/>
          <p:cNvGraphicFramePr>
            <a:graphicFrameLocks noGrp="1"/>
          </p:cNvGraphicFramePr>
          <p:nvPr/>
        </p:nvGraphicFramePr>
        <p:xfrm>
          <a:off x="155276" y="496189"/>
          <a:ext cx="11869947" cy="6106160"/>
        </p:xfrm>
        <a:graphic>
          <a:graphicData uri="http://schemas.openxmlformats.org/drawingml/2006/table">
            <a:tbl>
              <a:tblPr firstRow="1" bandRow="1">
                <a:tableStyleId>{5C22544A-7EE6-4342-B048-85BDC9FD1C3A}</a:tableStyleId>
              </a:tblPr>
              <a:tblGrid>
                <a:gridCol w="1625781">
                  <a:extLst>
                    <a:ext uri="{9D8B030D-6E8A-4147-A177-3AD203B41FA5}">
                      <a16:colId xmlns:a16="http://schemas.microsoft.com/office/drawing/2014/main" xmlns="" val="3214119526"/>
                    </a:ext>
                  </a:extLst>
                </a:gridCol>
                <a:gridCol w="1998269">
                  <a:extLst>
                    <a:ext uri="{9D8B030D-6E8A-4147-A177-3AD203B41FA5}">
                      <a16:colId xmlns:a16="http://schemas.microsoft.com/office/drawing/2014/main" xmlns="" val="1853857496"/>
                    </a:ext>
                  </a:extLst>
                </a:gridCol>
                <a:gridCol w="2008020">
                  <a:extLst>
                    <a:ext uri="{9D8B030D-6E8A-4147-A177-3AD203B41FA5}">
                      <a16:colId xmlns:a16="http://schemas.microsoft.com/office/drawing/2014/main" xmlns="" val="2741677789"/>
                    </a:ext>
                  </a:extLst>
                </a:gridCol>
                <a:gridCol w="2281229">
                  <a:extLst>
                    <a:ext uri="{9D8B030D-6E8A-4147-A177-3AD203B41FA5}">
                      <a16:colId xmlns:a16="http://schemas.microsoft.com/office/drawing/2014/main" xmlns="" val="384463692"/>
                    </a:ext>
                  </a:extLst>
                </a:gridCol>
                <a:gridCol w="1978324">
                  <a:extLst>
                    <a:ext uri="{9D8B030D-6E8A-4147-A177-3AD203B41FA5}">
                      <a16:colId xmlns:a16="http://schemas.microsoft.com/office/drawing/2014/main" xmlns="" val="2483794100"/>
                    </a:ext>
                  </a:extLst>
                </a:gridCol>
                <a:gridCol w="1978324">
                  <a:extLst>
                    <a:ext uri="{9D8B030D-6E8A-4147-A177-3AD203B41FA5}">
                      <a16:colId xmlns:a16="http://schemas.microsoft.com/office/drawing/2014/main" xmlns="" val="823837508"/>
                    </a:ext>
                  </a:extLst>
                </a:gridCol>
              </a:tblGrid>
              <a:tr h="37084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a:t>УФАС / ПП</a:t>
                      </a:r>
                    </a:p>
                    <a:p>
                      <a:pPr algn="ctr"/>
                      <a:endParaRPr lang="ru-RU" sz="1600" dirty="0"/>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a:t>Позиция</a:t>
                      </a:r>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rowSpan="2">
                  <a:txBody>
                    <a:bodyPr/>
                    <a:lstStyle/>
                    <a:p>
                      <a:pPr algn="ctr"/>
                      <a:r>
                        <a:rPr lang="ru-RU" sz="1600" dirty="0"/>
                        <a:t>№ дела</a:t>
                      </a:r>
                    </a:p>
                  </a:txBody>
                  <a:tcPr/>
                </a:tc>
                <a:extLst>
                  <a:ext uri="{0D108BD9-81ED-4DB2-BD59-A6C34878D82A}">
                    <a16:rowId xmlns:a16="http://schemas.microsoft.com/office/drawing/2014/main" xmlns="" val="2708742726"/>
                  </a:ext>
                </a:extLst>
              </a:tr>
              <a:tr h="370840">
                <a:tc vMerge="1">
                  <a:txBody>
                    <a:bodyPr/>
                    <a:lstStyle/>
                    <a:p>
                      <a:endParaRPr lang="ru-RU" dirty="0"/>
                    </a:p>
                  </a:txBody>
                  <a:tcPr/>
                </a:tc>
                <a:tc>
                  <a:txBody>
                    <a:bodyPr/>
                    <a:lstStyle/>
                    <a:p>
                      <a:r>
                        <a:rPr lang="ru-RU" sz="1600" dirty="0"/>
                        <a:t>Заказчика</a:t>
                      </a:r>
                    </a:p>
                  </a:txBody>
                  <a:tcPr/>
                </a:tc>
                <a:tc>
                  <a:txBody>
                    <a:bodyPr/>
                    <a:lstStyle/>
                    <a:p>
                      <a:r>
                        <a:rPr lang="ru-RU" sz="1600" dirty="0"/>
                        <a:t>Участника</a:t>
                      </a:r>
                    </a:p>
                  </a:txBody>
                  <a:tcPr/>
                </a:tc>
                <a:tc>
                  <a:txBody>
                    <a:bodyPr/>
                    <a:lstStyle/>
                    <a:p>
                      <a:r>
                        <a:rPr lang="ru-RU" sz="1600" dirty="0"/>
                        <a:t>УФАС</a:t>
                      </a:r>
                    </a:p>
                  </a:txBody>
                  <a:tcPr/>
                </a:tc>
                <a:tc>
                  <a:txBody>
                    <a:bodyPr/>
                    <a:lstStyle/>
                    <a:p>
                      <a:r>
                        <a:rPr lang="ru-RU" sz="1600" dirty="0"/>
                        <a:t>Суда</a:t>
                      </a:r>
                    </a:p>
                  </a:txBody>
                  <a:tcPr/>
                </a:tc>
                <a:tc vMerge="1">
                  <a:txBody>
                    <a:bodyPr/>
                    <a:lstStyle/>
                    <a:p>
                      <a:endParaRPr lang="ru-RU" dirty="0"/>
                    </a:p>
                  </a:txBody>
                  <a:tcPr/>
                </a:tc>
                <a:extLst>
                  <a:ext uri="{0D108BD9-81ED-4DB2-BD59-A6C34878D82A}">
                    <a16:rowId xmlns:a16="http://schemas.microsoft.com/office/drawing/2014/main" xmlns="" val="1838283891"/>
                  </a:ext>
                </a:extLst>
              </a:tr>
              <a:tr h="370840">
                <a:tc>
                  <a:txBody>
                    <a:bodyPr/>
                    <a:lstStyle/>
                    <a:p>
                      <a:r>
                        <a:rPr lang="ru-RU" sz="1600" dirty="0"/>
                        <a:t>Липецкий /1289</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Надо рассматривать все заявки</a:t>
                      </a:r>
                    </a:p>
                  </a:txBody>
                  <a:tcPr/>
                </a:tc>
                <a:tc>
                  <a:txBody>
                    <a:bodyPr/>
                    <a:lstStyle/>
                    <a:p>
                      <a:r>
                        <a:rPr lang="ru-RU" sz="1600" dirty="0"/>
                        <a:t>Надо рассматривать все заявки</a:t>
                      </a:r>
                    </a:p>
                  </a:txBody>
                  <a:tcPr/>
                </a:tc>
                <a:tc>
                  <a:txBody>
                    <a:bodyPr/>
                    <a:lstStyle/>
                    <a:p>
                      <a:r>
                        <a:rPr lang="ru-RU" sz="1600" dirty="0"/>
                        <a:t>А36-2265/2018 (3 инстанции)</a:t>
                      </a:r>
                    </a:p>
                  </a:txBody>
                  <a:tcPr/>
                </a:tc>
                <a:extLst>
                  <a:ext uri="{0D108BD9-81ED-4DB2-BD59-A6C34878D82A}">
                    <a16:rowId xmlns:a16="http://schemas.microsoft.com/office/drawing/2014/main" xmlns="" val="1229049374"/>
                  </a:ext>
                </a:extLst>
              </a:tr>
              <a:tr h="370840">
                <a:tc rowSpan="2">
                  <a:txBody>
                    <a:bodyPr/>
                    <a:lstStyle/>
                    <a:p>
                      <a:r>
                        <a:rPr lang="ru-RU" sz="1600" dirty="0"/>
                        <a:t>Хабаровский /1289</a:t>
                      </a:r>
                    </a:p>
                  </a:txBody>
                  <a:tcPr/>
                </a:tc>
                <a:tc rowSpan="2">
                  <a:txBody>
                    <a:bodyPr/>
                    <a:lstStyle/>
                    <a:p>
                      <a:r>
                        <a:rPr lang="ru-RU" sz="1600" dirty="0"/>
                        <a:t>Надо рассматривать первые 5 заявок</a:t>
                      </a:r>
                    </a:p>
                  </a:txBody>
                  <a:tcPr/>
                </a:tc>
                <a:tc rowSpan="2">
                  <a:txBody>
                    <a:bodyPr/>
                    <a:lstStyle/>
                    <a:p>
                      <a:r>
                        <a:rPr lang="ru-RU" sz="1600" dirty="0"/>
                        <a:t>Надо рассматривать все заявки</a:t>
                      </a:r>
                    </a:p>
                    <a:p>
                      <a:endParaRPr lang="ru-RU" sz="1600" dirty="0"/>
                    </a:p>
                  </a:txBody>
                  <a:tcPr/>
                </a:tc>
                <a:tc rowSpan="2">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А73-13325/2017 (1-я инстанция + 6</a:t>
                      </a:r>
                      <a:r>
                        <a:rPr lang="ru-RU" sz="1600" baseline="0" dirty="0"/>
                        <a:t> </a:t>
                      </a:r>
                      <a:r>
                        <a:rPr lang="ru-RU" sz="1600" dirty="0"/>
                        <a:t>ААС)</a:t>
                      </a:r>
                    </a:p>
                  </a:txBody>
                  <a:tcPr/>
                </a:tc>
                <a:extLst>
                  <a:ext uri="{0D108BD9-81ED-4DB2-BD59-A6C34878D82A}">
                    <a16:rowId xmlns:a16="http://schemas.microsoft.com/office/drawing/2014/main" xmlns="" val="2842867618"/>
                  </a:ext>
                </a:extLst>
              </a:tr>
              <a:tr h="370840">
                <a:tc vMerge="1">
                  <a:txBody>
                    <a:bodyPr/>
                    <a:lstStyle/>
                    <a:p>
                      <a:endParaRPr lang="ru-RU" dirty="0"/>
                    </a:p>
                  </a:txBody>
                  <a:tcPr/>
                </a:tc>
                <a:tc vMerge="1">
                  <a:txBody>
                    <a:bodyPr/>
                    <a:lstStyle/>
                    <a:p>
                      <a:endParaRPr lang="ru-RU" dirty="0"/>
                    </a:p>
                  </a:txBody>
                  <a:tcPr/>
                </a:tc>
                <a:tc vMerge="1">
                  <a:txBody>
                    <a:bodyPr/>
                    <a:lstStyle/>
                    <a:p>
                      <a:endParaRPr lang="ru-RU" dirty="0"/>
                    </a:p>
                  </a:txBody>
                  <a:tcPr/>
                </a:tc>
                <a:tc vMerge="1">
                  <a:txBody>
                    <a:bodyPr/>
                    <a:lstStyle/>
                    <a:p>
                      <a:endParaRPr lang="ru-RU" dirty="0"/>
                    </a:p>
                  </a:txBody>
                  <a:tcPr/>
                </a:tc>
                <a:tc>
                  <a:txBody>
                    <a:bodyPr/>
                    <a:lstStyle/>
                    <a:p>
                      <a:r>
                        <a:rPr lang="ru-RU" sz="1600" dirty="0"/>
                        <a:t>Надо рассматривать первые 5 заявок</a:t>
                      </a:r>
                    </a:p>
                  </a:txBody>
                  <a:tcPr/>
                </a:tc>
                <a:tc>
                  <a:txBody>
                    <a:bodyPr/>
                    <a:lstStyle/>
                    <a:p>
                      <a:r>
                        <a:rPr lang="ru-RU" sz="1600" dirty="0"/>
                        <a:t>Постановление</a:t>
                      </a:r>
                      <a:r>
                        <a:rPr lang="ru-RU" sz="1600" baseline="0" dirty="0"/>
                        <a:t> </a:t>
                      </a:r>
                      <a:r>
                        <a:rPr lang="ru-RU" sz="1600" dirty="0"/>
                        <a:t>АС Дальневосточного округа № Ф03-3638/2018</a:t>
                      </a:r>
                    </a:p>
                  </a:txBody>
                  <a:tcPr/>
                </a:tc>
                <a:extLst>
                  <a:ext uri="{0D108BD9-81ED-4DB2-BD59-A6C34878D82A}">
                    <a16:rowId xmlns:a16="http://schemas.microsoft.com/office/drawing/2014/main" xmlns="" val="602810378"/>
                  </a:ext>
                </a:extLst>
              </a:tr>
              <a:tr h="370840">
                <a:tc>
                  <a:txBody>
                    <a:bodyPr/>
                    <a:lstStyle/>
                    <a:p>
                      <a:r>
                        <a:rPr lang="ru-RU" sz="1600" dirty="0"/>
                        <a:t>Якутский /1289</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А58-3473/2018 (апелляция + кассация)</a:t>
                      </a:r>
                    </a:p>
                  </a:txBody>
                  <a:tcPr/>
                </a:tc>
                <a:extLst>
                  <a:ext uri="{0D108BD9-81ED-4DB2-BD59-A6C34878D82A}">
                    <a16:rowId xmlns:a16="http://schemas.microsoft.com/office/drawing/2014/main" xmlns="" val="1371830013"/>
                  </a:ext>
                </a:extLst>
              </a:tr>
              <a:tr h="564839">
                <a:tc>
                  <a:txBody>
                    <a:bodyPr/>
                    <a:lstStyle/>
                    <a:p>
                      <a:r>
                        <a:rPr lang="ru-RU" sz="1600" dirty="0"/>
                        <a:t>Волгоградский /1289</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Надо рассматривать первые</a:t>
                      </a:r>
                      <a:r>
                        <a:rPr lang="ru-RU" sz="1600" baseline="0" dirty="0"/>
                        <a:t> 5 заявок</a:t>
                      </a:r>
                      <a:endParaRPr lang="ru-RU" sz="1600" dirty="0"/>
                    </a:p>
                  </a:txBody>
                  <a:tcPr/>
                </a:tc>
                <a:tc>
                  <a:txBody>
                    <a:bodyPr/>
                    <a:lstStyle/>
                    <a:p>
                      <a:r>
                        <a:rPr lang="ru-RU" sz="1600" dirty="0"/>
                        <a:t>Надо рассматривать все заявки</a:t>
                      </a:r>
                    </a:p>
                  </a:txBody>
                  <a:tcPr/>
                </a:tc>
                <a:tc>
                  <a:txBody>
                    <a:bodyPr/>
                    <a:lstStyle/>
                    <a:p>
                      <a:r>
                        <a:rPr lang="ru-RU" sz="1600" dirty="0"/>
                        <a:t>А12-41768/2016 (</a:t>
                      </a:r>
                      <a:r>
                        <a:rPr lang="ru-RU" sz="1600"/>
                        <a:t>3 инстанции + ВС)</a:t>
                      </a:r>
                      <a:endParaRPr lang="ru-RU" sz="1600" dirty="0"/>
                    </a:p>
                  </a:txBody>
                  <a:tcPr/>
                </a:tc>
                <a:extLst>
                  <a:ext uri="{0D108BD9-81ED-4DB2-BD59-A6C34878D82A}">
                    <a16:rowId xmlns:a16="http://schemas.microsoft.com/office/drawing/2014/main" xmlns="" val="3090145971"/>
                  </a:ext>
                </a:extLst>
              </a:tr>
              <a:tr h="370840">
                <a:tc>
                  <a:txBody>
                    <a:bodyPr/>
                    <a:lstStyle/>
                    <a:p>
                      <a:r>
                        <a:rPr lang="ru-RU" sz="1600" dirty="0"/>
                        <a:t>Новосибирский</a:t>
                      </a:r>
                      <a:r>
                        <a:rPr lang="ru-RU" sz="1600" baseline="0" dirty="0"/>
                        <a:t> /1289</a:t>
                      </a:r>
                      <a:endParaRPr lang="ru-RU" sz="1600" dirty="0"/>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первые 5 заявок</a:t>
                      </a:r>
                    </a:p>
                  </a:txBody>
                  <a:tcPr/>
                </a:tc>
                <a:tc>
                  <a:txBody>
                    <a:bodyPr/>
                    <a:lstStyle/>
                    <a:p>
                      <a:r>
                        <a:rPr lang="ru-RU" sz="1600" dirty="0"/>
                        <a:t>А45-24161/2017 (3 инстанции)</a:t>
                      </a:r>
                    </a:p>
                  </a:txBody>
                  <a:tcPr/>
                </a:tc>
                <a:extLst>
                  <a:ext uri="{0D108BD9-81ED-4DB2-BD59-A6C34878D82A}">
                    <a16:rowId xmlns:a16="http://schemas.microsoft.com/office/drawing/2014/main" xmlns="" val="3523324752"/>
                  </a:ext>
                </a:extLst>
              </a:tr>
              <a:tr h="370840">
                <a:tc>
                  <a:txBody>
                    <a:bodyPr/>
                    <a:lstStyle/>
                    <a:p>
                      <a:r>
                        <a:rPr lang="ru-RU" sz="1600" dirty="0"/>
                        <a:t>Новосибирский /102</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все заявки</a:t>
                      </a:r>
                    </a:p>
                  </a:txBody>
                  <a:tcPr/>
                </a:tc>
                <a:tc>
                  <a:txBody>
                    <a:bodyPr/>
                    <a:lstStyle/>
                    <a:p>
                      <a:r>
                        <a:rPr lang="ru-RU" sz="1600" dirty="0"/>
                        <a:t>Надо рассматривать первые 5 заявок</a:t>
                      </a:r>
                    </a:p>
                  </a:txBody>
                  <a:tcPr/>
                </a:tc>
                <a:tc>
                  <a:txBody>
                    <a:bodyPr/>
                    <a:lstStyle/>
                    <a:p>
                      <a:r>
                        <a:rPr lang="ru-RU" sz="1600" dirty="0"/>
                        <a:t>Надо рассматривать первые 5 заявок</a:t>
                      </a:r>
                    </a:p>
                  </a:txBody>
                  <a:tcPr/>
                </a:tc>
                <a:tc>
                  <a:txBody>
                    <a:bodyPr/>
                    <a:lstStyle/>
                    <a:p>
                      <a:r>
                        <a:rPr lang="ru-RU" sz="1600" dirty="0"/>
                        <a:t>А45-29642/2019 (3 инстанции)</a:t>
                      </a:r>
                    </a:p>
                  </a:txBody>
                  <a:tcPr/>
                </a:tc>
                <a:extLst>
                  <a:ext uri="{0D108BD9-81ED-4DB2-BD59-A6C34878D82A}">
                    <a16:rowId xmlns:a16="http://schemas.microsoft.com/office/drawing/2014/main" xmlns="" val="1294645375"/>
                  </a:ext>
                </a:extLst>
              </a:tr>
              <a:tr h="370840">
                <a:tc>
                  <a:txBody>
                    <a:bodyPr/>
                    <a:lstStyle/>
                    <a:p>
                      <a:r>
                        <a:rPr lang="ru-RU" sz="1600" dirty="0"/>
                        <a:t>Псковский/102</a:t>
                      </a:r>
                    </a:p>
                  </a:txBody>
                  <a:tcPr/>
                </a:tc>
                <a:tc>
                  <a:txBody>
                    <a:bodyPr/>
                    <a:lstStyle/>
                    <a:p>
                      <a:r>
                        <a:rPr lang="ru-RU" sz="1600" dirty="0"/>
                        <a:t>Надо рассматривать 5 заявок</a:t>
                      </a:r>
                    </a:p>
                  </a:txBody>
                  <a:tcPr/>
                </a:tc>
                <a:tc>
                  <a:txBody>
                    <a:bodyPr/>
                    <a:lstStyle/>
                    <a:p>
                      <a:r>
                        <a:rPr lang="ru-RU" sz="1600" dirty="0"/>
                        <a:t>Надо рассматривать все заявки</a:t>
                      </a:r>
                    </a:p>
                  </a:txBody>
                  <a:tcPr/>
                </a:tc>
                <a:tc>
                  <a:txBody>
                    <a:bodyPr/>
                    <a:lstStyle/>
                    <a:p>
                      <a:r>
                        <a:rPr lang="ru-RU" sz="1600" dirty="0"/>
                        <a:t>Надо рассматривать все заявки</a:t>
                      </a:r>
                    </a:p>
                  </a:txBody>
                  <a:tcPr/>
                </a:tc>
                <a:tc>
                  <a:txBody>
                    <a:bodyPr/>
                    <a:lstStyle/>
                    <a:p>
                      <a:r>
                        <a:rPr lang="ru-RU" sz="1600" dirty="0"/>
                        <a:t>Надо рассматривать первые 5 заявок</a:t>
                      </a:r>
                    </a:p>
                  </a:txBody>
                  <a:tcPr/>
                </a:tc>
                <a:tc>
                  <a:txBody>
                    <a:bodyPr/>
                    <a:lstStyle/>
                    <a:p>
                      <a:r>
                        <a:rPr lang="ru-RU" sz="1600" dirty="0"/>
                        <a:t>А52-2727/2020 (1-я инстанция)</a:t>
                      </a:r>
                    </a:p>
                  </a:txBody>
                  <a:tcPr/>
                </a:tc>
                <a:extLst>
                  <a:ext uri="{0D108BD9-81ED-4DB2-BD59-A6C34878D82A}">
                    <a16:rowId xmlns:a16="http://schemas.microsoft.com/office/drawing/2014/main" xmlns="" val="2034034684"/>
                  </a:ext>
                </a:extLst>
              </a:tr>
            </a:tbl>
          </a:graphicData>
        </a:graphic>
      </p:graphicFrame>
    </p:spTree>
    <p:extLst>
      <p:ext uri="{BB962C8B-B14F-4D97-AF65-F5344CB8AC3E}">
        <p14:creationId xmlns:p14="http://schemas.microsoft.com/office/powerpoint/2010/main" val="27636598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390E1BC-697F-4720-89E0-E99F2E289C9A}"/>
              </a:ext>
            </a:extLst>
          </p:cNvPr>
          <p:cNvSpPr>
            <a:spLocks noGrp="1"/>
          </p:cNvSpPr>
          <p:nvPr>
            <p:ph type="title"/>
          </p:nvPr>
        </p:nvSpPr>
        <p:spPr/>
        <p:txBody>
          <a:bodyPr/>
          <a:lstStyle/>
          <a:p>
            <a:r>
              <a:rPr lang="ru-RU" sz="2400" dirty="0">
                <a:solidFill>
                  <a:srgbClr val="FF0000"/>
                </a:solidFill>
              </a:rPr>
              <a:t>РАЗЪЯСНЕНИЕ ФАС РОССИИ ДЛЯ ТЕРРИТОРИАЛЬНЫХ ОРГАНОВ ВЕДОМСТВА ОБ ОСОБЕННОСТЯХ РАССМОТРЕНИЯ ЗАЯВОК НА ЗАКУПКАХ С ОГРАНИЧЕНИЯМИ ДЛЯ ИНОСТРАННОЙ ПРОДУКЦИИ</a:t>
            </a:r>
            <a:br>
              <a:rPr lang="ru-RU" sz="2400" dirty="0">
                <a:solidFill>
                  <a:srgbClr val="FF0000"/>
                </a:solidFill>
              </a:rPr>
            </a:br>
            <a:endParaRPr lang="ru-RU" sz="2400" dirty="0">
              <a:solidFill>
                <a:srgbClr val="FF0000"/>
              </a:solidFill>
            </a:endParaRPr>
          </a:p>
        </p:txBody>
      </p:sp>
      <p:sp>
        <p:nvSpPr>
          <p:cNvPr id="3" name="Объект 2">
            <a:extLst>
              <a:ext uri="{FF2B5EF4-FFF2-40B4-BE49-F238E27FC236}">
                <a16:creationId xmlns:a16="http://schemas.microsoft.com/office/drawing/2014/main" xmlns="" id="{7DD82B54-3E55-4DBA-AB4F-194873C56051}"/>
              </a:ext>
            </a:extLst>
          </p:cNvPr>
          <p:cNvSpPr>
            <a:spLocks noGrp="1"/>
          </p:cNvSpPr>
          <p:nvPr>
            <p:ph idx="1"/>
          </p:nvPr>
        </p:nvSpPr>
        <p:spPr/>
        <p:txBody>
          <a:bodyPr/>
          <a:lstStyle/>
          <a:p>
            <a:r>
              <a:rPr lang="ru-RU" sz="1600" dirty="0"/>
              <a:t>Письмо ФАС России от 29.09.2020 № ИА/84079/20 "По вопросам направления (рассмотрения) заявок на участие в аукционах в случае установления заказчиками ограничений доступа иностранной продукции"</a:t>
            </a:r>
          </a:p>
          <a:p>
            <a:r>
              <a:rPr lang="ru-RU" sz="1600" dirty="0"/>
              <a:t>На таких закупках электронным площадкам надлежит направлять заказчикам все поступившие заявки, а аукционной комиссии – рассматривать их</a:t>
            </a:r>
          </a:p>
          <a:p>
            <a:r>
              <a:rPr lang="ru-RU" sz="1600" dirty="0"/>
              <a:t>Согласно Закону о контрактной системе (44-ФЗ)* электронная площадка обязана направить заказчику первые десять поданных заявок, аукционной комиссии заказчика надлежит** отобрать из них пять заявок, соответствующих требованиям закупочной документации.</a:t>
            </a:r>
          </a:p>
          <a:p>
            <a:r>
              <a:rPr lang="ru-RU" sz="1600" dirty="0"/>
              <a:t>Если на торги поступило свыше 10 заявок, такой порядок не позволяет корректно применить ограничения на допуск иностранной продукции, например, принцип «третий лишний»***.</a:t>
            </a:r>
          </a:p>
          <a:p>
            <a:r>
              <a:rPr lang="ru-RU" sz="1600" dirty="0"/>
              <a:t>«Таким образом, если при проведении закупки заказчик установил ограничения для поставки иностранной продукции, оператору электронной площадки надлежит направить заказчику заявки всех участников торгов. Также заявки всех участников должна рассмотреть аукционная комиссия. ФАС России будет осуществлять контроль за этими требованиями», - отметил заместитель руководителя ФАС России Михаил </a:t>
            </a:r>
            <a:r>
              <a:rPr lang="ru-RU" sz="1600" dirty="0" err="1"/>
              <a:t>Евраев</a:t>
            </a:r>
            <a:r>
              <a:rPr lang="ru-RU" sz="1600" dirty="0"/>
              <a:t>.</a:t>
            </a:r>
          </a:p>
        </p:txBody>
      </p:sp>
    </p:spTree>
    <p:extLst>
      <p:ext uri="{BB962C8B-B14F-4D97-AF65-F5344CB8AC3E}">
        <p14:creationId xmlns:p14="http://schemas.microsoft.com/office/powerpoint/2010/main" val="20258202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Проблема с заполнением 1-й части посредством П/А средств площадки</a:t>
            </a:r>
          </a:p>
        </p:txBody>
      </p:sp>
      <p:graphicFrame>
        <p:nvGraphicFramePr>
          <p:cNvPr id="4" name="Объект 3"/>
          <p:cNvGraphicFramePr>
            <a:graphicFrameLocks noGrp="1"/>
          </p:cNvGraphicFramePr>
          <p:nvPr>
            <p:ph idx="1"/>
          </p:nvPr>
        </p:nvGraphicFramePr>
        <p:xfrm>
          <a:off x="617987" y="611685"/>
          <a:ext cx="10956023" cy="6096000"/>
        </p:xfrm>
        <a:graphic>
          <a:graphicData uri="http://schemas.openxmlformats.org/drawingml/2006/table">
            <a:tbl>
              <a:tblPr firstRow="1" bandRow="1">
                <a:tableStyleId>{5C22544A-7EE6-4342-B048-85BDC9FD1C3A}</a:tableStyleId>
              </a:tblPr>
              <a:tblGrid>
                <a:gridCol w="2067665">
                  <a:extLst>
                    <a:ext uri="{9D8B030D-6E8A-4147-A177-3AD203B41FA5}">
                      <a16:colId xmlns:a16="http://schemas.microsoft.com/office/drawing/2014/main" xmlns="" val="1098966764"/>
                    </a:ext>
                  </a:extLst>
                </a:gridCol>
                <a:gridCol w="7244046">
                  <a:extLst>
                    <a:ext uri="{9D8B030D-6E8A-4147-A177-3AD203B41FA5}">
                      <a16:colId xmlns:a16="http://schemas.microsoft.com/office/drawing/2014/main" xmlns="" val="3158123171"/>
                    </a:ext>
                  </a:extLst>
                </a:gridCol>
                <a:gridCol w="1644312">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b="0" i="0" kern="1200" dirty="0">
                          <a:solidFill>
                            <a:schemeClr val="dk1"/>
                          </a:solidFill>
                          <a:effectLst/>
                          <a:latin typeface="+mn-lt"/>
                          <a:ea typeface="+mn-ea"/>
                          <a:cs typeface="+mn-cs"/>
                        </a:rPr>
                        <a:t>Решение Федеральной антимонопольной службы от 13 июля 2020 г. N 20/44/99/197 (№ закупки 0373200307320000216)</a:t>
                      </a:r>
                      <a:endParaRPr lang="ru-RU" sz="1600" dirty="0"/>
                    </a:p>
                  </a:txBody>
                  <a:tcPr/>
                </a:tc>
                <a:tc>
                  <a:txBody>
                    <a:bodyPr/>
                    <a:lstStyle/>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По мнению Заявителя, его права и законные интересы нарушены действиями Оператора электронной площадки, неправомерно не направившего Заказчику в составе заявки Заявителя сведения о стране происхождения товара.</a:t>
                      </a:r>
                    </a:p>
                    <a:p>
                      <a:pPr marL="285750" indent="-285750">
                        <a:buFont typeface="Arial" panose="020B0604020202020204" pitchFamily="34" charset="0"/>
                        <a:buChar char="•"/>
                      </a:pPr>
                      <a:r>
                        <a:rPr lang="ru-RU" sz="1600" dirty="0"/>
                        <a:t>Согласно протоколу рассмотрения заявок, на участие в электронном аукционе Заявителю отказано в допуске к участию в Аукционе по следующему основанию: "Участником закупки не представлена информация о наименовании страны происхождения товара".</a:t>
                      </a:r>
                    </a:p>
                    <a:p>
                      <a:pPr marL="285750" indent="-285750">
                        <a:buFont typeface="Arial" panose="020B0604020202020204" pitchFamily="34" charset="0"/>
                        <a:buChar char="•"/>
                      </a:pPr>
                      <a:r>
                        <a:rPr lang="ru-RU" sz="1600" dirty="0"/>
                        <a:t>Согласно сведениям информационной системы "Независимый регистратор" </a:t>
                      </a:r>
                      <a:r>
                        <a:rPr lang="ru-RU" sz="1600" b="1" dirty="0"/>
                        <a:t>Оператором электронной площадки в составе заявки Заявителя на участие в Аукционе направлены Заказчику сведения о стране происхождения товара.</a:t>
                      </a:r>
                    </a:p>
                    <a:p>
                      <a:pPr marL="285750" indent="-285750">
                        <a:buFont typeface="Arial" panose="020B0604020202020204" pitchFamily="34" charset="0"/>
                        <a:buChar char="•"/>
                      </a:pPr>
                      <a:r>
                        <a:rPr lang="ru-RU" sz="1600" dirty="0"/>
                        <a:t>Таким образом, Заявителем в составе заявки на участие в Аукционе представлены сведения о стране происхождения товара, а именно Российская Федерация.</a:t>
                      </a:r>
                    </a:p>
                    <a:p>
                      <a:pPr marL="285750" indent="-285750">
                        <a:buFont typeface="Arial" panose="020B0604020202020204" pitchFamily="34" charset="0"/>
                        <a:buChar char="•"/>
                      </a:pPr>
                      <a:r>
                        <a:rPr lang="ru-RU" sz="1600" dirty="0"/>
                        <a:t>Действия Аукционной комиссии, неправомерно принявшей решение об отказе Заявителю в допуске к участию в Аукционе в связи с отсутствием в составе заявки на участие в Аукционе страны происхождения товара, нарушают требования части 5 статьи 67 Закона о контрактной системе, и содержат признаки административного правонарушения, предусмотренного частью 2 статьи 7.30 Кодекса Российской Федерации об административных правонарушениях.</a:t>
                      </a:r>
                    </a:p>
                  </a:txBody>
                  <a:tcPr/>
                </a:tc>
                <a:tc>
                  <a:txBody>
                    <a:bodyPr/>
                    <a:lstStyle/>
                    <a:p>
                      <a:r>
                        <a:rPr lang="ru-RU" sz="1600" dirty="0"/>
                        <a:t>Жалоба на оператора не обоснована.</a:t>
                      </a:r>
                    </a:p>
                    <a:p>
                      <a:r>
                        <a:rPr lang="ru-RU" sz="1600" dirty="0"/>
                        <a:t>В действиях Комиссии нарушения.</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26005870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Проблема с заполнением 1-й части посредством П/А средств площадки</a:t>
            </a:r>
          </a:p>
        </p:txBody>
      </p:sp>
      <p:graphicFrame>
        <p:nvGraphicFramePr>
          <p:cNvPr id="4" name="Объект 3"/>
          <p:cNvGraphicFramePr>
            <a:graphicFrameLocks noGrp="1"/>
          </p:cNvGraphicFramePr>
          <p:nvPr>
            <p:ph idx="1"/>
          </p:nvPr>
        </p:nvGraphicFramePr>
        <p:xfrm>
          <a:off x="620785" y="1022350"/>
          <a:ext cx="10733015" cy="5364480"/>
        </p:xfrm>
        <a:graphic>
          <a:graphicData uri="http://schemas.openxmlformats.org/drawingml/2006/table">
            <a:tbl>
              <a:tblPr firstRow="1" bandRow="1">
                <a:tableStyleId>{5C22544A-7EE6-4342-B048-85BDC9FD1C3A}</a:tableStyleId>
              </a:tblPr>
              <a:tblGrid>
                <a:gridCol w="2012264">
                  <a:extLst>
                    <a:ext uri="{9D8B030D-6E8A-4147-A177-3AD203B41FA5}">
                      <a16:colId xmlns:a16="http://schemas.microsoft.com/office/drawing/2014/main" xmlns="" val="1098966764"/>
                    </a:ext>
                  </a:extLst>
                </a:gridCol>
                <a:gridCol w="6685862">
                  <a:extLst>
                    <a:ext uri="{9D8B030D-6E8A-4147-A177-3AD203B41FA5}">
                      <a16:colId xmlns:a16="http://schemas.microsoft.com/office/drawing/2014/main" xmlns="" val="3158123171"/>
                    </a:ext>
                  </a:extLst>
                </a:gridCol>
                <a:gridCol w="2034889">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Амурского</a:t>
                      </a:r>
                      <a:r>
                        <a:rPr lang="ru-RU" sz="1600" baseline="0" dirty="0"/>
                        <a:t> УФАС </a:t>
                      </a:r>
                      <a:r>
                        <a:rPr lang="ru-RU" sz="1600" dirty="0"/>
                        <a:t>по делу № 028/06/105-405/2020 от 18.08.2020 (№ закупки 0123300002120000006)</a:t>
                      </a:r>
                    </a:p>
                  </a:txBody>
                  <a:tcPr/>
                </a:tc>
                <a:tc>
                  <a:txBody>
                    <a:bodyPr/>
                    <a:lstStyle/>
                    <a:p>
                      <a:pPr marL="285750" indent="-285750">
                        <a:buFont typeface="Arial" panose="020B0604020202020204" pitchFamily="34" charset="0"/>
                        <a:buChar char="•"/>
                      </a:pPr>
                      <a:r>
                        <a:rPr lang="ru-RU" sz="1600" dirty="0"/>
                        <a:t>Участника отклонили за </a:t>
                      </a:r>
                      <a:r>
                        <a:rPr lang="ru-RU" sz="1600" dirty="0" err="1"/>
                        <a:t>неуказание</a:t>
                      </a:r>
                      <a:r>
                        <a:rPr lang="ru-RU" sz="1600" dirty="0"/>
                        <a:t> страны происхождения товара</a:t>
                      </a:r>
                      <a:r>
                        <a:rPr lang="ru-RU" sz="1600" baseline="0" dirty="0"/>
                        <a:t> при проведении ЭА на право заключения контракта на приобретение оборудования для ремонта котельной. </a:t>
                      </a:r>
                    </a:p>
                    <a:p>
                      <a:pPr marL="285750" indent="-285750">
                        <a:buFont typeface="Arial" panose="020B0604020202020204" pitchFamily="34" charset="0"/>
                        <a:buChar char="•"/>
                      </a:pPr>
                      <a:r>
                        <a:rPr lang="ru-RU" sz="1600" baseline="0" dirty="0"/>
                        <a:t>В 1-й части заявки </a:t>
                      </a:r>
                      <a:r>
                        <a:rPr lang="ru-RU" sz="1600" b="1" baseline="0" dirty="0"/>
                        <a:t>информация о стране происхождения товара </a:t>
                      </a:r>
                      <a:r>
                        <a:rPr lang="ru-RU" sz="1600" baseline="0" dirty="0"/>
                        <a:t>и о согласии участника ЭА на поставку товара, выполнение работы или оказание услуги на условиях, предусмотренных документацией об электронном аукционе и не подлежащих изменению по результатам проведения электронного аукциона, </a:t>
                      </a:r>
                      <a:r>
                        <a:rPr lang="ru-RU" sz="1600" b="1" baseline="0" dirty="0"/>
                        <a:t>указана посредством использования программно-аппаратных средств электронной площадки</a:t>
                      </a:r>
                      <a:r>
                        <a:rPr lang="ru-RU" sz="1600" baseline="0" dirty="0"/>
                        <a:t>.</a:t>
                      </a:r>
                    </a:p>
                    <a:p>
                      <a:pPr marL="285750" indent="-285750">
                        <a:buFont typeface="Arial" panose="020B0604020202020204" pitchFamily="34" charset="0"/>
                        <a:buChar char="•"/>
                      </a:pPr>
                      <a:r>
                        <a:rPr lang="ru-RU" sz="1600" baseline="0" dirty="0"/>
                        <a:t>При этом, конкретные показатели товара, предлагаемого к поставке перечислены в отдельном файле, прикрепленном к первой части заявки.</a:t>
                      </a:r>
                    </a:p>
                    <a:p>
                      <a:pPr marL="285750" indent="-285750">
                        <a:buFont typeface="Arial" panose="020B0604020202020204" pitchFamily="34" charset="0"/>
                        <a:buChar char="•"/>
                      </a:pPr>
                      <a:r>
                        <a:rPr lang="ru-RU" sz="1600" baseline="0" dirty="0"/>
                        <a:t>Таким образом, учитывая, что первая часть заявки ООО «….» содержала всю информацию, предусмотренную ч. 3 ст. 66, правовые основания для отказа в допуске к участию в аукционе ввиду непредставления информации о наименовании страны происхождения товара, у аукционной комиссии Заказчика отсутствовали.</a:t>
                      </a:r>
                      <a:endParaRPr lang="ru-RU" sz="1600" dirty="0"/>
                    </a:p>
                  </a:txBody>
                  <a:tcPr/>
                </a:tc>
                <a:tc>
                  <a:txBody>
                    <a:bodyPr/>
                    <a:lstStyle/>
                    <a:p>
                      <a:r>
                        <a:rPr lang="ru-RU" sz="1600" dirty="0"/>
                        <a:t>Жалоба обоснована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8035619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Проблема с заполнением 1-й части посредством П/А средств площадки</a:t>
            </a:r>
          </a:p>
        </p:txBody>
      </p:sp>
      <p:graphicFrame>
        <p:nvGraphicFramePr>
          <p:cNvPr id="4" name="Объект 3"/>
          <p:cNvGraphicFramePr>
            <a:graphicFrameLocks noGrp="1"/>
          </p:cNvGraphicFramePr>
          <p:nvPr>
            <p:ph idx="1"/>
          </p:nvPr>
        </p:nvGraphicFramePr>
        <p:xfrm>
          <a:off x="838200" y="1022350"/>
          <a:ext cx="10515600" cy="4876800"/>
        </p:xfrm>
        <a:graphic>
          <a:graphicData uri="http://schemas.openxmlformats.org/drawingml/2006/table">
            <a:tbl>
              <a:tblPr firstRow="1" bandRow="1">
                <a:tableStyleId>{5C22544A-7EE6-4342-B048-85BDC9FD1C3A}</a:tableStyleId>
              </a:tblPr>
              <a:tblGrid>
                <a:gridCol w="1971502">
                  <a:extLst>
                    <a:ext uri="{9D8B030D-6E8A-4147-A177-3AD203B41FA5}">
                      <a16:colId xmlns:a16="http://schemas.microsoft.com/office/drawing/2014/main" xmlns="" val="1098966764"/>
                    </a:ext>
                  </a:extLst>
                </a:gridCol>
                <a:gridCol w="6550429">
                  <a:extLst>
                    <a:ext uri="{9D8B030D-6E8A-4147-A177-3AD203B41FA5}">
                      <a16:colId xmlns:a16="http://schemas.microsoft.com/office/drawing/2014/main" xmlns="" val="3158123171"/>
                    </a:ext>
                  </a:extLst>
                </a:gridCol>
                <a:gridCol w="1993669">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a:t>
                      </a:r>
                      <a:r>
                        <a:rPr lang="ru-RU" sz="1600" b="0" i="0" kern="1200" dirty="0">
                          <a:solidFill>
                            <a:schemeClr val="dk1"/>
                          </a:solidFill>
                          <a:effectLst/>
                          <a:latin typeface="+mn-lt"/>
                          <a:ea typeface="+mn-ea"/>
                          <a:cs typeface="+mn-cs"/>
                        </a:rPr>
                        <a:t>Краснодарского УФАС от 8 апреля 2020 г. N 023/06/67-1728/2020  (№ закупки 0318200077920000004)</a:t>
                      </a:r>
                      <a:endParaRPr lang="ru-RU" sz="1600" dirty="0"/>
                    </a:p>
                  </a:txBody>
                  <a:tcPr/>
                </a:tc>
                <a:tc>
                  <a:txBody>
                    <a:bodyPr/>
                    <a:lstStyle/>
                    <a:p>
                      <a:pPr marL="285750" indent="-285750">
                        <a:buFont typeface="Arial" panose="020B0604020202020204" pitchFamily="34" charset="0"/>
                        <a:buChar char="•"/>
                      </a:pPr>
                      <a:r>
                        <a:rPr lang="ru-RU" sz="1600" dirty="0"/>
                        <a:t>Участника отклонили за </a:t>
                      </a:r>
                      <a:r>
                        <a:rPr lang="ru-RU" sz="1600" dirty="0" err="1"/>
                        <a:t>неуказание</a:t>
                      </a:r>
                      <a:r>
                        <a:rPr lang="ru-RU" sz="1600" dirty="0"/>
                        <a:t> страны происхождения товара</a:t>
                      </a:r>
                      <a:r>
                        <a:rPr lang="ru-RU" sz="1600" baseline="0" dirty="0"/>
                        <a:t> при проведении ЭА на поставку средств гигиены (подгузников). </a:t>
                      </a:r>
                    </a:p>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Заказчик пояснил, что </a:t>
                      </a:r>
                      <a:r>
                        <a:rPr lang="ru-RU" sz="1600" b="0" i="0" u="none" strike="noStrike" kern="1200" dirty="0">
                          <a:solidFill>
                            <a:schemeClr val="dk1"/>
                          </a:solidFill>
                          <a:effectLst/>
                          <a:latin typeface="+mn-lt"/>
                          <a:ea typeface="+mn-ea"/>
                          <a:cs typeface="+mn-cs"/>
                          <a:hlinkClick r:id="rId2"/>
                        </a:rPr>
                        <a:t>ст.66</a:t>
                      </a:r>
                      <a:r>
                        <a:rPr lang="ru-RU" sz="1600" b="0" i="0" kern="1200" dirty="0">
                          <a:solidFill>
                            <a:schemeClr val="dk1"/>
                          </a:solidFill>
                          <a:effectLst/>
                          <a:latin typeface="+mn-lt"/>
                          <a:ea typeface="+mn-ea"/>
                          <a:cs typeface="+mn-cs"/>
                        </a:rPr>
                        <a:t> </a:t>
                      </a:r>
                      <a:r>
                        <a:rPr lang="ru-RU" sz="1600" b="0" i="0" u="none" strike="noStrike" kern="1200" dirty="0">
                          <a:solidFill>
                            <a:schemeClr val="dk1"/>
                          </a:solidFill>
                          <a:effectLst/>
                          <a:latin typeface="+mn-lt"/>
                          <a:ea typeface="+mn-ea"/>
                          <a:cs typeface="+mn-cs"/>
                          <a:hlinkClick r:id="rId3"/>
                        </a:rPr>
                        <a:t>Закона</a:t>
                      </a:r>
                      <a:r>
                        <a:rPr lang="ru-RU" sz="1600" b="0" i="0" kern="1200" dirty="0">
                          <a:solidFill>
                            <a:schemeClr val="dk1"/>
                          </a:solidFill>
                          <a:effectLst/>
                          <a:latin typeface="+mn-lt"/>
                          <a:ea typeface="+mn-ea"/>
                          <a:cs typeface="+mn-cs"/>
                        </a:rPr>
                        <a:t> о контрактной системе установлены требования к составу заявки, а не к модулю электронной площадки. Учитывая, что в прикреплённых файлах Заявитель не указал страну происхождения товара, отказ в допуске соответствует </a:t>
                      </a:r>
                      <a:r>
                        <a:rPr lang="ru-RU" sz="1600" b="0" i="0" u="none" strike="noStrike" kern="1200" dirty="0">
                          <a:solidFill>
                            <a:schemeClr val="dk1"/>
                          </a:solidFill>
                          <a:effectLst/>
                          <a:latin typeface="+mn-lt"/>
                          <a:ea typeface="+mn-ea"/>
                          <a:cs typeface="+mn-cs"/>
                          <a:hlinkClick r:id="rId3"/>
                        </a:rPr>
                        <a:t>Закону</a:t>
                      </a:r>
                      <a:r>
                        <a:rPr lang="ru-RU" sz="1600" b="0" i="0" kern="1200" dirty="0">
                          <a:solidFill>
                            <a:schemeClr val="dk1"/>
                          </a:solidFill>
                          <a:effectLst/>
                          <a:latin typeface="+mn-lt"/>
                          <a:ea typeface="+mn-ea"/>
                          <a:cs typeface="+mn-cs"/>
                        </a:rPr>
                        <a:t> о контрактной системе.</a:t>
                      </a:r>
                    </a:p>
                    <a:p>
                      <a:pPr marL="285750" indent="-285750">
                        <a:buFont typeface="Arial" panose="020B0604020202020204" pitchFamily="34" charset="0"/>
                        <a:buChar char="•"/>
                      </a:pPr>
                      <a:r>
                        <a:rPr lang="ru-RU" sz="1600" dirty="0"/>
                        <a:t>Из смысла указанных норм Закона о контрактной системе следует, что направляемая в рамках ч.13 ст.66 Закона о контрактной системе информация в полном объёме является первой частью заявки. </a:t>
                      </a:r>
                      <a:r>
                        <a:rPr lang="ru-RU" sz="1600" b="1" dirty="0"/>
                        <a:t>Законом о контрактной системе предусмотрено рассмотрение заявки в полном объёме, а не отдельных её частей (прикреплённых файлов).</a:t>
                      </a:r>
                    </a:p>
                    <a:p>
                      <a:pPr marL="285750" indent="-285750">
                        <a:buFont typeface="Arial" panose="020B0604020202020204" pitchFamily="34" charset="0"/>
                        <a:buChar char="•"/>
                      </a:pPr>
                      <a:r>
                        <a:rPr lang="ru-RU" sz="1600" dirty="0"/>
                        <a:t>Из содержания первой части заявки Заявителя (направленной оператором) следует, что участником представлена информации о стране происхождения товара - Республика Беларусь.</a:t>
                      </a:r>
                    </a:p>
                    <a:p>
                      <a:pPr marL="285750" indent="-285750">
                        <a:buFont typeface="Arial" panose="020B0604020202020204" pitchFamily="34" charset="0"/>
                        <a:buChar char="•"/>
                      </a:pPr>
                      <a:r>
                        <a:rPr lang="ru-RU" sz="1600" dirty="0"/>
                        <a:t>Отклонение не обосновано</a:t>
                      </a:r>
                    </a:p>
                  </a:txBody>
                  <a:tcPr/>
                </a:tc>
                <a:tc>
                  <a:txBody>
                    <a:bodyPr/>
                    <a:lstStyle/>
                    <a:p>
                      <a:r>
                        <a:rPr lang="ru-RU" sz="1600" dirty="0"/>
                        <a:t>Жалоба обоснована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19241805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Проблема с заполнением 1-й части посредством П/А средств площадки – </a:t>
            </a:r>
            <a:r>
              <a:rPr lang="ru-RU" sz="2400" b="1" dirty="0">
                <a:solidFill>
                  <a:srgbClr val="FF0000"/>
                </a:solidFill>
              </a:rPr>
              <a:t>«встречные решения»</a:t>
            </a:r>
          </a:p>
        </p:txBody>
      </p:sp>
      <p:graphicFrame>
        <p:nvGraphicFramePr>
          <p:cNvPr id="4" name="Объект 3"/>
          <p:cNvGraphicFramePr>
            <a:graphicFrameLocks noGrp="1"/>
          </p:cNvGraphicFramePr>
          <p:nvPr>
            <p:ph idx="1"/>
          </p:nvPr>
        </p:nvGraphicFramePr>
        <p:xfrm>
          <a:off x="536895" y="1022350"/>
          <a:ext cx="10816905" cy="3901440"/>
        </p:xfrm>
        <a:graphic>
          <a:graphicData uri="http://schemas.openxmlformats.org/drawingml/2006/table">
            <a:tbl>
              <a:tblPr firstRow="1" bandRow="1">
                <a:tableStyleId>{5C22544A-7EE6-4342-B048-85BDC9FD1C3A}</a:tableStyleId>
              </a:tblPr>
              <a:tblGrid>
                <a:gridCol w="2027992">
                  <a:extLst>
                    <a:ext uri="{9D8B030D-6E8A-4147-A177-3AD203B41FA5}">
                      <a16:colId xmlns:a16="http://schemas.microsoft.com/office/drawing/2014/main" xmlns="" val="1098966764"/>
                    </a:ext>
                  </a:extLst>
                </a:gridCol>
                <a:gridCol w="6738119">
                  <a:extLst>
                    <a:ext uri="{9D8B030D-6E8A-4147-A177-3AD203B41FA5}">
                      <a16:colId xmlns:a16="http://schemas.microsoft.com/office/drawing/2014/main" xmlns="" val="3158123171"/>
                    </a:ext>
                  </a:extLst>
                </a:gridCol>
                <a:gridCol w="2050794">
                  <a:extLst>
                    <a:ext uri="{9D8B030D-6E8A-4147-A177-3AD203B41FA5}">
                      <a16:colId xmlns:a16="http://schemas.microsoft.com/office/drawing/2014/main" xmlns="" val="2362866797"/>
                    </a:ext>
                  </a:extLst>
                </a:gridCol>
              </a:tblGrid>
              <a:tr h="394597">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Ставропольского УФАС от 18.12.2020   </a:t>
                      </a:r>
                    </a:p>
                    <a:p>
                      <a:r>
                        <a:rPr lang="ru-RU" sz="1600" dirty="0"/>
                        <a:t>по делу № 026/06/67-2788/2020</a:t>
                      </a:r>
                    </a:p>
                    <a:p>
                      <a:r>
                        <a:rPr lang="ru-RU" sz="1600" dirty="0"/>
                        <a:t>Решение по жалобе № 202000116297004418</a:t>
                      </a:r>
                    </a:p>
                    <a:p>
                      <a:r>
                        <a:rPr lang="ru-RU" sz="1600" dirty="0"/>
                        <a:t>(№ закупки 0114100001220000101)</a:t>
                      </a:r>
                    </a:p>
                  </a:txBody>
                  <a:tcPr/>
                </a:tc>
                <a:tc>
                  <a:txBody>
                    <a:bodyPr/>
                    <a:lstStyle/>
                    <a:p>
                      <a:pPr marL="285750" indent="-285750">
                        <a:buFont typeface="Arial" panose="020B0604020202020204" pitchFamily="34" charset="0"/>
                        <a:buChar char="•"/>
                      </a:pPr>
                      <a:r>
                        <a:rPr lang="ru-RU" sz="1600"/>
                        <a:t>Жалуется ИП на отклонение на 1-х частях.</a:t>
                      </a:r>
                    </a:p>
                    <a:p>
                      <a:pPr marL="285750" indent="-285750">
                        <a:buFont typeface="Arial" panose="020B0604020202020204" pitchFamily="34" charset="0"/>
                        <a:buChar char="•"/>
                      </a:pPr>
                      <a:r>
                        <a:rPr lang="ru-RU" sz="1600"/>
                        <a:t>Заявка участника ИП не соответствует требованиям части 3 статьи 66 Закона №44-ФЗ и документации об аукционе в электронной форме и правомерно отклонена по следующим основаниям: участником закупки не указано наименование страны происхождения товара в самой заявке, как это прямо установлено положениями ч. 3 ст. 66 Закона №44-ФЗ.</a:t>
                      </a:r>
                    </a:p>
                    <a:p>
                      <a:pPr marL="285750" indent="-285750">
                        <a:buFont typeface="Arial" panose="020B0604020202020204" pitchFamily="34" charset="0"/>
                        <a:buChar char="•"/>
                      </a:pPr>
                      <a:r>
                        <a:rPr lang="ru-RU" sz="1600"/>
                        <a:t>Указание наименования страны происхождения товаров в первой части заявки при помощи программно-аппаратных средств ЭТП на сайте http://roseltorg.ru/ не является исполнением требований аукционной документации и ч. 3 ст. 66 Закона №44-ФЗ.</a:t>
                      </a:r>
                    </a:p>
                    <a:p>
                      <a:pPr marL="285750" indent="-285750">
                        <a:buFont typeface="Arial" panose="020B0604020202020204" pitchFamily="34" charset="0"/>
                        <a:buChar char="•"/>
                      </a:pPr>
                      <a:r>
                        <a:rPr lang="ru-RU" sz="1600"/>
                        <a:t>Из вышеизложенного следует, что имелись более чем достаточные основания для отклонения  заявки ИП в указанной ее части.</a:t>
                      </a:r>
                      <a:endParaRPr lang="ru-RU" sz="1600" dirty="0"/>
                    </a:p>
                  </a:txBody>
                  <a:tcPr/>
                </a:tc>
                <a:tc>
                  <a:txBody>
                    <a:bodyPr/>
                    <a:lstStyle/>
                    <a:p>
                      <a:r>
                        <a:rPr lang="ru-RU" sz="1600"/>
                        <a:t>Жалоба не обоснована</a:t>
                      </a:r>
                      <a:endParaRPr lang="ru-RU" sz="1600" dirty="0"/>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37151654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30"/>
            <a:ext cx="10515600" cy="565896"/>
          </a:xfrm>
        </p:spPr>
        <p:txBody>
          <a:bodyPr/>
          <a:lstStyle/>
          <a:p>
            <a:r>
              <a:rPr lang="ru-RU" sz="2400" b="1" dirty="0">
                <a:solidFill>
                  <a:srgbClr val="00B0F0"/>
                </a:solidFill>
              </a:rPr>
              <a:t>Проблема с заполнением 1-й части посредством П/А средств площадки – </a:t>
            </a:r>
            <a:r>
              <a:rPr lang="ru-RU" sz="2400" b="1" dirty="0">
                <a:solidFill>
                  <a:srgbClr val="FF0000"/>
                </a:solidFill>
              </a:rPr>
              <a:t>«встречные решения»</a:t>
            </a:r>
          </a:p>
        </p:txBody>
      </p:sp>
      <p:graphicFrame>
        <p:nvGraphicFramePr>
          <p:cNvPr id="4" name="Объект 3"/>
          <p:cNvGraphicFramePr>
            <a:graphicFrameLocks noGrp="1"/>
          </p:cNvGraphicFramePr>
          <p:nvPr>
            <p:ph idx="1"/>
          </p:nvPr>
        </p:nvGraphicFramePr>
        <p:xfrm>
          <a:off x="536895" y="1022350"/>
          <a:ext cx="11442583" cy="5638800"/>
        </p:xfrm>
        <a:graphic>
          <a:graphicData uri="http://schemas.openxmlformats.org/drawingml/2006/table">
            <a:tbl>
              <a:tblPr firstRow="1" bandRow="1">
                <a:tableStyleId>{5C22544A-7EE6-4342-B048-85BDC9FD1C3A}</a:tableStyleId>
              </a:tblPr>
              <a:tblGrid>
                <a:gridCol w="1837189">
                  <a:extLst>
                    <a:ext uri="{9D8B030D-6E8A-4147-A177-3AD203B41FA5}">
                      <a16:colId xmlns:a16="http://schemas.microsoft.com/office/drawing/2014/main" xmlns="" val="1098966764"/>
                    </a:ext>
                  </a:extLst>
                </a:gridCol>
                <a:gridCol w="7893245">
                  <a:extLst>
                    <a:ext uri="{9D8B030D-6E8A-4147-A177-3AD203B41FA5}">
                      <a16:colId xmlns:a16="http://schemas.microsoft.com/office/drawing/2014/main" xmlns="" val="3158123171"/>
                    </a:ext>
                  </a:extLst>
                </a:gridCol>
                <a:gridCol w="1712149">
                  <a:extLst>
                    <a:ext uri="{9D8B030D-6E8A-4147-A177-3AD203B41FA5}">
                      <a16:colId xmlns:a16="http://schemas.microsoft.com/office/drawing/2014/main" xmlns="" val="2362866797"/>
                    </a:ext>
                  </a:extLst>
                </a:gridCol>
              </a:tblGrid>
              <a:tr h="394597">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Санкт-Петербургского УФАС от 20.04.2020 по делу № 44-2078/20 </a:t>
                      </a:r>
                    </a:p>
                    <a:p>
                      <a:r>
                        <a:rPr lang="ru-RU" sz="1600" dirty="0"/>
                        <a:t>Решение по жалобе № 202000114959004129</a:t>
                      </a:r>
                    </a:p>
                    <a:p>
                      <a:r>
                        <a:rPr lang="ru-RU" sz="1600" dirty="0"/>
                        <a:t>(№ закупки 0172100002720000005)</a:t>
                      </a:r>
                    </a:p>
                  </a:txBody>
                  <a:tcPr/>
                </a:tc>
                <a:tc>
                  <a:txBody>
                    <a:bodyPr/>
                    <a:lstStyle/>
                    <a:p>
                      <a:pPr marL="285750" indent="-285750">
                        <a:buFont typeface="Arial" panose="020B0604020202020204" pitchFamily="34" charset="0"/>
                        <a:buChar char="•"/>
                      </a:pPr>
                      <a:r>
                        <a:rPr lang="ru-RU" sz="1400" dirty="0"/>
                        <a:t>Согласно протоколу рассмотрения заявок на участие в электронном аукционе, Заявителю отказано в допуске к участию в электронном аукционе, так как в заявке участника не указано наименование страны происхождения товара, поставляемого заказчику при оказании закупаемых услуг для автомобилей марок KIA YD (</a:t>
                      </a:r>
                      <a:r>
                        <a:rPr lang="ru-RU" sz="1400" dirty="0" err="1"/>
                        <a:t>Cerato</a:t>
                      </a:r>
                      <a:r>
                        <a:rPr lang="ru-RU" sz="1400" dirty="0"/>
                        <a:t>, </a:t>
                      </a:r>
                      <a:r>
                        <a:rPr lang="ru-RU" sz="1400" dirty="0" err="1"/>
                        <a:t>Forte</a:t>
                      </a:r>
                      <a:r>
                        <a:rPr lang="ru-RU" sz="1400" dirty="0"/>
                        <a:t>), </a:t>
                      </a:r>
                      <a:r>
                        <a:rPr lang="ru-RU" sz="1400" dirty="0" err="1"/>
                        <a:t>Volkswagen</a:t>
                      </a:r>
                      <a:r>
                        <a:rPr lang="ru-RU" sz="1400" dirty="0"/>
                        <a:t> </a:t>
                      </a:r>
                      <a:r>
                        <a:rPr lang="ru-RU" sz="1400" dirty="0" err="1"/>
                        <a:t>Polo</a:t>
                      </a:r>
                      <a:r>
                        <a:rPr lang="ru-RU" sz="1400" dirty="0"/>
                        <a:t>, </a:t>
                      </a:r>
                      <a:r>
                        <a:rPr lang="ru-RU" sz="1400" dirty="0" err="1"/>
                        <a:t>Toyota</a:t>
                      </a:r>
                      <a:r>
                        <a:rPr lang="ru-RU" sz="1400" dirty="0"/>
                        <a:t> </a:t>
                      </a:r>
                      <a:r>
                        <a:rPr lang="ru-RU" sz="1400" dirty="0" err="1"/>
                        <a:t>Camry</a:t>
                      </a:r>
                      <a:r>
                        <a:rPr lang="ru-RU" sz="1400" dirty="0"/>
                        <a:t>, </a:t>
                      </a:r>
                      <a:r>
                        <a:rPr lang="ru-RU" sz="1400" dirty="0" err="1"/>
                        <a:t>Hyundai</a:t>
                      </a:r>
                      <a:r>
                        <a:rPr lang="ru-RU" sz="1400" dirty="0"/>
                        <a:t> VF (I40)».</a:t>
                      </a:r>
                    </a:p>
                    <a:p>
                      <a:pPr marL="285750" indent="-285750">
                        <a:buFont typeface="Arial" panose="020B0604020202020204" pitchFamily="34" charset="0"/>
                        <a:buChar char="•"/>
                      </a:pPr>
                      <a:r>
                        <a:rPr lang="ru-RU" sz="1400" dirty="0"/>
                        <a:t>В ходе заседания Комиссия УФАС установила следующее.</a:t>
                      </a:r>
                    </a:p>
                    <a:p>
                      <a:pPr marL="285750" indent="-285750">
                        <a:buFont typeface="Arial" panose="020B0604020202020204" pitchFamily="34" charset="0"/>
                        <a:buChar char="•"/>
                      </a:pPr>
                      <a:r>
                        <a:rPr lang="ru-RU" sz="1400" dirty="0"/>
                        <a:t>Заявитель выразил согласие с применением программно-аппаратных средств электронной площадки, указал страны происхождения товара: «ГЕРМАНИЯ; КОРЕЯ, РЕСПУБЛИКА; Российская Федерация» с применением программно-аппаратных средств электронной площадки, также приложил файл «Характеристики.xls», в котором содержались конкретные показатели товара, соответствующие значениям, установленным в документации об электронном аукционе, а также наименования стран происхождения товаров, но не для всех позиций товаров.</a:t>
                      </a:r>
                    </a:p>
                    <a:p>
                      <a:pPr marL="285750" indent="-285750">
                        <a:buFont typeface="Arial" panose="020B0604020202020204" pitchFamily="34" charset="0"/>
                        <a:buChar char="•"/>
                      </a:pPr>
                      <a:r>
                        <a:rPr lang="ru-RU" sz="1400" dirty="0"/>
                        <a:t>Указание Заявителем стран происхождения товара: «ГЕРМАНИЯ;КОРЕЯ, </a:t>
                      </a:r>
                      <a:r>
                        <a:rPr lang="ru-RU" sz="1400" dirty="0" err="1"/>
                        <a:t>РЕСПУБЛИКА;Российская</a:t>
                      </a:r>
                      <a:r>
                        <a:rPr lang="ru-RU" sz="1400" dirty="0"/>
                        <a:t> Федерация» с применением программно-аппаратных средств электронной площадки не позволило членам аукционной комиссии по рассмотрению заявок на участие в электронном аукционе определить, к каким товарам относятся эти страны. Кроме того, вышеперечисленные страны указаны Заявителем для товаров в листах (вкладках) «</a:t>
                      </a:r>
                      <a:r>
                        <a:rPr lang="ru-RU" sz="1400" dirty="0" err="1"/>
                        <a:t>Зап.части</a:t>
                      </a:r>
                      <a:r>
                        <a:rPr lang="ru-RU" sz="1400" dirty="0"/>
                        <a:t> </a:t>
                      </a:r>
                      <a:r>
                        <a:rPr lang="ru-RU" sz="1400" dirty="0" err="1"/>
                        <a:t>Hyundai</a:t>
                      </a:r>
                      <a:r>
                        <a:rPr lang="ru-RU" sz="1400" dirty="0"/>
                        <a:t> </a:t>
                      </a:r>
                      <a:r>
                        <a:rPr lang="ru-RU" sz="1400" dirty="0" err="1"/>
                        <a:t>Solaris</a:t>
                      </a:r>
                      <a:r>
                        <a:rPr lang="ru-RU" sz="1400" dirty="0"/>
                        <a:t>», «</a:t>
                      </a:r>
                      <a:r>
                        <a:rPr lang="ru-RU" sz="1400" dirty="0" err="1"/>
                        <a:t>Зап.части</a:t>
                      </a:r>
                      <a:r>
                        <a:rPr lang="ru-RU" sz="1400" dirty="0"/>
                        <a:t> </a:t>
                      </a:r>
                      <a:r>
                        <a:rPr lang="ru-RU" sz="1400" dirty="0" err="1"/>
                        <a:t>Hyundai</a:t>
                      </a:r>
                      <a:r>
                        <a:rPr lang="ru-RU" sz="1400" dirty="0"/>
                        <a:t> </a:t>
                      </a:r>
                      <a:r>
                        <a:rPr lang="ru-RU" sz="1400" dirty="0" err="1"/>
                        <a:t>Elantra</a:t>
                      </a:r>
                      <a:r>
                        <a:rPr lang="ru-RU" sz="1400" dirty="0"/>
                        <a:t>», «</a:t>
                      </a:r>
                      <a:r>
                        <a:rPr lang="ru-RU" sz="1400" dirty="0" err="1"/>
                        <a:t>Зап.части</a:t>
                      </a:r>
                      <a:r>
                        <a:rPr lang="ru-RU" sz="1400" dirty="0"/>
                        <a:t> </a:t>
                      </a:r>
                      <a:r>
                        <a:rPr lang="ru-RU" sz="1400" dirty="0" err="1"/>
                        <a:t>Hyundai</a:t>
                      </a:r>
                      <a:r>
                        <a:rPr lang="ru-RU" sz="1400" dirty="0"/>
                        <a:t> </a:t>
                      </a:r>
                      <a:r>
                        <a:rPr lang="ru-RU" sz="1400" dirty="0" err="1"/>
                        <a:t>Sonata</a:t>
                      </a:r>
                      <a:r>
                        <a:rPr lang="ru-RU" sz="1400" dirty="0"/>
                        <a:t>», «VW </a:t>
                      </a:r>
                      <a:r>
                        <a:rPr lang="ru-RU" sz="1400" dirty="0" err="1"/>
                        <a:t>Passat</a:t>
                      </a:r>
                      <a:r>
                        <a:rPr lang="ru-RU" sz="1400" dirty="0"/>
                        <a:t>», «Расходники».</a:t>
                      </a:r>
                    </a:p>
                    <a:p>
                      <a:pPr marL="285750" indent="-285750">
                        <a:buFont typeface="Arial" panose="020B0604020202020204" pitchFamily="34" charset="0"/>
                        <a:buChar char="•"/>
                      </a:pPr>
                      <a:r>
                        <a:rPr lang="ru-RU" sz="1400" dirty="0"/>
                        <a:t>Листы (вкладки) «</a:t>
                      </a:r>
                      <a:r>
                        <a:rPr lang="ru-RU" sz="1400" dirty="0" err="1"/>
                        <a:t>Зап.части</a:t>
                      </a:r>
                      <a:r>
                        <a:rPr lang="ru-RU" sz="1400" dirty="0"/>
                        <a:t> KIA», «</a:t>
                      </a:r>
                      <a:r>
                        <a:rPr lang="ru-RU" sz="1400" dirty="0" err="1"/>
                        <a:t>Зап.части</a:t>
                      </a:r>
                      <a:r>
                        <a:rPr lang="ru-RU" sz="1400" dirty="0"/>
                        <a:t> VW </a:t>
                      </a:r>
                      <a:r>
                        <a:rPr lang="ru-RU" sz="1400" dirty="0" err="1"/>
                        <a:t>Polo</a:t>
                      </a:r>
                      <a:r>
                        <a:rPr lang="ru-RU" sz="1400" dirty="0"/>
                        <a:t>», «</a:t>
                      </a:r>
                      <a:r>
                        <a:rPr lang="ru-RU" sz="1400" dirty="0" err="1"/>
                        <a:t>Зап.части</a:t>
                      </a:r>
                      <a:r>
                        <a:rPr lang="ru-RU" sz="1400" dirty="0"/>
                        <a:t> </a:t>
                      </a:r>
                      <a:r>
                        <a:rPr lang="ru-RU" sz="1400" dirty="0" err="1"/>
                        <a:t>Toyota</a:t>
                      </a:r>
                      <a:r>
                        <a:rPr lang="ru-RU" sz="1400" dirty="0"/>
                        <a:t> </a:t>
                      </a:r>
                      <a:r>
                        <a:rPr lang="ru-RU" sz="1400" dirty="0" err="1"/>
                        <a:t>Camry</a:t>
                      </a:r>
                      <a:r>
                        <a:rPr lang="ru-RU" sz="1400" dirty="0"/>
                        <a:t>», «</a:t>
                      </a:r>
                      <a:r>
                        <a:rPr lang="ru-RU" sz="1400" dirty="0" err="1"/>
                        <a:t>Зап.части</a:t>
                      </a:r>
                      <a:r>
                        <a:rPr lang="ru-RU" sz="1400" dirty="0"/>
                        <a:t> </a:t>
                      </a:r>
                      <a:r>
                        <a:rPr lang="ru-RU" sz="1400" dirty="0" err="1"/>
                        <a:t>Hyundai</a:t>
                      </a:r>
                      <a:r>
                        <a:rPr lang="ru-RU" sz="1400" dirty="0"/>
                        <a:t> VF» не содержали наименование стран происхождения.</a:t>
                      </a:r>
                    </a:p>
                    <a:p>
                      <a:pPr marL="285750" indent="-285750">
                        <a:buFont typeface="Arial" panose="020B0604020202020204" pitchFamily="34" charset="0"/>
                        <a:buChar char="•"/>
                      </a:pPr>
                      <a:r>
                        <a:rPr lang="ru-RU" sz="1400" dirty="0"/>
                        <a:t>Таким образом, Заявитель не указал наименования стран происхождения товаров, поставляемых при оказании закупаемых услуг</a:t>
                      </a:r>
                    </a:p>
                    <a:p>
                      <a:pPr marL="285750" indent="-285750">
                        <a:buFont typeface="Arial" panose="020B0604020202020204" pitchFamily="34" charset="0"/>
                        <a:buChar char="•"/>
                      </a:pPr>
                      <a:r>
                        <a:rPr lang="ru-RU" sz="1400" dirty="0"/>
                        <a:t>для автомобилей марок KIA YD (</a:t>
                      </a:r>
                      <a:r>
                        <a:rPr lang="ru-RU" sz="1400" dirty="0" err="1"/>
                        <a:t>Cerato</a:t>
                      </a:r>
                      <a:r>
                        <a:rPr lang="ru-RU" sz="1400" dirty="0"/>
                        <a:t>, </a:t>
                      </a:r>
                      <a:r>
                        <a:rPr lang="ru-RU" sz="1400" dirty="0" err="1"/>
                        <a:t>Forte</a:t>
                      </a:r>
                      <a:r>
                        <a:rPr lang="ru-RU" sz="1400" dirty="0"/>
                        <a:t>), </a:t>
                      </a:r>
                      <a:r>
                        <a:rPr lang="ru-RU" sz="1400" dirty="0" err="1"/>
                        <a:t>Volkswagen</a:t>
                      </a:r>
                      <a:r>
                        <a:rPr lang="ru-RU" sz="1400" dirty="0"/>
                        <a:t> </a:t>
                      </a:r>
                      <a:r>
                        <a:rPr lang="ru-RU" sz="1400" dirty="0" err="1"/>
                        <a:t>Polo</a:t>
                      </a:r>
                      <a:r>
                        <a:rPr lang="ru-RU" sz="1400" dirty="0"/>
                        <a:t>, </a:t>
                      </a:r>
                      <a:r>
                        <a:rPr lang="ru-RU" sz="1400" dirty="0" err="1"/>
                        <a:t>Toyota</a:t>
                      </a:r>
                      <a:r>
                        <a:rPr lang="ru-RU" sz="1400" dirty="0"/>
                        <a:t> </a:t>
                      </a:r>
                      <a:r>
                        <a:rPr lang="ru-RU" sz="1400" dirty="0" err="1"/>
                        <a:t>Camry</a:t>
                      </a:r>
                      <a:r>
                        <a:rPr lang="ru-RU" sz="1400" dirty="0"/>
                        <a:t>, </a:t>
                      </a:r>
                      <a:r>
                        <a:rPr lang="ru-RU" sz="1400" dirty="0" err="1"/>
                        <a:t>Hyundai</a:t>
                      </a:r>
                      <a:r>
                        <a:rPr lang="ru-RU" sz="1400" dirty="0"/>
                        <a:t> VF (I40).</a:t>
                      </a:r>
                    </a:p>
                  </a:txBody>
                  <a:tcPr/>
                </a:tc>
                <a:tc>
                  <a:txBody>
                    <a:bodyPr/>
                    <a:lstStyle/>
                    <a:p>
                      <a:r>
                        <a:rPr lang="ru-RU" sz="1600" dirty="0"/>
                        <a:t>Жалоба </a:t>
                      </a:r>
                      <a:r>
                        <a:rPr lang="ru-RU" sz="1600"/>
                        <a:t>не обоснована</a:t>
                      </a:r>
                      <a:endParaRPr lang="ru-RU" sz="1600" dirty="0"/>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13210925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Проблема с разными сведениями о стране происхождения товара на площадке оператора и в прикрепленном файле (1-е части)</a:t>
            </a:r>
          </a:p>
        </p:txBody>
      </p:sp>
      <p:graphicFrame>
        <p:nvGraphicFramePr>
          <p:cNvPr id="4" name="Объект 3"/>
          <p:cNvGraphicFramePr>
            <a:graphicFrameLocks noGrp="1"/>
          </p:cNvGraphicFramePr>
          <p:nvPr>
            <p:ph idx="1"/>
          </p:nvPr>
        </p:nvGraphicFramePr>
        <p:xfrm>
          <a:off x="617987" y="913689"/>
          <a:ext cx="10956023" cy="5455920"/>
        </p:xfrm>
        <a:graphic>
          <a:graphicData uri="http://schemas.openxmlformats.org/drawingml/2006/table">
            <a:tbl>
              <a:tblPr firstRow="1" bandRow="1">
                <a:tableStyleId>{5C22544A-7EE6-4342-B048-85BDC9FD1C3A}</a:tableStyleId>
              </a:tblPr>
              <a:tblGrid>
                <a:gridCol w="2067665">
                  <a:extLst>
                    <a:ext uri="{9D8B030D-6E8A-4147-A177-3AD203B41FA5}">
                      <a16:colId xmlns:a16="http://schemas.microsoft.com/office/drawing/2014/main" xmlns="" val="1098966764"/>
                    </a:ext>
                  </a:extLst>
                </a:gridCol>
                <a:gridCol w="7244046">
                  <a:extLst>
                    <a:ext uri="{9D8B030D-6E8A-4147-A177-3AD203B41FA5}">
                      <a16:colId xmlns:a16="http://schemas.microsoft.com/office/drawing/2014/main" xmlns="" val="3158123171"/>
                    </a:ext>
                  </a:extLst>
                </a:gridCol>
                <a:gridCol w="1644312">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Калужского УФАС от 17.09.2020 </a:t>
                      </a:r>
                    </a:p>
                    <a:p>
                      <a:r>
                        <a:rPr lang="ru-RU" sz="1600" dirty="0"/>
                        <a:t>по жалобе № 202000111747000958</a:t>
                      </a:r>
                    </a:p>
                    <a:p>
                      <a:r>
                        <a:rPr lang="ru-RU" sz="1600" dirty="0"/>
                        <a:t>(№ закупки 0137200001220004009)</a:t>
                      </a:r>
                    </a:p>
                  </a:txBody>
                  <a:tcPr/>
                </a:tc>
                <a:tc>
                  <a:txBody>
                    <a:bodyPr/>
                    <a:lstStyle/>
                    <a:p>
                      <a:pPr marL="285750" indent="-285750">
                        <a:buFont typeface="Arial" panose="020B0604020202020204" pitchFamily="34" charset="0"/>
                        <a:buChar char="•"/>
                      </a:pPr>
                      <a:r>
                        <a:rPr lang="ru-RU" sz="1600" dirty="0"/>
                        <a:t>Закупали микрофоны для </a:t>
                      </a:r>
                      <a:r>
                        <a:rPr lang="ru-RU" sz="1600" dirty="0" err="1"/>
                        <a:t>эстрадно</a:t>
                      </a:r>
                      <a:r>
                        <a:rPr lang="ru-RU" sz="1600" dirty="0"/>
                        <a:t>-джазового оркестра.</a:t>
                      </a:r>
                    </a:p>
                    <a:p>
                      <a:pPr marL="285750" indent="-285750">
                        <a:buFont typeface="Arial" panose="020B0604020202020204" pitchFamily="34" charset="0"/>
                        <a:buChar char="•"/>
                      </a:pPr>
                      <a:r>
                        <a:rPr lang="ru-RU" sz="1600" dirty="0"/>
                        <a:t>Жалоба на отклонение на 1-х частях за предоставление недостоверных сведений.</a:t>
                      </a:r>
                    </a:p>
                    <a:p>
                      <a:pPr marL="285750" indent="-285750">
                        <a:buFont typeface="Arial" panose="020B0604020202020204" pitchFamily="34" charset="0"/>
                        <a:buChar char="•"/>
                      </a:pPr>
                      <a:r>
                        <a:rPr lang="ru-RU" sz="1600" dirty="0"/>
                        <a:t>Предоставление недостоверной информации, предусмотренной частью 3 статьи 66 Федерального закона №44-ФЗ, в отношении страны происхождения товара, предлагаемого к поставке. В заявке, сформированной на электронной площадке, в поле «страна происхождения товара» указано: «Венгрия», Мексиканские Соединенные Штаты, Дания»; в при крепленном файле «Согласие участника размещения заказа на поставку товаров.doc» указано: «Дания, Мексика, Венгрия, Китай»</a:t>
                      </a:r>
                    </a:p>
                  </a:txBody>
                  <a:tcPr/>
                </a:tc>
                <a:tc>
                  <a:txBody>
                    <a:bodyPr/>
                    <a:lstStyle/>
                    <a:p>
                      <a:r>
                        <a:rPr lang="ru-RU" sz="1600" dirty="0"/>
                        <a:t>Жалоба не обоснована</a:t>
                      </a:r>
                    </a:p>
                  </a:txBody>
                  <a:tcPr/>
                </a:tc>
                <a:extLst>
                  <a:ext uri="{0D108BD9-81ED-4DB2-BD59-A6C34878D82A}">
                    <a16:rowId xmlns:a16="http://schemas.microsoft.com/office/drawing/2014/main" xmlns="" val="2243354211"/>
                  </a:ext>
                </a:extLst>
              </a:tr>
              <a:tr h="370840">
                <a:tc>
                  <a:txBody>
                    <a:bodyPr/>
                    <a:lstStyle/>
                    <a:p>
                      <a:r>
                        <a:rPr lang="ru-RU" sz="1600" dirty="0"/>
                        <a:t>Решение Калужского УФАС от 26.06.2020 </a:t>
                      </a:r>
                    </a:p>
                    <a:p>
                      <a:r>
                        <a:rPr lang="ru-RU" sz="1600" dirty="0"/>
                        <a:t>по жалобе № </a:t>
                      </a:r>
                      <a:r>
                        <a:rPr lang="ru-RU" sz="1600" b="0" i="0" u="sng" kern="1200" dirty="0">
                          <a:solidFill>
                            <a:schemeClr val="dk1"/>
                          </a:solidFill>
                          <a:effectLst/>
                          <a:latin typeface="+mn-lt"/>
                          <a:ea typeface="+mn-ea"/>
                          <a:cs typeface="+mn-cs"/>
                          <a:hlinkClick r:id="rId2"/>
                        </a:rPr>
                        <a:t>202000111747001227</a:t>
                      </a:r>
                      <a:endParaRPr lang="ru-RU" sz="1600" dirty="0"/>
                    </a:p>
                    <a:p>
                      <a:r>
                        <a:rPr lang="ru-RU" sz="1600" dirty="0"/>
                        <a:t>(№ закупки 0137200001220005324 )</a:t>
                      </a:r>
                    </a:p>
                  </a:txBody>
                  <a:tcPr/>
                </a:tc>
                <a:tc>
                  <a:txBody>
                    <a:bodyPr/>
                    <a:lstStyle/>
                    <a:p>
                      <a:pPr marL="285750" indent="-285750">
                        <a:buFont typeface="Arial" panose="020B0604020202020204" pitchFamily="34" charset="0"/>
                        <a:buChar char="•"/>
                      </a:pPr>
                      <a:r>
                        <a:rPr lang="ru-RU" sz="1600" dirty="0"/>
                        <a:t>Закупали  картриджи с абсорбентом диоксида углерода.</a:t>
                      </a:r>
                    </a:p>
                    <a:p>
                      <a:pPr marL="285750" indent="-285750">
                        <a:buFont typeface="Arial" panose="020B0604020202020204" pitchFamily="34" charset="0"/>
                        <a:buChar char="•"/>
                      </a:pPr>
                      <a:r>
                        <a:rPr lang="ru-RU" sz="1600" dirty="0"/>
                        <a:t>Жалоба на отклонение на 1-х частях за предоставление недостоверных сведений.</a:t>
                      </a:r>
                    </a:p>
                    <a:p>
                      <a:pPr marL="285750" indent="-285750">
                        <a:buFont typeface="Arial" panose="020B0604020202020204" pitchFamily="34" charset="0"/>
                        <a:buChar char="•"/>
                      </a:pPr>
                      <a:r>
                        <a:rPr lang="ru-RU" sz="1600" dirty="0"/>
                        <a:t>В заявке, сформированной на электронной площадке, в поле «страна происхождения товара» указано: «Соединенное Королевство Великобритании и Северной Ирландии»; в прикрепленном файле «1 часть ГБЮУЗ Калужская ОКБ им. Шевченко 324.docx» «Соединённое королевство Великобритании и Северной Ирландии, Литовская Республика, Тайвань, Китайская Народная Республика, Республика Индия»</a:t>
                      </a:r>
                    </a:p>
                  </a:txBody>
                  <a:tcPr/>
                </a:tc>
                <a:tc>
                  <a:txBody>
                    <a:bodyPr/>
                    <a:lstStyle/>
                    <a:p>
                      <a:r>
                        <a:rPr lang="ru-RU" sz="1600" dirty="0"/>
                        <a:t>Жалоба не обоснована</a:t>
                      </a:r>
                    </a:p>
                  </a:txBody>
                  <a:tcPr/>
                </a:tc>
                <a:extLst>
                  <a:ext uri="{0D108BD9-81ED-4DB2-BD59-A6C34878D82A}">
                    <a16:rowId xmlns:a16="http://schemas.microsoft.com/office/drawing/2014/main" xmlns="" val="2513106992"/>
                  </a:ext>
                </a:extLst>
              </a:tr>
            </a:tbl>
          </a:graphicData>
        </a:graphic>
      </p:graphicFrame>
    </p:spTree>
    <p:extLst>
      <p:ext uri="{BB962C8B-B14F-4D97-AF65-F5344CB8AC3E}">
        <p14:creationId xmlns:p14="http://schemas.microsoft.com/office/powerpoint/2010/main" val="15934470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Проблема с разными сведениями о стране происхождения товара на площадке оператора и в прикрепленном файле (1-е части)</a:t>
            </a:r>
          </a:p>
        </p:txBody>
      </p:sp>
      <p:graphicFrame>
        <p:nvGraphicFramePr>
          <p:cNvPr id="4" name="Объект 3"/>
          <p:cNvGraphicFramePr>
            <a:graphicFrameLocks noGrp="1"/>
          </p:cNvGraphicFramePr>
          <p:nvPr>
            <p:ph idx="1"/>
          </p:nvPr>
        </p:nvGraphicFramePr>
        <p:xfrm>
          <a:off x="617987" y="913689"/>
          <a:ext cx="10956023" cy="3901440"/>
        </p:xfrm>
        <a:graphic>
          <a:graphicData uri="http://schemas.openxmlformats.org/drawingml/2006/table">
            <a:tbl>
              <a:tblPr firstRow="1" bandRow="1">
                <a:tableStyleId>{5C22544A-7EE6-4342-B048-85BDC9FD1C3A}</a:tableStyleId>
              </a:tblPr>
              <a:tblGrid>
                <a:gridCol w="2067665">
                  <a:extLst>
                    <a:ext uri="{9D8B030D-6E8A-4147-A177-3AD203B41FA5}">
                      <a16:colId xmlns:a16="http://schemas.microsoft.com/office/drawing/2014/main" xmlns="" val="1098966764"/>
                    </a:ext>
                  </a:extLst>
                </a:gridCol>
                <a:gridCol w="7244046">
                  <a:extLst>
                    <a:ext uri="{9D8B030D-6E8A-4147-A177-3AD203B41FA5}">
                      <a16:colId xmlns:a16="http://schemas.microsoft.com/office/drawing/2014/main" xmlns="" val="3158123171"/>
                    </a:ext>
                  </a:extLst>
                </a:gridCol>
                <a:gridCol w="1644312">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Саратовского УФАС от 21.12.2020  № 064/06/67-1584/2020 </a:t>
                      </a:r>
                    </a:p>
                    <a:p>
                      <a:r>
                        <a:rPr lang="ru-RU" sz="1600" dirty="0"/>
                        <a:t>Решение по жалобе № 202000107476001626</a:t>
                      </a:r>
                    </a:p>
                    <a:p>
                      <a:r>
                        <a:rPr lang="ru-RU" sz="1600" dirty="0"/>
                        <a:t>(№ закупки</a:t>
                      </a:r>
                    </a:p>
                    <a:p>
                      <a:r>
                        <a:rPr lang="ru-RU" sz="1600" dirty="0"/>
                        <a:t>0860100001320000049)</a:t>
                      </a:r>
                    </a:p>
                  </a:txBody>
                  <a:tcPr/>
                </a:tc>
                <a:tc>
                  <a:txBody>
                    <a:bodyPr/>
                    <a:lstStyle/>
                    <a:p>
                      <a:pPr marL="285750" indent="-285750">
                        <a:buFont typeface="Arial" panose="020B0604020202020204" pitchFamily="34" charset="0"/>
                        <a:buChar char="•"/>
                      </a:pPr>
                      <a:r>
                        <a:rPr lang="ru-RU" sz="1600" dirty="0"/>
                        <a:t>Из жалобы Заявителя следует, что Единая комиссия неправомерно допустила к участию заявку Заявителя при наличии в составе первой части заявки недостоверной информации о стране происхождения.</a:t>
                      </a:r>
                    </a:p>
                    <a:p>
                      <a:pPr marL="285750" indent="-285750">
                        <a:buFont typeface="Arial" panose="020B0604020202020204" pitchFamily="34" charset="0"/>
                        <a:buChar char="•"/>
                      </a:pPr>
                      <a:r>
                        <a:rPr lang="ru-RU" sz="1600" dirty="0"/>
                        <a:t>В составе первой части заявки Заявителя содержится информация о конкретных показателях товара, а именно: перчатки смотровые, нестерильные, текстурированные, </a:t>
                      </a:r>
                      <a:r>
                        <a:rPr lang="ru-RU" sz="1600" dirty="0" err="1"/>
                        <a:t>неопудренные</a:t>
                      </a:r>
                      <a:r>
                        <a:rPr lang="ru-RU" sz="1600" dirty="0"/>
                        <a:t>, одноразовые.: Универсальной формы (без разделения на правую и левую руку): Материал - нитрил ; Манжета с валиком.; Размер M, L., однако в письменной форме указано наименование страны происхождения товара «Китай», в электронной форме - «Россия».</a:t>
                      </a:r>
                    </a:p>
                    <a:p>
                      <a:pPr marL="285750" indent="-285750">
                        <a:buFont typeface="Arial" panose="020B0604020202020204" pitchFamily="34" charset="0"/>
                        <a:buChar char="•"/>
                      </a:pPr>
                      <a:r>
                        <a:rPr lang="ru-RU" sz="1600" dirty="0"/>
                        <a:t>Законом о контрактной системе не предусмотрена возможность для участника указать страну происхождения товара посредством функционала ЭТП.</a:t>
                      </a:r>
                    </a:p>
                  </a:txBody>
                  <a:tcPr/>
                </a:tc>
                <a:tc>
                  <a:txBody>
                    <a:bodyPr/>
                    <a:lstStyle/>
                    <a:p>
                      <a:r>
                        <a:rPr lang="ru-RU" sz="1600" dirty="0"/>
                        <a:t>Жалоба обоснована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22533754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565896"/>
          </a:xfrm>
        </p:spPr>
        <p:txBody>
          <a:bodyPr/>
          <a:lstStyle/>
          <a:p>
            <a:r>
              <a:rPr lang="ru-RU" sz="2400" b="1" dirty="0">
                <a:solidFill>
                  <a:srgbClr val="00B0F0"/>
                </a:solidFill>
              </a:rPr>
              <a:t>Проблема с разными сведениями о стране происхождения товара на площадке оператора и в прикрепленном файле (1-е части)</a:t>
            </a:r>
          </a:p>
        </p:txBody>
      </p:sp>
      <p:graphicFrame>
        <p:nvGraphicFramePr>
          <p:cNvPr id="4" name="Объект 3"/>
          <p:cNvGraphicFramePr>
            <a:graphicFrameLocks noGrp="1"/>
          </p:cNvGraphicFramePr>
          <p:nvPr>
            <p:ph idx="1"/>
          </p:nvPr>
        </p:nvGraphicFramePr>
        <p:xfrm>
          <a:off x="299208" y="636398"/>
          <a:ext cx="11593584" cy="6070600"/>
        </p:xfrm>
        <a:graphic>
          <a:graphicData uri="http://schemas.openxmlformats.org/drawingml/2006/table">
            <a:tbl>
              <a:tblPr firstRow="1" bandRow="1">
                <a:tableStyleId>{5C22544A-7EE6-4342-B048-85BDC9FD1C3A}</a:tableStyleId>
              </a:tblPr>
              <a:tblGrid>
                <a:gridCol w="2386998">
                  <a:extLst>
                    <a:ext uri="{9D8B030D-6E8A-4147-A177-3AD203B41FA5}">
                      <a16:colId xmlns:a16="http://schemas.microsoft.com/office/drawing/2014/main" xmlns="" val="1098966764"/>
                    </a:ext>
                  </a:extLst>
                </a:gridCol>
                <a:gridCol w="7466587">
                  <a:extLst>
                    <a:ext uri="{9D8B030D-6E8A-4147-A177-3AD203B41FA5}">
                      <a16:colId xmlns:a16="http://schemas.microsoft.com/office/drawing/2014/main" xmlns="" val="3158123171"/>
                    </a:ext>
                  </a:extLst>
                </a:gridCol>
                <a:gridCol w="1739999">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dirty="0"/>
                        <a:t>Решение Московского областного УФАС  от 09.07.2020 по делу № 50/06/26702эп/20</a:t>
                      </a:r>
                    </a:p>
                    <a:p>
                      <a:r>
                        <a:rPr lang="ru-RU" sz="1600" dirty="0"/>
                        <a:t>Решение по жалобе № 202000187298005898</a:t>
                      </a:r>
                    </a:p>
                    <a:p>
                      <a:r>
                        <a:rPr lang="ru-RU" sz="1600" dirty="0"/>
                        <a:t>(№ закупки 0848200001120000103)</a:t>
                      </a:r>
                    </a:p>
                  </a:txBody>
                  <a:tcPr/>
                </a:tc>
                <a:tc>
                  <a:txBody>
                    <a:bodyPr/>
                    <a:lstStyle/>
                    <a:p>
                      <a:pPr marL="285750" indent="-285750">
                        <a:buFont typeface="Arial" panose="020B0604020202020204" pitchFamily="34" charset="0"/>
                        <a:buChar char="•"/>
                      </a:pPr>
                      <a:r>
                        <a:rPr lang="ru-RU" sz="1600" dirty="0"/>
                        <a:t>В соответствии с протоколом подведения итогов электронного аукциона от заявка Заявителя признана несоответствующей требованиям документации об Аукционе по следующим основаниям:</a:t>
                      </a:r>
                    </a:p>
                    <a:p>
                      <a:pPr marL="285750" indent="-285750">
                        <a:buFont typeface="Arial" panose="020B0604020202020204" pitchFamily="34" charset="0"/>
                        <a:buChar char="•"/>
                      </a:pPr>
                      <a:r>
                        <a:rPr lang="ru-RU" sz="1600" dirty="0"/>
                        <a:t>«Непредставление документов и информации, которые предусмотрены частью 11 ст. 24.1, ч. 3 или 3.1, 5, 8.2 ст. 66 Закон № 44-ФЗ, несоответствия указанных документов и информации требованиям, установленным документацией о таком аукционе, наличия в указанных документах недостоверной информации об участнике такого аукциона на дату и время окончания срока подачи заявок на участие в таком аукционе, а именно: Не представлены сведения, предусмотренные частью 3 статьи 66 (</a:t>
                      </a:r>
                      <a:r>
                        <a:rPr lang="ru-RU" sz="1600" dirty="0" err="1"/>
                        <a:t>пп</a:t>
                      </a:r>
                      <a:r>
                        <a:rPr lang="ru-RU" sz="1600" dirty="0"/>
                        <a:t>. «а», п. 2), не указано наименование страны происхождения товара.  </a:t>
                      </a:r>
                    </a:p>
                    <a:p>
                      <a:pPr marL="285750" indent="-285750">
                        <a:buFont typeface="Arial" panose="020B0604020202020204" pitchFamily="34" charset="0"/>
                        <a:buChar char="•"/>
                      </a:pPr>
                      <a:r>
                        <a:rPr lang="ru-RU" sz="1600" dirty="0"/>
                        <a:t>В первой части заявки Участником указана для товара 2 «Автоматический клапан управления» страна происхождения «Страна происхождения - Китай». При этом в печатной форме первой части заявки указано: Страна(ы) происхождения товара: Российская Федерация. Таким образом, для товара 2 «Автоматический клапан управления» не представляется возможным определить страну происхождения, что не соответствует требованиям </a:t>
                      </a:r>
                      <a:r>
                        <a:rPr lang="ru-RU" sz="1600" dirty="0" err="1"/>
                        <a:t>пп</a:t>
                      </a:r>
                      <a:r>
                        <a:rPr lang="ru-RU" sz="1600" dirty="0"/>
                        <a:t>. а), п. 2, ч. 3, ст. 66 Закона о Контрактной системе».</a:t>
                      </a:r>
                    </a:p>
                    <a:p>
                      <a:pPr marL="285750" indent="-285750">
                        <a:buFont typeface="Arial" panose="020B0604020202020204" pitchFamily="34" charset="0"/>
                        <a:buChar char="•"/>
                      </a:pPr>
                      <a:r>
                        <a:rPr lang="ru-RU" sz="1600" dirty="0"/>
                        <a:t>Изучив заявку Заявителя, представленную на заседание Комиссии представителем Заказчика, Комиссия приходит к выводу, что заявка Заявителя соответствует требованиям документации об Аукционе по основаниям, указанным в Протоколе.</a:t>
                      </a:r>
                    </a:p>
                    <a:p>
                      <a:pPr marL="285750" indent="-285750">
                        <a:buFont typeface="Arial" panose="020B0604020202020204" pitchFamily="34" charset="0"/>
                        <a:buChar char="•"/>
                      </a:pPr>
                      <a:r>
                        <a:rPr lang="ru-RU" sz="1600" dirty="0"/>
                        <a:t>Таким образом, отклонение по данному основанию является неправомерным.</a:t>
                      </a:r>
                    </a:p>
                  </a:txBody>
                  <a:tcPr/>
                </a:tc>
                <a:tc>
                  <a:txBody>
                    <a:bodyPr/>
                    <a:lstStyle/>
                    <a:p>
                      <a:r>
                        <a:rPr lang="ru-RU" sz="1600" dirty="0"/>
                        <a:t>Неправильное обоснование отклонения – жалоба обоснована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2755477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D85A7870-8003-447B-9917-AD714FFF0A97}"/>
              </a:ext>
            </a:extLst>
          </p:cNvPr>
          <p:cNvSpPr>
            <a:spLocks noGrp="1"/>
          </p:cNvSpPr>
          <p:nvPr>
            <p:ph idx="1"/>
          </p:nvPr>
        </p:nvSpPr>
        <p:spPr>
          <a:xfrm>
            <a:off x="218114" y="122660"/>
            <a:ext cx="11400637" cy="4351338"/>
          </a:xfrm>
        </p:spPr>
        <p:txBody>
          <a:bodyPr/>
          <a:lstStyle/>
          <a:p>
            <a:pPr indent="450215" algn="just">
              <a:lnSpc>
                <a:spcPct val="107000"/>
              </a:lnSpc>
              <a:spcAft>
                <a:spcPts val="600"/>
              </a:spcAft>
              <a:tabLst>
                <a:tab pos="450215" algn="l"/>
              </a:tabLst>
            </a:pPr>
            <a:r>
              <a:rPr lang="ru-RU" sz="2000" b="1" dirty="0">
                <a:effectLst/>
                <a:ea typeface="Calibri" panose="020F0502020204030204" pitchFamily="34" charset="0"/>
                <a:cs typeface="Times New Roman" panose="02020603050405020304" pitchFamily="18" charset="0"/>
              </a:rPr>
              <a:t>Заказчику необходимо помнить: если в документации о закупке содержалось обоснование невозможности закупки радиоэлектронной продукции, включенной в единый реестр российской радиоэлектронной продукции в соответствии с Постановлением № 878, </a:t>
            </a:r>
            <a:r>
              <a:rPr lang="ru-RU" sz="2000" b="1" dirty="0">
                <a:solidFill>
                  <a:srgbClr val="FF0000"/>
                </a:solidFill>
                <a:effectLst/>
                <a:ea typeface="Calibri" panose="020F0502020204030204" pitchFamily="34" charset="0"/>
                <a:cs typeface="Times New Roman" panose="02020603050405020304" pitchFamily="18" charset="0"/>
              </a:rPr>
              <a:t>но договор в итоге по результатам такой закупки заключается на поставку российского товара, в минимальной обязательной доле закупок такие товары учитываться не будут, так как закупка по факту была осуществлена без ограничений допуска. </a:t>
            </a:r>
          </a:p>
          <a:p>
            <a:pPr marL="0" indent="0">
              <a:buNone/>
            </a:pPr>
            <a:endParaRPr lang="ru-RU" dirty="0"/>
          </a:p>
        </p:txBody>
      </p:sp>
      <p:pic>
        <p:nvPicPr>
          <p:cNvPr id="4" name="Рисунок 3">
            <a:extLst>
              <a:ext uri="{FF2B5EF4-FFF2-40B4-BE49-F238E27FC236}">
                <a16:creationId xmlns:a16="http://schemas.microsoft.com/office/drawing/2014/main" xmlns="" id="{A2C53DE0-FF7A-436B-BFAE-C816B4CD37F5}"/>
              </a:ext>
            </a:extLst>
          </p:cNvPr>
          <p:cNvPicPr>
            <a:picLocks noChangeAspect="1"/>
          </p:cNvPicPr>
          <p:nvPr/>
        </p:nvPicPr>
        <p:blipFill>
          <a:blip r:embed="rId2"/>
          <a:stretch>
            <a:fillRect/>
          </a:stretch>
        </p:blipFill>
        <p:spPr>
          <a:xfrm>
            <a:off x="5763237" y="1865531"/>
            <a:ext cx="5125726" cy="4702029"/>
          </a:xfrm>
          <a:prstGeom prst="rect">
            <a:avLst/>
          </a:prstGeom>
        </p:spPr>
      </p:pic>
    </p:spTree>
    <p:extLst>
      <p:ext uri="{BB962C8B-B14F-4D97-AF65-F5344CB8AC3E}">
        <p14:creationId xmlns:p14="http://schemas.microsoft.com/office/powerpoint/2010/main" val="297945165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Недостоверные сведения о стране происхождения товара </a:t>
            </a:r>
          </a:p>
        </p:txBody>
      </p:sp>
      <p:graphicFrame>
        <p:nvGraphicFramePr>
          <p:cNvPr id="4" name="Объект 3"/>
          <p:cNvGraphicFramePr>
            <a:graphicFrameLocks noGrp="1"/>
          </p:cNvGraphicFramePr>
          <p:nvPr>
            <p:ph idx="1"/>
          </p:nvPr>
        </p:nvGraphicFramePr>
        <p:xfrm>
          <a:off x="617987" y="913689"/>
          <a:ext cx="10956023" cy="3657600"/>
        </p:xfrm>
        <a:graphic>
          <a:graphicData uri="http://schemas.openxmlformats.org/drawingml/2006/table">
            <a:tbl>
              <a:tblPr firstRow="1" bandRow="1">
                <a:tableStyleId>{5C22544A-7EE6-4342-B048-85BDC9FD1C3A}</a:tableStyleId>
              </a:tblPr>
              <a:tblGrid>
                <a:gridCol w="2067665">
                  <a:extLst>
                    <a:ext uri="{9D8B030D-6E8A-4147-A177-3AD203B41FA5}">
                      <a16:colId xmlns:a16="http://schemas.microsoft.com/office/drawing/2014/main" xmlns="" val="1098966764"/>
                    </a:ext>
                  </a:extLst>
                </a:gridCol>
                <a:gridCol w="7244046">
                  <a:extLst>
                    <a:ext uri="{9D8B030D-6E8A-4147-A177-3AD203B41FA5}">
                      <a16:colId xmlns:a16="http://schemas.microsoft.com/office/drawing/2014/main" xmlns="" val="3158123171"/>
                    </a:ext>
                  </a:extLst>
                </a:gridCol>
                <a:gridCol w="1644312">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Московского УФАС от 14.12.2020 </a:t>
                      </a:r>
                    </a:p>
                    <a:p>
                      <a:r>
                        <a:rPr lang="ru-RU" sz="1600" dirty="0"/>
                        <a:t>по делу №077/06/106-21813/2020 </a:t>
                      </a:r>
                    </a:p>
                    <a:p>
                      <a:r>
                        <a:rPr lang="ru-RU" sz="1600" dirty="0"/>
                        <a:t>Решение по жалобе № 202000132489014228</a:t>
                      </a:r>
                    </a:p>
                    <a:p>
                      <a:r>
                        <a:rPr lang="ru-RU" sz="1600" dirty="0"/>
                        <a:t>(№ закупки 0873200009820008698)</a:t>
                      </a:r>
                    </a:p>
                  </a:txBody>
                  <a:tcPr/>
                </a:tc>
                <a:tc>
                  <a:txBody>
                    <a:bodyPr/>
                    <a:lstStyle/>
                    <a:p>
                      <a:pPr marL="285750" indent="-285750">
                        <a:buFont typeface="Arial" panose="020B0604020202020204" pitchFamily="34" charset="0"/>
                        <a:buChar char="•"/>
                      </a:pPr>
                      <a:r>
                        <a:rPr lang="ru-RU" sz="1600" dirty="0"/>
                        <a:t>Заявитель обжалует действия аукционной комиссии Заказчика, выразившиеся в признании заявки не соответствующей требованиям аукционной документации.</a:t>
                      </a:r>
                    </a:p>
                    <a:p>
                      <a:pPr marL="285750" indent="-285750">
                        <a:buFont typeface="Arial" panose="020B0604020202020204" pitchFamily="34" charset="0"/>
                        <a:buChar char="•"/>
                      </a:pPr>
                      <a:r>
                        <a:rPr lang="ru-RU" sz="1600" dirty="0"/>
                        <a:t>В составе первой части заявки Заявитель выразил согласие на поставку товара на условиях аукционной документации, а также представил сведения о предлагаемых товарах, в том числе: «наименование страны происхождения товара: Французская Республика, Литовская Республика».</a:t>
                      </a:r>
                    </a:p>
                    <a:p>
                      <a:pPr marL="285750" indent="-285750">
                        <a:buFont typeface="Arial" panose="020B0604020202020204" pitchFamily="34" charset="0"/>
                        <a:buChar char="•"/>
                      </a:pPr>
                      <a:r>
                        <a:rPr lang="ru-RU" sz="1600" dirty="0"/>
                        <a:t>В составе второй части заявки Заявителем представлено, в том числе, регистрационное удостоверение №ФСЗ 2012/12393 от 22.06.2012 на товар «Станция для управления введением лекарственных препаратов </a:t>
                      </a:r>
                      <a:r>
                        <a:rPr lang="ru-RU" sz="1600" dirty="0" err="1"/>
                        <a:t>Orchestra</a:t>
                      </a:r>
                      <a:r>
                        <a:rPr lang="ru-RU" sz="1600" dirty="0"/>
                        <a:t> с принадлежностями», при это в данном регистрационном удостоверении страной происхождения товара указывается Германия.</a:t>
                      </a:r>
                    </a:p>
                  </a:txBody>
                  <a:tcPr/>
                </a:tc>
                <a:tc>
                  <a:txBody>
                    <a:bodyPr/>
                    <a:lstStyle/>
                    <a:p>
                      <a:r>
                        <a:rPr lang="ru-RU" sz="1600" dirty="0"/>
                        <a:t>Жалоба не обоснована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35908224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Наименование страны происхождения товара не требуем, если товар не поставляется</a:t>
            </a:r>
          </a:p>
        </p:txBody>
      </p:sp>
      <p:graphicFrame>
        <p:nvGraphicFramePr>
          <p:cNvPr id="4" name="Объект 3"/>
          <p:cNvGraphicFramePr>
            <a:graphicFrameLocks noGrp="1"/>
          </p:cNvGraphicFramePr>
          <p:nvPr>
            <p:ph idx="1"/>
          </p:nvPr>
        </p:nvGraphicFramePr>
        <p:xfrm>
          <a:off x="260059" y="913689"/>
          <a:ext cx="11669087" cy="5826760"/>
        </p:xfrm>
        <a:graphic>
          <a:graphicData uri="http://schemas.openxmlformats.org/drawingml/2006/table">
            <a:tbl>
              <a:tblPr firstRow="1" bandRow="1">
                <a:tableStyleId>{5C22544A-7EE6-4342-B048-85BDC9FD1C3A}</a:tableStyleId>
              </a:tblPr>
              <a:tblGrid>
                <a:gridCol w="2202238">
                  <a:extLst>
                    <a:ext uri="{9D8B030D-6E8A-4147-A177-3AD203B41FA5}">
                      <a16:colId xmlns:a16="http://schemas.microsoft.com/office/drawing/2014/main" xmlns="" val="1098966764"/>
                    </a:ext>
                  </a:extLst>
                </a:gridCol>
                <a:gridCol w="7715518">
                  <a:extLst>
                    <a:ext uri="{9D8B030D-6E8A-4147-A177-3AD203B41FA5}">
                      <a16:colId xmlns:a16="http://schemas.microsoft.com/office/drawing/2014/main" xmlns="" val="3158123171"/>
                    </a:ext>
                  </a:extLst>
                </a:gridCol>
                <a:gridCol w="1751331">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Хабаровского УФАС от 14.01.2021 № 7-1/4</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по жалобе № 202100134025000005</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 закупки 0802100000920000039)</a:t>
                      </a:r>
                    </a:p>
                  </a:txBody>
                  <a:tcPr/>
                </a:tc>
                <a:tc>
                  <a:txBody>
                    <a:bodyPr/>
                    <a:lstStyle/>
                    <a:p>
                      <a:pPr marL="285750" indent="-285750">
                        <a:buFont typeface="Arial" panose="020B0604020202020204" pitchFamily="34" charset="0"/>
                        <a:buChar char="•"/>
                      </a:pPr>
                      <a:r>
                        <a:rPr lang="ru-RU" sz="1600" dirty="0"/>
                        <a:t> Заявитель обжалует действия комиссии заказчика по неправомерному отклонению первой части заявки участника электронного аукциона. Обоснование отклонения: несоответствие информации, предусмотренной п.1 ч.3 ст. 67, а именно: в сведениях участника закупки не указано наименование страны происхождения товара.</a:t>
                      </a:r>
                    </a:p>
                    <a:p>
                      <a:pPr marL="285750" indent="-285750">
                        <a:buFont typeface="Arial" panose="020B0604020202020204" pitchFamily="34" charset="0"/>
                        <a:buChar char="•"/>
                      </a:pPr>
                      <a:r>
                        <a:rPr lang="ru-RU" sz="1600" dirty="0"/>
                        <a:t> В первой части заявки Заявителя содержится согласие на поставку товара, выполнение работ, оказание услуг, при этом в указанной заявке отсутствует наименование страны происхождения запасных частей, что не соответствует требованиям аукционной документации.</a:t>
                      </a:r>
                    </a:p>
                    <a:p>
                      <a:pPr marL="285750" indent="-285750">
                        <a:buFont typeface="Arial" panose="020B0604020202020204" pitchFamily="34" charset="0"/>
                        <a:buChar char="•"/>
                      </a:pPr>
                      <a:r>
                        <a:rPr lang="ru-RU" sz="1600" dirty="0"/>
                        <a:t> В результате чего аукционной комиссией заказчика правомерно принято решение о несоответствие информации в первой части заявки Заявителя аукционной документации.</a:t>
                      </a:r>
                    </a:p>
                    <a:p>
                      <a:pPr marL="285750" indent="-285750">
                        <a:buFont typeface="Arial" panose="020B0604020202020204" pitchFamily="34" charset="0"/>
                        <a:buChar char="•"/>
                      </a:pPr>
                      <a:r>
                        <a:rPr lang="ru-RU" sz="1600" dirty="0"/>
                        <a:t>В тоже время, Комиссией установлено, что </a:t>
                      </a:r>
                      <a:r>
                        <a:rPr lang="ru-RU" sz="1600" b="1" dirty="0"/>
                        <a:t>объектом закупки является оказание услуг по диагностике, техническому обслуживанию и ремонту транспортных средств </a:t>
                      </a:r>
                      <a:r>
                        <a:rPr lang="ru-RU" sz="1600" dirty="0"/>
                        <a:t>иностранного производства с предоставлением запасных частей для нужд МВД по Республике Бурятия в рамках гособоронзаказа. Запасные части будут использоваться при оказании услуг, </a:t>
                      </a:r>
                      <a:r>
                        <a:rPr lang="ru-RU" sz="1600" dirty="0" err="1"/>
                        <a:t>т.е</a:t>
                      </a:r>
                      <a:r>
                        <a:rPr lang="ru-RU" sz="1600" dirty="0"/>
                        <a:t> в рассматриваемом случае запасные части не являются товаром, поставляемым при оказании услуг.</a:t>
                      </a:r>
                    </a:p>
                    <a:p>
                      <a:pPr marL="285750" indent="-285750">
                        <a:buFont typeface="Arial" panose="020B0604020202020204" pitchFamily="34" charset="0"/>
                        <a:buChar char="•"/>
                      </a:pPr>
                      <a:r>
                        <a:rPr lang="ru-RU" sz="1600" dirty="0"/>
                        <a:t>Из содержания Технического задания следует, что запасные части не передаются заказчику по товарной накладной или акту передачи, не принимаются к бухгалтерскому учету заказчика в соответствии с Федеральным законом от 06.12.2011 N 402-ФЗ «О бухгалтерском учете».</a:t>
                      </a:r>
                    </a:p>
                  </a:txBody>
                  <a:tcPr/>
                </a:tc>
                <a:tc>
                  <a:txBody>
                    <a:bodyPr/>
                    <a:lstStyle/>
                    <a:p>
                      <a:r>
                        <a:rPr lang="ru-RU" sz="1600" dirty="0"/>
                        <a:t>Жалоба на отклонение не обоснована. </a:t>
                      </a:r>
                    </a:p>
                    <a:p>
                      <a:r>
                        <a:rPr lang="ru-RU" sz="1600" b="1" dirty="0"/>
                        <a:t>Заказчик признан нарушившим п. 2 ч. 1 ст. 64 Закона о контрактной системе.</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119390007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Наименование страны происхождения товара не требуем, если товар не поставляется – </a:t>
            </a:r>
            <a:r>
              <a:rPr lang="ru-RU" sz="2400" b="1" dirty="0">
                <a:solidFill>
                  <a:srgbClr val="FF0000"/>
                </a:solidFill>
              </a:rPr>
              <a:t>«встречные решения»</a:t>
            </a:r>
          </a:p>
        </p:txBody>
      </p:sp>
      <p:graphicFrame>
        <p:nvGraphicFramePr>
          <p:cNvPr id="4" name="Объект 3"/>
          <p:cNvGraphicFramePr>
            <a:graphicFrameLocks noGrp="1"/>
          </p:cNvGraphicFramePr>
          <p:nvPr>
            <p:ph idx="1"/>
          </p:nvPr>
        </p:nvGraphicFramePr>
        <p:xfrm>
          <a:off x="261455" y="789485"/>
          <a:ext cx="11669087" cy="5918200"/>
        </p:xfrm>
        <a:graphic>
          <a:graphicData uri="http://schemas.openxmlformats.org/drawingml/2006/table">
            <a:tbl>
              <a:tblPr firstRow="1" bandRow="1">
                <a:tableStyleId>{5C22544A-7EE6-4342-B048-85BDC9FD1C3A}</a:tableStyleId>
              </a:tblPr>
              <a:tblGrid>
                <a:gridCol w="2202238">
                  <a:extLst>
                    <a:ext uri="{9D8B030D-6E8A-4147-A177-3AD203B41FA5}">
                      <a16:colId xmlns:a16="http://schemas.microsoft.com/office/drawing/2014/main" xmlns="" val="1098966764"/>
                    </a:ext>
                  </a:extLst>
                </a:gridCol>
                <a:gridCol w="7715518">
                  <a:extLst>
                    <a:ext uri="{9D8B030D-6E8A-4147-A177-3AD203B41FA5}">
                      <a16:colId xmlns:a16="http://schemas.microsoft.com/office/drawing/2014/main" xmlns="" val="3158123171"/>
                    </a:ext>
                  </a:extLst>
                </a:gridCol>
                <a:gridCol w="1751331">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Нижегородского УФАС от 03.09.2020 052/06/67-1820/2020 (07/490-ЕЛ)</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по жалобе № 202000151003001293</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 (№ закупки 0832200000120000089)</a:t>
                      </a:r>
                    </a:p>
                  </a:txBody>
                  <a:tcPr/>
                </a:tc>
                <a:tc>
                  <a:txBody>
                    <a:bodyPr/>
                    <a:lstStyle/>
                    <a:p>
                      <a:pPr marL="285750" indent="-285750">
                        <a:buFont typeface="Arial" panose="020B0604020202020204" pitchFamily="34" charset="0"/>
                        <a:buChar char="•"/>
                      </a:pPr>
                      <a:r>
                        <a:rPr lang="ru-RU" sz="1600" dirty="0"/>
                        <a:t>Проводился аукцион на право заключения контракта </a:t>
                      </a:r>
                      <a:r>
                        <a:rPr lang="ru-RU" sz="1600" b="1" dirty="0"/>
                        <a:t>на оказание услуг по техническому обслуживанию и ремонту автомобилей марки УРАЛ.</a:t>
                      </a:r>
                    </a:p>
                    <a:p>
                      <a:pPr marL="285750" indent="-285750">
                        <a:buFont typeface="Arial" panose="020B0604020202020204" pitchFamily="34" charset="0"/>
                        <a:buChar char="•"/>
                      </a:pPr>
                      <a:r>
                        <a:rPr lang="ru-RU" sz="1600" dirty="0"/>
                        <a:t>Заявителю отказано в допуске к участию в электронном аукционе на основании пункта 1 части 4 статьи 67 Закона о контрактной системе, в связи со следующим: «В нарушение п. 15 раздела I документации об электронном аукционе в первой части заявки не указано наименование страны происхождения товара (запасных частей)».</a:t>
                      </a:r>
                    </a:p>
                    <a:p>
                      <a:pPr marL="285750" indent="-285750">
                        <a:buFont typeface="Arial" panose="020B0604020202020204" pitchFamily="34" charset="0"/>
                        <a:buChar char="•"/>
                      </a:pPr>
                      <a:r>
                        <a:rPr lang="ru-RU" sz="1600" dirty="0"/>
                        <a:t>Комиссия приходит к выводу, что аукционная комиссия, отказав заявителю в допуске к участию в электронном аукционе, требований Закона о контрактной системе не нарушила.</a:t>
                      </a:r>
                    </a:p>
                    <a:p>
                      <a:pPr marL="285750" indent="-285750">
                        <a:buFont typeface="Arial" panose="020B0604020202020204" pitchFamily="34" charset="0"/>
                        <a:buChar char="•"/>
                      </a:pPr>
                      <a:r>
                        <a:rPr lang="ru-RU" sz="1600" dirty="0"/>
                        <a:t>Действия заказчика, установившего требования по указанию наименования страны происхождения товара, в данной закупке Комиссией УФАС не рассматривались.</a:t>
                      </a:r>
                    </a:p>
                  </a:txBody>
                  <a:tcPr/>
                </a:tc>
                <a:tc>
                  <a:txBody>
                    <a:bodyPr/>
                    <a:lstStyle/>
                    <a:p>
                      <a:r>
                        <a:rPr lang="ru-RU" sz="1600" dirty="0"/>
                        <a:t>Жалоба не обоснована.</a:t>
                      </a:r>
                    </a:p>
                  </a:txBody>
                  <a:tcPr/>
                </a:tc>
                <a:extLst>
                  <a:ext uri="{0D108BD9-81ED-4DB2-BD59-A6C34878D82A}">
                    <a16:rowId xmlns:a16="http://schemas.microsoft.com/office/drawing/2014/main" xmlns="" val="2243354211"/>
                  </a:ext>
                </a:extLst>
              </a:tr>
              <a:tr h="370840">
                <a:tc>
                  <a:txBody>
                    <a:bodyPr/>
                    <a:lstStyle/>
                    <a:p>
                      <a:r>
                        <a:rPr lang="ru-RU" sz="1600" dirty="0"/>
                        <a:t>Решение Сахалинского УФАС от 10.03.2020 по делу № 065/06/106-228/2020</a:t>
                      </a:r>
                    </a:p>
                    <a:p>
                      <a:r>
                        <a:rPr lang="ru-RU" sz="1600" dirty="0"/>
                        <a:t>Решение по жалобе № 202000125313000166</a:t>
                      </a:r>
                    </a:p>
                    <a:p>
                      <a:r>
                        <a:rPr lang="ru-RU" sz="1600" dirty="0"/>
                        <a:t>(№ закупки 0161300003220000012)</a:t>
                      </a:r>
                    </a:p>
                  </a:txBody>
                  <a:tcPr/>
                </a:tc>
                <a:tc>
                  <a:txBody>
                    <a:bodyPr/>
                    <a:lstStyle/>
                    <a:p>
                      <a:pPr marL="285750" indent="-285750">
                        <a:buFont typeface="Arial" panose="020B0604020202020204" pitchFamily="34" charset="0"/>
                        <a:buChar char="•"/>
                      </a:pPr>
                      <a:r>
                        <a:rPr lang="ru-RU" sz="1600" dirty="0"/>
                        <a:t>Аукцион проводился Капитальный ремонт сетей теплоснабжения.</a:t>
                      </a:r>
                    </a:p>
                    <a:p>
                      <a:pPr marL="285750" indent="-285750">
                        <a:buFont typeface="Arial" panose="020B0604020202020204" pitchFamily="34" charset="0"/>
                        <a:buChar char="•"/>
                      </a:pPr>
                      <a:r>
                        <a:rPr lang="ru-RU" sz="1600" dirty="0"/>
                        <a:t>Заявитель отклонен по причине </a:t>
                      </a:r>
                      <a:r>
                        <a:rPr lang="ru-RU" sz="1600" dirty="0" err="1"/>
                        <a:t>неуказания</a:t>
                      </a:r>
                      <a:r>
                        <a:rPr lang="ru-RU" sz="1600" dirty="0"/>
                        <a:t> наименование страны происхождения товара </a:t>
                      </a:r>
                      <a:r>
                        <a:rPr lang="ru-RU" sz="1600" u="sng" dirty="0"/>
                        <a:t>используемого</a:t>
                      </a:r>
                      <a:r>
                        <a:rPr lang="ru-RU" sz="1600" dirty="0"/>
                        <a:t> при производстве работ.</a:t>
                      </a:r>
                    </a:p>
                  </a:txBody>
                  <a:tcPr/>
                </a:tc>
                <a:tc>
                  <a:txBody>
                    <a:bodyPr/>
                    <a:lstStyle/>
                    <a:p>
                      <a:r>
                        <a:rPr lang="ru-RU" sz="1600" dirty="0"/>
                        <a:t>Жалоба не обоснована.</a:t>
                      </a:r>
                    </a:p>
                    <a:p>
                      <a:endParaRPr lang="ru-RU" sz="1600" dirty="0"/>
                    </a:p>
                  </a:txBody>
                  <a:tcPr/>
                </a:tc>
                <a:extLst>
                  <a:ext uri="{0D108BD9-81ED-4DB2-BD59-A6C34878D82A}">
                    <a16:rowId xmlns:a16="http://schemas.microsoft.com/office/drawing/2014/main" xmlns="" val="892172627"/>
                  </a:ext>
                </a:extLst>
              </a:tr>
            </a:tbl>
          </a:graphicData>
        </a:graphic>
      </p:graphicFrame>
    </p:spTree>
    <p:extLst>
      <p:ext uri="{BB962C8B-B14F-4D97-AF65-F5344CB8AC3E}">
        <p14:creationId xmlns:p14="http://schemas.microsoft.com/office/powerpoint/2010/main" val="41788830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150315"/>
            <a:ext cx="10515600" cy="565896"/>
          </a:xfrm>
        </p:spPr>
        <p:txBody>
          <a:bodyPr/>
          <a:lstStyle/>
          <a:p>
            <a:r>
              <a:rPr lang="ru-RU" sz="2400" b="1" dirty="0">
                <a:solidFill>
                  <a:srgbClr val="00B0F0"/>
                </a:solidFill>
              </a:rPr>
              <a:t>В протоколе по 1-м частям указываем информацию о наличии среди предложений участников предложений о поставке иностранных товаров </a:t>
            </a:r>
          </a:p>
        </p:txBody>
      </p:sp>
      <p:graphicFrame>
        <p:nvGraphicFramePr>
          <p:cNvPr id="4" name="Объект 3"/>
          <p:cNvGraphicFramePr>
            <a:graphicFrameLocks noGrp="1"/>
          </p:cNvGraphicFramePr>
          <p:nvPr>
            <p:ph idx="1"/>
          </p:nvPr>
        </p:nvGraphicFramePr>
        <p:xfrm>
          <a:off x="260059" y="913689"/>
          <a:ext cx="11669087" cy="5339080"/>
        </p:xfrm>
        <a:graphic>
          <a:graphicData uri="http://schemas.openxmlformats.org/drawingml/2006/table">
            <a:tbl>
              <a:tblPr firstRow="1" bandRow="1">
                <a:tableStyleId>{5C22544A-7EE6-4342-B048-85BDC9FD1C3A}</a:tableStyleId>
              </a:tblPr>
              <a:tblGrid>
                <a:gridCol w="2424418">
                  <a:extLst>
                    <a:ext uri="{9D8B030D-6E8A-4147-A177-3AD203B41FA5}">
                      <a16:colId xmlns:a16="http://schemas.microsoft.com/office/drawing/2014/main" xmlns="" val="1098966764"/>
                    </a:ext>
                  </a:extLst>
                </a:gridCol>
                <a:gridCol w="7493338">
                  <a:extLst>
                    <a:ext uri="{9D8B030D-6E8A-4147-A177-3AD203B41FA5}">
                      <a16:colId xmlns:a16="http://schemas.microsoft.com/office/drawing/2014/main" xmlns="" val="3158123171"/>
                    </a:ext>
                  </a:extLst>
                </a:gridCol>
                <a:gridCol w="1751331">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Саратовского УФАС от 20.10.2020 № 064/06/69-1239/2020</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Решение по жалобе № 202000107476001448</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t>(№ закупки 0360100007620000056)</a:t>
                      </a:r>
                    </a:p>
                  </a:txBody>
                  <a:tcPr/>
                </a:tc>
                <a:tc>
                  <a:txBody>
                    <a:bodyPr/>
                    <a:lstStyle/>
                    <a:p>
                      <a:pPr marL="285750" indent="-285750">
                        <a:buFont typeface="Arial" panose="020B0604020202020204" pitchFamily="34" charset="0"/>
                        <a:buChar char="•"/>
                      </a:pPr>
                      <a:r>
                        <a:rPr lang="ru-RU" sz="1600" dirty="0"/>
                        <a:t>Протокол рассмотрения заявок на участие в электронном аукционе не содержит информацию о наличии среди предложений участников закупки, признанных участниками электронного аукциона, предложений о поставке товаров, происходящих из иностранного государства или группы иностранных государств.</a:t>
                      </a:r>
                    </a:p>
                    <a:p>
                      <a:pPr marL="285750" indent="-285750">
                        <a:buFont typeface="Arial" panose="020B0604020202020204" pitchFamily="34" charset="0"/>
                        <a:buChar char="•"/>
                      </a:pPr>
                      <a:r>
                        <a:rPr lang="ru-RU" sz="1600" dirty="0"/>
                        <a:t>Из представленных документов следует, что на участие в Аукционе подано 2 заявки, которые содержат предложение о поставке товаров, происходящих из иностранного государства.</a:t>
                      </a:r>
                    </a:p>
                    <a:p>
                      <a:pPr marL="285750" indent="-285750">
                        <a:buFont typeface="Arial" panose="020B0604020202020204" pitchFamily="34" charset="0"/>
                        <a:buChar char="•"/>
                      </a:pPr>
                      <a:r>
                        <a:rPr lang="ru-RU" sz="1600" dirty="0"/>
                        <a:t>Заявка № 90 содержит в технической характеристике информацию о стране происхождения товара - Китайская Народная Республика.</a:t>
                      </a:r>
                    </a:p>
                    <a:p>
                      <a:pPr marL="285750" indent="-285750">
                        <a:buFont typeface="Arial" panose="020B0604020202020204" pitchFamily="34" charset="0"/>
                        <a:buChar char="•"/>
                      </a:pPr>
                      <a:r>
                        <a:rPr lang="ru-RU" sz="1600" dirty="0"/>
                        <a:t>Так же в Заявке № 76 указано наименование страны происхождения товара - Государство Израиль, Соединенные Штаты Америки, Китайская Народная Республика, Республика Индия, Япония, Малайзия, Филиппины, Республика Сингапур, Социалистическая Республика Вьетнам, Тайвань (Китай), Таиланд, Мексиканские Соединенные Штаты, Корейская Народно-Демократическая Республика, Ирландия, Соединенное Королевство Великобритании и Северной Ирландии, Республика Индонезия, Германия, Чешская Республика.</a:t>
                      </a:r>
                    </a:p>
                    <a:p>
                      <a:pPr marL="285750" indent="-285750">
                        <a:buFont typeface="Arial" panose="020B0604020202020204" pitchFamily="34" charset="0"/>
                        <a:buChar char="•"/>
                      </a:pPr>
                      <a:r>
                        <a:rPr lang="ru-RU" sz="1600" dirty="0"/>
                        <a:t>Таким образом, в действиях аукционной комиссии Заказчика усматривается нарушение п. 4 ч. 6 ст. 67 Закона о контрактной системе, а данный довод жалобы является обоснованным.</a:t>
                      </a:r>
                    </a:p>
                  </a:txBody>
                  <a:tcPr/>
                </a:tc>
                <a:tc>
                  <a:txBody>
                    <a:bodyPr/>
                    <a:lstStyle/>
                    <a:p>
                      <a:r>
                        <a:rPr lang="ru-RU" sz="1600" dirty="0"/>
                        <a:t>Жалоба обоснована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39532166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3883" y="0"/>
            <a:ext cx="10515600" cy="565896"/>
          </a:xfrm>
        </p:spPr>
        <p:txBody>
          <a:bodyPr/>
          <a:lstStyle/>
          <a:p>
            <a:r>
              <a:rPr lang="ru-RU" sz="2400" b="1" dirty="0">
                <a:solidFill>
                  <a:srgbClr val="00B0F0"/>
                </a:solidFill>
              </a:rPr>
              <a:t>Наименование страны происхождения товара в соответствии с ОКСМ не требуем</a:t>
            </a:r>
          </a:p>
        </p:txBody>
      </p:sp>
      <p:graphicFrame>
        <p:nvGraphicFramePr>
          <p:cNvPr id="4" name="Объект 3"/>
          <p:cNvGraphicFramePr>
            <a:graphicFrameLocks noGrp="1"/>
          </p:cNvGraphicFramePr>
          <p:nvPr>
            <p:ph idx="1"/>
          </p:nvPr>
        </p:nvGraphicFramePr>
        <p:xfrm>
          <a:off x="190150" y="473617"/>
          <a:ext cx="11811699" cy="6070600"/>
        </p:xfrm>
        <a:graphic>
          <a:graphicData uri="http://schemas.openxmlformats.org/drawingml/2006/table">
            <a:tbl>
              <a:tblPr firstRow="1" bandRow="1">
                <a:tableStyleId>{5C22544A-7EE6-4342-B048-85BDC9FD1C3A}</a:tableStyleId>
              </a:tblPr>
              <a:tblGrid>
                <a:gridCol w="2241364">
                  <a:extLst>
                    <a:ext uri="{9D8B030D-6E8A-4147-A177-3AD203B41FA5}">
                      <a16:colId xmlns:a16="http://schemas.microsoft.com/office/drawing/2014/main" xmlns="" val="1098966764"/>
                    </a:ext>
                  </a:extLst>
                </a:gridCol>
                <a:gridCol w="7799860">
                  <a:extLst>
                    <a:ext uri="{9D8B030D-6E8A-4147-A177-3AD203B41FA5}">
                      <a16:colId xmlns:a16="http://schemas.microsoft.com/office/drawing/2014/main" xmlns="" val="3158123171"/>
                    </a:ext>
                  </a:extLst>
                </a:gridCol>
                <a:gridCol w="1770475">
                  <a:extLst>
                    <a:ext uri="{9D8B030D-6E8A-4147-A177-3AD203B41FA5}">
                      <a16:colId xmlns:a16="http://schemas.microsoft.com/office/drawing/2014/main" xmlns="" val="2362866797"/>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 </a:t>
                      </a:r>
                    </a:p>
                  </a:txBody>
                  <a:tcPr/>
                </a:tc>
                <a:extLst>
                  <a:ext uri="{0D108BD9-81ED-4DB2-BD59-A6C34878D82A}">
                    <a16:rowId xmlns:a16="http://schemas.microsoft.com/office/drawing/2014/main" xmlns="" val="3874105276"/>
                  </a:ext>
                </a:extLst>
              </a:tr>
              <a:tr h="370840">
                <a:tc>
                  <a:txBody>
                    <a:bodyPr/>
                    <a:lstStyle/>
                    <a:p>
                      <a:r>
                        <a:rPr lang="ru-RU" sz="1600" b="0" i="0" kern="1200" dirty="0">
                          <a:solidFill>
                            <a:schemeClr val="dk1"/>
                          </a:solidFill>
                          <a:effectLst/>
                          <a:latin typeface="+mn-lt"/>
                          <a:ea typeface="+mn-ea"/>
                          <a:cs typeface="+mn-cs"/>
                        </a:rPr>
                        <a:t>Решение Управления Федеральной антимонопольной службы по Еврейской автономной области от 25 апреля 2019 г. N 079/06/106-06/2019</a:t>
                      </a:r>
                    </a:p>
                    <a:p>
                      <a:r>
                        <a:rPr lang="ru-RU" sz="1600" b="0" i="0" kern="1200" dirty="0">
                          <a:solidFill>
                            <a:schemeClr val="dk1"/>
                          </a:solidFill>
                          <a:effectLst/>
                          <a:latin typeface="+mn-lt"/>
                          <a:ea typeface="+mn-ea"/>
                          <a:cs typeface="+mn-cs"/>
                        </a:rPr>
                        <a:t>(Закупка № </a:t>
                      </a:r>
                      <a:r>
                        <a:rPr lang="en-US" sz="1600" b="0" i="0" kern="1200" dirty="0">
                          <a:solidFill>
                            <a:schemeClr val="dk1"/>
                          </a:solidFill>
                          <a:effectLst/>
                          <a:latin typeface="+mn-lt"/>
                          <a:ea typeface="+mn-ea"/>
                          <a:cs typeface="+mn-cs"/>
                        </a:rPr>
                        <a:t>N 0378300006219000009</a:t>
                      </a:r>
                      <a:r>
                        <a:rPr lang="ru-RU" sz="1600" b="0" i="0" kern="1200" dirty="0">
                          <a:solidFill>
                            <a:schemeClr val="dk1"/>
                          </a:solidFill>
                          <a:effectLst/>
                          <a:latin typeface="+mn-lt"/>
                          <a:ea typeface="+mn-ea"/>
                          <a:cs typeface="+mn-cs"/>
                        </a:rPr>
                        <a:t>)</a:t>
                      </a:r>
                    </a:p>
                    <a:p>
                      <a:endParaRPr lang="ru-RU" sz="1600" b="0" i="0" kern="1200" dirty="0">
                        <a:solidFill>
                          <a:schemeClr val="dk1"/>
                        </a:solidFill>
                        <a:effectLst/>
                        <a:latin typeface="+mn-lt"/>
                        <a:ea typeface="+mn-ea"/>
                        <a:cs typeface="+mn-cs"/>
                      </a:endParaRPr>
                    </a:p>
                    <a:p>
                      <a:r>
                        <a:rPr lang="ru-RU" sz="1600" b="0" i="0" kern="1200" dirty="0">
                          <a:solidFill>
                            <a:schemeClr val="dk1"/>
                          </a:solidFill>
                          <a:effectLst/>
                          <a:latin typeface="+mn-lt"/>
                          <a:ea typeface="+mn-ea"/>
                          <a:cs typeface="+mn-cs"/>
                        </a:rPr>
                        <a:t>Аналогичная позиция: Решение Омского УФАС России от 29 января 2019 г. N 03-10.1/25-2019 (закупка N 0352200016918000103)</a:t>
                      </a:r>
                      <a:endParaRPr lang="ru-RU" sz="1600" dirty="0"/>
                    </a:p>
                  </a:txBody>
                  <a:tcPr/>
                </a:tc>
                <a:tc>
                  <a:txBody>
                    <a:bodyPr/>
                    <a:lstStyle/>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Суть жалобы: отклонили за указание страны не в соответствии с ОКСМ.</a:t>
                      </a:r>
                    </a:p>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Как следует из положений Закона 44-ФЗ конкретная форма, указания наименования страны происхождения товара, не установлена. </a:t>
                      </a:r>
                    </a:p>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Таким образом, требование об указании страны происхождения товара в соответствии с ОКСМ является незаконным.</a:t>
                      </a:r>
                    </a:p>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В правоприменительной практике ФАС России включение в инструкцию по заполнению заявок подобного требования является неправомерным (решение органа от 15.05.2017 N К-542/17; от 18.05.2017N К-584-17; от 22.05.2017N К-607/17).</a:t>
                      </a:r>
                    </a:p>
                    <a:p>
                      <a:pPr marL="285750" indent="-285750">
                        <a:buFont typeface="Arial" panose="020B0604020202020204" pitchFamily="34" charset="0"/>
                        <a:buChar char="•"/>
                      </a:pPr>
                      <a:r>
                        <a:rPr lang="ru-RU" sz="1600" b="0" i="0" u="none" strike="noStrike" kern="1200" dirty="0">
                          <a:solidFill>
                            <a:schemeClr val="dk1"/>
                          </a:solidFill>
                          <a:effectLst/>
                          <a:latin typeface="+mn-lt"/>
                          <a:ea typeface="+mn-ea"/>
                          <a:cs typeface="+mn-cs"/>
                          <a:hlinkClick r:id="rId2"/>
                        </a:rPr>
                        <a:t>Письмами</a:t>
                      </a:r>
                      <a:r>
                        <a:rPr lang="ru-RU" sz="1600" b="0" i="0" kern="1200" dirty="0">
                          <a:solidFill>
                            <a:schemeClr val="dk1"/>
                          </a:solidFill>
                          <a:effectLst/>
                          <a:latin typeface="+mn-lt"/>
                          <a:ea typeface="+mn-ea"/>
                          <a:cs typeface="+mn-cs"/>
                        </a:rPr>
                        <a:t> Минфина России от 26.09.2017 N 24-01-10/62488, от 16.11.2017 N 24- 06-01/76000, разъяснено, что поскольку Закон о контрактной </a:t>
                      </a:r>
                      <a:r>
                        <a:rPr lang="ru-RU" sz="1600" b="0" i="0" kern="1200" dirty="0" err="1">
                          <a:solidFill>
                            <a:schemeClr val="dk1"/>
                          </a:solidFill>
                          <a:effectLst/>
                          <a:latin typeface="+mn-lt"/>
                          <a:ea typeface="+mn-ea"/>
                          <a:cs typeface="+mn-cs"/>
                        </a:rPr>
                        <a:t>систеиме</a:t>
                      </a:r>
                      <a:r>
                        <a:rPr lang="ru-RU" sz="1600" b="0" i="0" kern="1200" dirty="0">
                          <a:solidFill>
                            <a:schemeClr val="dk1"/>
                          </a:solidFill>
                          <a:effectLst/>
                          <a:latin typeface="+mn-lt"/>
                          <a:ea typeface="+mn-ea"/>
                          <a:cs typeface="+mn-cs"/>
                        </a:rPr>
                        <a:t> не содержит требования о применении ОКСМ, участник закупки вправе предоставить в заявке указание на страну происхождения товара, отличное от требований ОКСМ, но при этом позволяющее однозначно идентифицировать такую страну, за исключением случаев, прямо предусмотренных законодательством Российской Федерации и иными нормативными правовыми актами о контрактной системе в сфере закупок товаров, работ, услуг для обеспечения государственных и муниципальных нужд.</a:t>
                      </a:r>
                    </a:p>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Заявителем, в рамках участия в аукционе, была подана заявка, в которой Заявитель указал страну происхождения "РФ". Заявитель полагает, что указанное наименование страны происхождения соответствует требованиям, указанным в п. 3 ст. 66 Закона 44-ФЗ. Формулировка "РФ", является общепринятым сокращением наименования страны "Российская Федерация" и позволяет однозначно идентифицировать страну происхождения товара, (аналогичное решение органа от 29.09.2017 N 2-57- 11824/77-17; от 21.11.2017N 2-57-14378/77-17).</a:t>
                      </a:r>
                    </a:p>
                  </a:txBody>
                  <a:tcPr/>
                </a:tc>
                <a:tc>
                  <a:txBody>
                    <a:bodyPr/>
                    <a:lstStyle/>
                    <a:p>
                      <a:pPr marL="0" indent="0">
                        <a:buFont typeface="Arial" panose="020B0604020202020204" pitchFamily="34" charset="0"/>
                        <a:buNone/>
                      </a:pPr>
                      <a:r>
                        <a:rPr lang="ru-RU" sz="1600" b="0" i="0" kern="1200" dirty="0">
                          <a:solidFill>
                            <a:schemeClr val="dk1"/>
                          </a:solidFill>
                          <a:effectLst/>
                          <a:latin typeface="+mn-lt"/>
                          <a:ea typeface="+mn-ea"/>
                          <a:cs typeface="+mn-cs"/>
                        </a:rPr>
                        <a:t>Единой комиссией нарушен порядок определения участников аукциона.</a:t>
                      </a:r>
                    </a:p>
                  </a:txBody>
                  <a:tcPr/>
                </a:tc>
                <a:extLst>
                  <a:ext uri="{0D108BD9-81ED-4DB2-BD59-A6C34878D82A}">
                    <a16:rowId xmlns:a16="http://schemas.microsoft.com/office/drawing/2014/main" xmlns="" val="2243354211"/>
                  </a:ext>
                </a:extLst>
              </a:tr>
            </a:tbl>
          </a:graphicData>
        </a:graphic>
      </p:graphicFrame>
    </p:spTree>
    <p:extLst>
      <p:ext uri="{BB962C8B-B14F-4D97-AF65-F5344CB8AC3E}">
        <p14:creationId xmlns:p14="http://schemas.microsoft.com/office/powerpoint/2010/main" val="25757954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4311" y="150315"/>
            <a:ext cx="10515600" cy="565896"/>
          </a:xfrm>
        </p:spPr>
        <p:txBody>
          <a:bodyPr/>
          <a:lstStyle/>
          <a:p>
            <a:r>
              <a:rPr lang="ru-RU" sz="2400" b="1" dirty="0">
                <a:solidFill>
                  <a:srgbClr val="00B0F0"/>
                </a:solidFill>
              </a:rPr>
              <a:t>Проблема с пониманием </a:t>
            </a:r>
            <a:r>
              <a:rPr lang="ru-RU" sz="2400" b="1" dirty="0" err="1">
                <a:solidFill>
                  <a:srgbClr val="00B0F0"/>
                </a:solidFill>
              </a:rPr>
              <a:t>УФАСами</a:t>
            </a:r>
            <a:r>
              <a:rPr lang="ru-RU" sz="2400" b="1" dirty="0">
                <a:solidFill>
                  <a:srgbClr val="00B0F0"/>
                </a:solidFill>
              </a:rPr>
              <a:t> требования по стране происхождения в 1-й части (норма изменилась с 01.01.2020, а позиция осталась старой).</a:t>
            </a:r>
          </a:p>
        </p:txBody>
      </p:sp>
      <p:graphicFrame>
        <p:nvGraphicFramePr>
          <p:cNvPr id="4" name="Объект 3"/>
          <p:cNvGraphicFramePr>
            <a:graphicFrameLocks noGrp="1"/>
          </p:cNvGraphicFramePr>
          <p:nvPr>
            <p:ph idx="1"/>
          </p:nvPr>
        </p:nvGraphicFramePr>
        <p:xfrm>
          <a:off x="620785" y="855525"/>
          <a:ext cx="10771465" cy="3479800"/>
        </p:xfrm>
        <a:graphic>
          <a:graphicData uri="http://schemas.openxmlformats.org/drawingml/2006/table">
            <a:tbl>
              <a:tblPr firstRow="1" bandRow="1">
                <a:tableStyleId>{5C22544A-7EE6-4342-B048-85BDC9FD1C3A}</a:tableStyleId>
              </a:tblPr>
              <a:tblGrid>
                <a:gridCol w="2386200">
                  <a:extLst>
                    <a:ext uri="{9D8B030D-6E8A-4147-A177-3AD203B41FA5}">
                      <a16:colId xmlns:a16="http://schemas.microsoft.com/office/drawing/2014/main" xmlns="" val="1098966764"/>
                    </a:ext>
                  </a:extLst>
                </a:gridCol>
                <a:gridCol w="8385265">
                  <a:extLst>
                    <a:ext uri="{9D8B030D-6E8A-4147-A177-3AD203B41FA5}">
                      <a16:colId xmlns:a16="http://schemas.microsoft.com/office/drawing/2014/main" xmlns="" val="3158123171"/>
                    </a:ext>
                  </a:extLst>
                </a:gridCol>
              </a:tblGrid>
              <a:tr h="370840">
                <a:tc>
                  <a:txBody>
                    <a:bodyPr/>
                    <a:lstStyle/>
                    <a:p>
                      <a:r>
                        <a:rPr lang="ru-RU" dirty="0"/>
                        <a:t>Реквизиты решения</a:t>
                      </a:r>
                    </a:p>
                  </a:txBody>
                  <a:tcPr/>
                </a:tc>
                <a:tc>
                  <a:txBody>
                    <a:bodyPr/>
                    <a:lstStyle/>
                    <a:p>
                      <a:r>
                        <a:rPr lang="ru-RU" dirty="0"/>
                        <a:t>Суть решения</a:t>
                      </a:r>
                    </a:p>
                  </a:txBody>
                  <a:tcPr/>
                </a:tc>
                <a:extLst>
                  <a:ext uri="{0D108BD9-81ED-4DB2-BD59-A6C34878D82A}">
                    <a16:rowId xmlns:a16="http://schemas.microsoft.com/office/drawing/2014/main" xmlns="" val="3874105276"/>
                  </a:ext>
                </a:extLst>
              </a:tr>
              <a:tr h="370840">
                <a:tc>
                  <a:txBody>
                    <a:bodyPr/>
                    <a:lstStyle/>
                    <a:p>
                      <a:r>
                        <a:rPr lang="ru-RU" sz="1600" b="0" i="0" kern="1200" dirty="0">
                          <a:solidFill>
                            <a:schemeClr val="dk1"/>
                          </a:solidFill>
                          <a:effectLst/>
                          <a:latin typeface="+mn-lt"/>
                          <a:ea typeface="+mn-ea"/>
                          <a:cs typeface="+mn-cs"/>
                        </a:rPr>
                        <a:t>Решение Новосибирского УФАС от </a:t>
                      </a:r>
                      <a:r>
                        <a:rPr lang="ru-RU" sz="1600" b="0" i="0" u="sng" kern="1200" dirty="0">
                          <a:solidFill>
                            <a:schemeClr val="dk1"/>
                          </a:solidFill>
                          <a:effectLst/>
                          <a:latin typeface="+mn-lt"/>
                          <a:ea typeface="+mn-ea"/>
                          <a:cs typeface="+mn-cs"/>
                        </a:rPr>
                        <a:t>12.05.2020 </a:t>
                      </a:r>
                      <a:r>
                        <a:rPr lang="ru-RU" sz="1600" b="0" i="0" kern="1200" dirty="0">
                          <a:solidFill>
                            <a:schemeClr val="dk1"/>
                          </a:solidFill>
                          <a:effectLst/>
                          <a:latin typeface="+mn-lt"/>
                          <a:ea typeface="+mn-ea"/>
                          <a:cs typeface="+mn-cs"/>
                        </a:rPr>
                        <a:t>N 054/06/66-786/2020</a:t>
                      </a:r>
                    </a:p>
                    <a:p>
                      <a:r>
                        <a:rPr lang="ru-RU" sz="1600" dirty="0"/>
                        <a:t>(извещение N0151100014719000019) </a:t>
                      </a:r>
                    </a:p>
                  </a:txBody>
                  <a:tcPr/>
                </a:tc>
                <a:tc>
                  <a:txBody>
                    <a:bodyPr/>
                    <a:lstStyle/>
                    <a:p>
                      <a:pPr marL="285750" indent="-285750">
                        <a:buFont typeface="Arial" panose="020B0604020202020204" pitchFamily="34" charset="0"/>
                        <a:buChar char="•"/>
                      </a:pPr>
                      <a:r>
                        <a:rPr lang="ru-RU" sz="1600" dirty="0"/>
                        <a:t>Комиссия Новосибирского У ФАС России установила, что заказчиком нарушены положения п. 2 "а" ч. 3 ст. 66 Закона о контрактной системе по следующим закупкам:</a:t>
                      </a:r>
                    </a:p>
                    <a:p>
                      <a:pPr marL="285750" indent="-285750">
                        <a:buFont typeface="Arial" panose="020B0604020202020204" pitchFamily="34" charset="0"/>
                        <a:buChar char="•"/>
                      </a:pPr>
                      <a:r>
                        <a:rPr lang="ru-RU" sz="1600" dirty="0"/>
                        <a:t>в п. 27.1 аукционной документации содержится требование о наличии наименования страны происхождения в первой части заявки, однако ограничения, предусмотренные ч. 3 ст. 14 Закона о контрактной системе, не установлены.</a:t>
                      </a:r>
                    </a:p>
                  </a:txBody>
                  <a:tcPr/>
                </a:tc>
                <a:extLst>
                  <a:ext uri="{0D108BD9-81ED-4DB2-BD59-A6C34878D82A}">
                    <a16:rowId xmlns:a16="http://schemas.microsoft.com/office/drawing/2014/main" xmlns="" val="2243354211"/>
                  </a:ext>
                </a:extLst>
              </a:tr>
              <a:tr h="370840">
                <a:tc>
                  <a:txBody>
                    <a:bodyPr/>
                    <a:lstStyle/>
                    <a:p>
                      <a:r>
                        <a:rPr lang="ru-RU" sz="1600" dirty="0"/>
                        <a:t>Решение Калининградского УФАС </a:t>
                      </a:r>
                      <a:r>
                        <a:rPr lang="ru-RU" sz="1600" u="sng" dirty="0"/>
                        <a:t>от 23.10.2020  </a:t>
                      </a:r>
                      <a:r>
                        <a:rPr lang="ru-RU" sz="1600" dirty="0"/>
                        <a:t>№ 039/06/66-1036/2020 </a:t>
                      </a:r>
                    </a:p>
                    <a:p>
                      <a:r>
                        <a:rPr lang="ru-RU" sz="1600" dirty="0"/>
                        <a:t>(извещение № 0335100010820000117)</a:t>
                      </a:r>
                    </a:p>
                  </a:txBody>
                  <a:tcPr/>
                </a:tc>
                <a:tc>
                  <a:txBody>
                    <a:bodyPr/>
                    <a:lstStyle/>
                    <a:p>
                      <a:pPr marL="285750" indent="-285750">
                        <a:buFont typeface="Arial" panose="020B0604020202020204" pitchFamily="34" charset="0"/>
                        <a:buChar char="•"/>
                      </a:pPr>
                      <a:r>
                        <a:rPr lang="ru-RU" sz="1600" dirty="0"/>
                        <a:t>Таким образом, установление Заказчиком требования о наличии в первых частях заявок на участие в Аукционе сведений о наименовании страны происхождения товара при отсутствии в документации об Аукционе и извещении о проведении Аукциона установленных в соответствии со 14 Закона о контрактной системе условий, запретов, ограничений допуска товаров, нарушают положения пункта 2 части 1 статьи 64 Закона о контрактной системе.</a:t>
                      </a:r>
                    </a:p>
                  </a:txBody>
                  <a:tcPr/>
                </a:tc>
                <a:extLst>
                  <a:ext uri="{0D108BD9-81ED-4DB2-BD59-A6C34878D82A}">
                    <a16:rowId xmlns:a16="http://schemas.microsoft.com/office/drawing/2014/main" xmlns="" val="307505410"/>
                  </a:ext>
                </a:extLst>
              </a:tr>
            </a:tbl>
          </a:graphicData>
        </a:graphic>
      </p:graphicFrame>
    </p:spTree>
    <p:extLst>
      <p:ext uri="{BB962C8B-B14F-4D97-AF65-F5344CB8AC3E}">
        <p14:creationId xmlns:p14="http://schemas.microsoft.com/office/powerpoint/2010/main" val="6261469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1089" y="54737"/>
            <a:ext cx="10515600" cy="565896"/>
          </a:xfrm>
        </p:spPr>
        <p:txBody>
          <a:bodyPr/>
          <a:lstStyle/>
          <a:p>
            <a:r>
              <a:rPr lang="ru-RU" sz="2400" b="1" dirty="0">
                <a:solidFill>
                  <a:srgbClr val="00B0F0"/>
                </a:solidFill>
              </a:rPr>
              <a:t>На всякий случай…</a:t>
            </a:r>
          </a:p>
        </p:txBody>
      </p:sp>
      <p:graphicFrame>
        <p:nvGraphicFramePr>
          <p:cNvPr id="4" name="Объект 3"/>
          <p:cNvGraphicFramePr>
            <a:graphicFrameLocks noGrp="1"/>
          </p:cNvGraphicFramePr>
          <p:nvPr>
            <p:ph idx="1"/>
          </p:nvPr>
        </p:nvGraphicFramePr>
        <p:xfrm>
          <a:off x="244680" y="620633"/>
          <a:ext cx="11568417" cy="5918200"/>
        </p:xfrm>
        <a:graphic>
          <a:graphicData uri="http://schemas.openxmlformats.org/drawingml/2006/table">
            <a:tbl>
              <a:tblPr firstRow="1" bandRow="1">
                <a:tableStyleId>{5C22544A-7EE6-4342-B048-85BDC9FD1C3A}</a:tableStyleId>
              </a:tblPr>
              <a:tblGrid>
                <a:gridCol w="3840759">
                  <a:extLst>
                    <a:ext uri="{9D8B030D-6E8A-4147-A177-3AD203B41FA5}">
                      <a16:colId xmlns:a16="http://schemas.microsoft.com/office/drawing/2014/main" xmlns="" val="1098966764"/>
                    </a:ext>
                  </a:extLst>
                </a:gridCol>
                <a:gridCol w="6142140">
                  <a:extLst>
                    <a:ext uri="{9D8B030D-6E8A-4147-A177-3AD203B41FA5}">
                      <a16:colId xmlns:a16="http://schemas.microsoft.com/office/drawing/2014/main" xmlns="" val="3158123171"/>
                    </a:ext>
                  </a:extLst>
                </a:gridCol>
                <a:gridCol w="1585518">
                  <a:extLst>
                    <a:ext uri="{9D8B030D-6E8A-4147-A177-3AD203B41FA5}">
                      <a16:colId xmlns:a16="http://schemas.microsoft.com/office/drawing/2014/main" xmlns="" val="4248089268"/>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a:t>
                      </a:r>
                    </a:p>
                  </a:txBody>
                  <a:tcPr/>
                </a:tc>
                <a:extLst>
                  <a:ext uri="{0D108BD9-81ED-4DB2-BD59-A6C34878D82A}">
                    <a16:rowId xmlns:a16="http://schemas.microsoft.com/office/drawing/2014/main" xmlns="" val="3874105276"/>
                  </a:ext>
                </a:extLst>
              </a:tr>
              <a:tr h="370840">
                <a:tc>
                  <a:txBody>
                    <a:bodyPr/>
                    <a:lstStyle/>
                    <a:p>
                      <a:r>
                        <a:rPr lang="ru-RU" sz="1600" b="0" i="0" kern="1200" dirty="0">
                          <a:solidFill>
                            <a:schemeClr val="dk1"/>
                          </a:solidFill>
                          <a:effectLst/>
                          <a:latin typeface="+mn-lt"/>
                          <a:ea typeface="+mn-ea"/>
                          <a:cs typeface="+mn-cs"/>
                        </a:rPr>
                        <a:t>Решение Хакасского УФАС от 25.02.2020  N 019/06/67-89/2020</a:t>
                      </a:r>
                    </a:p>
                    <a:p>
                      <a:r>
                        <a:rPr lang="ru-RU" sz="1600" b="0" i="0" kern="1200" dirty="0">
                          <a:solidFill>
                            <a:schemeClr val="dk1"/>
                          </a:solidFill>
                          <a:effectLst/>
                          <a:latin typeface="+mn-lt"/>
                          <a:ea typeface="+mn-ea"/>
                          <a:cs typeface="+mn-cs"/>
                        </a:rPr>
                        <a:t>(закупка № </a:t>
                      </a:r>
                      <a:r>
                        <a:rPr lang="en-US" sz="1600" b="0" i="0" kern="1200" dirty="0">
                          <a:solidFill>
                            <a:schemeClr val="dk1"/>
                          </a:solidFill>
                          <a:effectLst/>
                          <a:latin typeface="+mn-lt"/>
                          <a:ea typeface="+mn-ea"/>
                          <a:cs typeface="+mn-cs"/>
                        </a:rPr>
                        <a:t>0180300005820000001</a:t>
                      </a:r>
                      <a:r>
                        <a:rPr lang="ru-RU" sz="1600" b="0" i="0" kern="1200" dirty="0">
                          <a:solidFill>
                            <a:schemeClr val="dk1"/>
                          </a:solidFill>
                          <a:effectLst/>
                          <a:latin typeface="+mn-lt"/>
                          <a:ea typeface="+mn-ea"/>
                          <a:cs typeface="+mn-cs"/>
                        </a:rPr>
                        <a:t>)</a:t>
                      </a:r>
                      <a:endParaRPr lang="ru-RU" sz="1600" dirty="0"/>
                    </a:p>
                  </a:txBody>
                  <a:tcPr/>
                </a:tc>
                <a:tc>
                  <a:txBody>
                    <a:bodyPr/>
                    <a:lstStyle/>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В первой части заявки Заявителя отсутствует информация о наименовании страны происхождения товара. </a:t>
                      </a:r>
                    </a:p>
                    <a:p>
                      <a:pPr marL="285750" indent="-285750">
                        <a:buFont typeface="Arial" panose="020B0604020202020204" pitchFamily="34" charset="0"/>
                        <a:buChar char="•"/>
                      </a:pPr>
                      <a:r>
                        <a:rPr lang="ru-RU" sz="1600" b="0" i="0" kern="1200" dirty="0">
                          <a:solidFill>
                            <a:schemeClr val="dk1"/>
                          </a:solidFill>
                          <a:effectLst/>
                          <a:latin typeface="+mn-lt"/>
                          <a:ea typeface="+mn-ea"/>
                          <a:cs typeface="+mn-cs"/>
                        </a:rPr>
                        <a:t>Приложение со стороны Заявителя к первой части заявки документов: Паспортов качества на бензин неэтилированный N 104 (АИ 92-К5) и N 61/0111 (АИ 95-К5) не может являться основанием подтверждения страны происхождения товара, поскольку в указанных документах также отсутствует информация о наименовании страны происхождения товара.</a:t>
                      </a:r>
                      <a:endParaRPr lang="ru-RU" sz="1600" dirty="0"/>
                    </a:p>
                  </a:txBody>
                  <a:tcPr/>
                </a:tc>
                <a:tc>
                  <a:txBody>
                    <a:bodyPr/>
                    <a:lstStyle/>
                    <a:p>
                      <a:pPr marL="0" indent="0">
                        <a:buFont typeface="Arial" panose="020B0604020202020204" pitchFamily="34" charset="0"/>
                        <a:buNone/>
                      </a:pPr>
                      <a:r>
                        <a:rPr lang="ru-RU" sz="1600" dirty="0"/>
                        <a:t>Жалоба на отклонение не обоснована</a:t>
                      </a:r>
                    </a:p>
                  </a:txBody>
                  <a:tcPr/>
                </a:tc>
                <a:extLst>
                  <a:ext uri="{0D108BD9-81ED-4DB2-BD59-A6C34878D82A}">
                    <a16:rowId xmlns:a16="http://schemas.microsoft.com/office/drawing/2014/main" xmlns="" val="2243354211"/>
                  </a:ext>
                </a:extLst>
              </a:tr>
              <a:tr h="370840">
                <a:tc>
                  <a:txBody>
                    <a:bodyPr/>
                    <a:lstStyle/>
                    <a:p>
                      <a:r>
                        <a:rPr lang="ru-RU" sz="1600" dirty="0"/>
                        <a:t>Решение Ставропольского УФАС от 06.11.2020 по делу № 026/06/67-2430/2020</a:t>
                      </a:r>
                    </a:p>
                    <a:p>
                      <a:r>
                        <a:rPr lang="ru-RU" sz="1600" dirty="0"/>
                        <a:t>Решение по жалобе № 202000116297003838</a:t>
                      </a:r>
                    </a:p>
                    <a:p>
                      <a:r>
                        <a:rPr lang="ru-RU" sz="1600" dirty="0"/>
                        <a:t>(закупка № 0321300001120000427)</a:t>
                      </a:r>
                    </a:p>
                    <a:p>
                      <a:endParaRPr lang="ru-RU" sz="1600" dirty="0"/>
                    </a:p>
                    <a:p>
                      <a:r>
                        <a:rPr lang="ru-RU" sz="1600" dirty="0"/>
                        <a:t>Аналогичное решение Ставропольского УФАС от 26.02.2020  по делу № 026/06/67-458/2020</a:t>
                      </a:r>
                    </a:p>
                    <a:p>
                      <a:r>
                        <a:rPr lang="ru-RU" sz="1600" dirty="0"/>
                        <a:t>(№ закупки0121200000520000006): страна происхождения товара и производитель товара не являются тождественными понятиями</a:t>
                      </a:r>
                    </a:p>
                  </a:txBody>
                  <a:tcPr/>
                </a:tc>
                <a:tc>
                  <a:txBody>
                    <a:bodyPr/>
                    <a:lstStyle/>
                    <a:p>
                      <a:pPr marL="285750" indent="-285750">
                        <a:buFont typeface="Arial" panose="020B0604020202020204" pitchFamily="34" charset="0"/>
                        <a:buChar char="•"/>
                      </a:pPr>
                      <a:r>
                        <a:rPr lang="ru-RU" sz="1600" dirty="0"/>
                        <a:t>Заявка ИП отклонена на основании пункта 1 части 4 статьи 67 Закона № 44-ФЗ, непредоставление информации, предусмотренной частью 3 статьи 66 Закона № 44-ФЗ  - не указано наименование страны происхождения товара.</a:t>
                      </a:r>
                    </a:p>
                    <a:p>
                      <a:pPr marL="285750" indent="-285750">
                        <a:buFont typeface="Arial" panose="020B0604020202020204" pitchFamily="34" charset="0"/>
                        <a:buChar char="•"/>
                      </a:pPr>
                      <a:r>
                        <a:rPr lang="ru-RU" sz="1600" dirty="0"/>
                        <a:t>В   заявке   ИП указано:   «Страна-производитель»,   что   не   соответствует требованиям Закона № 44-ФЗ и документации об аукционе.</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1600" dirty="0"/>
                        <a:t>Жалоба на отклонение не обоснована</a:t>
                      </a:r>
                    </a:p>
                    <a:p>
                      <a:pPr marL="0" indent="0">
                        <a:buFont typeface="Arial" panose="020B0604020202020204" pitchFamily="34" charset="0"/>
                        <a:buNone/>
                      </a:pPr>
                      <a:endParaRPr lang="ru-RU" sz="1600" dirty="0"/>
                    </a:p>
                  </a:txBody>
                  <a:tcPr/>
                </a:tc>
                <a:extLst>
                  <a:ext uri="{0D108BD9-81ED-4DB2-BD59-A6C34878D82A}">
                    <a16:rowId xmlns:a16="http://schemas.microsoft.com/office/drawing/2014/main" xmlns="" val="522171564"/>
                  </a:ext>
                </a:extLst>
              </a:tr>
            </a:tbl>
          </a:graphicData>
        </a:graphic>
      </p:graphicFrame>
    </p:spTree>
    <p:extLst>
      <p:ext uri="{BB962C8B-B14F-4D97-AF65-F5344CB8AC3E}">
        <p14:creationId xmlns:p14="http://schemas.microsoft.com/office/powerpoint/2010/main" val="91847192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1089" y="54737"/>
            <a:ext cx="10515600" cy="565896"/>
          </a:xfrm>
        </p:spPr>
        <p:txBody>
          <a:bodyPr/>
          <a:lstStyle/>
          <a:p>
            <a:r>
              <a:rPr lang="ru-RU" sz="2400" b="1" dirty="0">
                <a:solidFill>
                  <a:srgbClr val="00B0F0"/>
                </a:solidFill>
              </a:rPr>
              <a:t>На всякий случай…</a:t>
            </a:r>
          </a:p>
        </p:txBody>
      </p:sp>
      <p:graphicFrame>
        <p:nvGraphicFramePr>
          <p:cNvPr id="4" name="Объект 3"/>
          <p:cNvGraphicFramePr>
            <a:graphicFrameLocks noGrp="1"/>
          </p:cNvGraphicFramePr>
          <p:nvPr>
            <p:ph idx="1"/>
          </p:nvPr>
        </p:nvGraphicFramePr>
        <p:xfrm>
          <a:off x="244680" y="494798"/>
          <a:ext cx="11568417" cy="2900680"/>
        </p:xfrm>
        <a:graphic>
          <a:graphicData uri="http://schemas.openxmlformats.org/drawingml/2006/table">
            <a:tbl>
              <a:tblPr firstRow="1" bandRow="1">
                <a:tableStyleId>{5C22544A-7EE6-4342-B048-85BDC9FD1C3A}</a:tableStyleId>
              </a:tblPr>
              <a:tblGrid>
                <a:gridCol w="3087148">
                  <a:extLst>
                    <a:ext uri="{9D8B030D-6E8A-4147-A177-3AD203B41FA5}">
                      <a16:colId xmlns:a16="http://schemas.microsoft.com/office/drawing/2014/main" xmlns="" val="1098966764"/>
                    </a:ext>
                  </a:extLst>
                </a:gridCol>
                <a:gridCol w="6895751">
                  <a:extLst>
                    <a:ext uri="{9D8B030D-6E8A-4147-A177-3AD203B41FA5}">
                      <a16:colId xmlns:a16="http://schemas.microsoft.com/office/drawing/2014/main" xmlns="" val="3158123171"/>
                    </a:ext>
                  </a:extLst>
                </a:gridCol>
                <a:gridCol w="1585518">
                  <a:extLst>
                    <a:ext uri="{9D8B030D-6E8A-4147-A177-3AD203B41FA5}">
                      <a16:colId xmlns:a16="http://schemas.microsoft.com/office/drawing/2014/main" xmlns="" val="4248089268"/>
                    </a:ext>
                  </a:extLst>
                </a:gridCol>
              </a:tblGrid>
              <a:tr h="370840">
                <a:tc>
                  <a:txBody>
                    <a:bodyPr/>
                    <a:lstStyle/>
                    <a:p>
                      <a:r>
                        <a:rPr lang="ru-RU" dirty="0"/>
                        <a:t>Реквизиты решения</a:t>
                      </a:r>
                    </a:p>
                  </a:txBody>
                  <a:tcPr/>
                </a:tc>
                <a:tc>
                  <a:txBody>
                    <a:bodyPr/>
                    <a:lstStyle/>
                    <a:p>
                      <a:r>
                        <a:rPr lang="ru-RU" dirty="0"/>
                        <a:t>Суть решения</a:t>
                      </a:r>
                    </a:p>
                  </a:txBody>
                  <a:tcPr/>
                </a:tc>
                <a:tc>
                  <a:txBody>
                    <a:bodyPr/>
                    <a:lstStyle/>
                    <a:p>
                      <a:r>
                        <a:rPr lang="ru-RU" dirty="0"/>
                        <a:t>Результат</a:t>
                      </a:r>
                    </a:p>
                  </a:txBody>
                  <a:tcPr/>
                </a:tc>
                <a:extLst>
                  <a:ext uri="{0D108BD9-81ED-4DB2-BD59-A6C34878D82A}">
                    <a16:rowId xmlns:a16="http://schemas.microsoft.com/office/drawing/2014/main" xmlns="" val="3874105276"/>
                  </a:ext>
                </a:extLst>
              </a:tr>
              <a:tr h="370840">
                <a:tc>
                  <a:txBody>
                    <a:bodyPr/>
                    <a:lstStyle/>
                    <a:p>
                      <a:r>
                        <a:rPr lang="ru-RU" sz="1600" dirty="0"/>
                        <a:t>Решение Управления Республики Северная Осетия-Алания  от 07.04.2020 № по делу №А154-04/20</a:t>
                      </a:r>
                    </a:p>
                    <a:p>
                      <a:r>
                        <a:rPr lang="ru-RU" sz="1600" dirty="0"/>
                        <a:t>Решение по жалобе № 202000126646000195</a:t>
                      </a:r>
                    </a:p>
                    <a:p>
                      <a:r>
                        <a:rPr lang="ru-RU" sz="1600" dirty="0"/>
                        <a:t>(закупка № 0310200000320000349)</a:t>
                      </a:r>
                    </a:p>
                  </a:txBody>
                  <a:tcPr/>
                </a:tc>
                <a:tc>
                  <a:txBody>
                    <a:bodyPr/>
                    <a:lstStyle/>
                    <a:p>
                      <a:pPr marL="285750" indent="-285750">
                        <a:buFont typeface="Arial" panose="020B0604020202020204" pitchFamily="34" charset="0"/>
                        <a:buChar char="•"/>
                      </a:pPr>
                      <a:r>
                        <a:rPr lang="ru-RU" sz="1600" dirty="0"/>
                        <a:t>В жалобе Заявитель указал, что ему было отказано, так как в заявке он не представил информацию о стране происхождения системного программного обеспечения – операционной системы </a:t>
                      </a:r>
                      <a:r>
                        <a:rPr lang="ru-RU" sz="1600" dirty="0" err="1"/>
                        <a:t>Windows</a:t>
                      </a:r>
                      <a:r>
                        <a:rPr lang="ru-RU" sz="1600" dirty="0"/>
                        <a:t> по позиции технического задания №2 «Ноутбук мобильного класса».</a:t>
                      </a:r>
                    </a:p>
                    <a:p>
                      <a:pPr marL="285750" indent="-285750">
                        <a:buFont typeface="Arial" panose="020B0604020202020204" pitchFamily="34" charset="0"/>
                        <a:buChar char="•"/>
                      </a:pPr>
                      <a:r>
                        <a:rPr lang="ru-RU" sz="1600" dirty="0"/>
                        <a:t>Заявитель не согласен с решением, так как, по его мнению, операционная система </a:t>
                      </a:r>
                      <a:r>
                        <a:rPr lang="ru-RU" sz="1600" dirty="0" err="1"/>
                        <a:t>Windows</a:t>
                      </a:r>
                      <a:r>
                        <a:rPr lang="ru-RU" sz="1600" dirty="0"/>
                        <a:t> не является отдельной позицией и входит в позицию №2 «Ноутбук мобильного класса».</a:t>
                      </a:r>
                    </a:p>
                    <a:p>
                      <a:pPr marL="285750" indent="-285750">
                        <a:buFont typeface="Arial" panose="020B0604020202020204" pitchFamily="34" charset="0"/>
                        <a:buChar char="•"/>
                      </a:pPr>
                      <a:r>
                        <a:rPr lang="ru-RU" sz="1600" dirty="0"/>
                        <a:t>Позиция заказчика: операционная система является отдельным товаром, объектом гражданских прав в соответствии с абзацем 13 статьи 1259 и статьей 1261 Гражданского кодекса РФ.</a:t>
                      </a:r>
                    </a:p>
                  </a:txBody>
                  <a:tcPr/>
                </a:tc>
                <a:tc>
                  <a:txBody>
                    <a:bodyPr/>
                    <a:lstStyle/>
                    <a:p>
                      <a:pPr marL="0" indent="0">
                        <a:buFont typeface="Arial" panose="020B0604020202020204" pitchFamily="34" charset="0"/>
                        <a:buNone/>
                      </a:pPr>
                      <a:r>
                        <a:rPr lang="ru-RU" sz="1600" dirty="0"/>
                        <a:t>Жалоба не обоснована</a:t>
                      </a:r>
                    </a:p>
                  </a:txBody>
                  <a:tcPr/>
                </a:tc>
                <a:extLst>
                  <a:ext uri="{0D108BD9-81ED-4DB2-BD59-A6C34878D82A}">
                    <a16:rowId xmlns:a16="http://schemas.microsoft.com/office/drawing/2014/main" xmlns="" val="3561857114"/>
                  </a:ext>
                </a:extLst>
              </a:tr>
            </a:tbl>
          </a:graphicData>
        </a:graphic>
      </p:graphicFrame>
    </p:spTree>
    <p:extLst>
      <p:ext uri="{BB962C8B-B14F-4D97-AF65-F5344CB8AC3E}">
        <p14:creationId xmlns:p14="http://schemas.microsoft.com/office/powerpoint/2010/main" val="27133317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B8D39E3-A838-4221-BAC4-DE9C1F6D4E17}"/>
              </a:ext>
            </a:extLst>
          </p:cNvPr>
          <p:cNvSpPr>
            <a:spLocks noGrp="1"/>
          </p:cNvSpPr>
          <p:nvPr>
            <p:ph type="title"/>
          </p:nvPr>
        </p:nvSpPr>
        <p:spPr>
          <a:xfrm>
            <a:off x="838199" y="204832"/>
            <a:ext cx="10515600" cy="307734"/>
          </a:xfrm>
        </p:spPr>
        <p:txBody>
          <a:bodyPr>
            <a:noAutofit/>
          </a:bodyPr>
          <a:lstStyle/>
          <a:p>
            <a:r>
              <a:rPr lang="ru-RU" sz="2400" dirty="0">
                <a:solidFill>
                  <a:srgbClr val="00B0F0"/>
                </a:solidFill>
              </a:rPr>
              <a:t>Изменения подзаконных актов, связанные с национальным режимом в 2020 г. </a:t>
            </a:r>
          </a:p>
        </p:txBody>
      </p:sp>
      <p:graphicFrame>
        <p:nvGraphicFramePr>
          <p:cNvPr id="4" name="Таблица 4">
            <a:extLst>
              <a:ext uri="{FF2B5EF4-FFF2-40B4-BE49-F238E27FC236}">
                <a16:creationId xmlns:a16="http://schemas.microsoft.com/office/drawing/2014/main" xmlns="" id="{2A71A5F3-2ACB-4D48-B531-43E03B031E77}"/>
              </a:ext>
            </a:extLst>
          </p:cNvPr>
          <p:cNvGraphicFramePr>
            <a:graphicFrameLocks noGrp="1"/>
          </p:cNvGraphicFramePr>
          <p:nvPr>
            <p:ph idx="1"/>
          </p:nvPr>
        </p:nvGraphicFramePr>
        <p:xfrm>
          <a:off x="264542" y="967508"/>
          <a:ext cx="11662913" cy="4394200"/>
        </p:xfrm>
        <a:graphic>
          <a:graphicData uri="http://schemas.openxmlformats.org/drawingml/2006/table">
            <a:tbl>
              <a:tblPr firstRow="1" bandRow="1">
                <a:tableStyleId>{5C22544A-7EE6-4342-B048-85BDC9FD1C3A}</a:tableStyleId>
              </a:tblPr>
              <a:tblGrid>
                <a:gridCol w="5992114">
                  <a:extLst>
                    <a:ext uri="{9D8B030D-6E8A-4147-A177-3AD203B41FA5}">
                      <a16:colId xmlns:a16="http://schemas.microsoft.com/office/drawing/2014/main" xmlns="" val="2417572994"/>
                    </a:ext>
                  </a:extLst>
                </a:gridCol>
                <a:gridCol w="3918121">
                  <a:extLst>
                    <a:ext uri="{9D8B030D-6E8A-4147-A177-3AD203B41FA5}">
                      <a16:colId xmlns:a16="http://schemas.microsoft.com/office/drawing/2014/main" xmlns="" val="1208943110"/>
                    </a:ext>
                  </a:extLst>
                </a:gridCol>
                <a:gridCol w="1752678">
                  <a:extLst>
                    <a:ext uri="{9D8B030D-6E8A-4147-A177-3AD203B41FA5}">
                      <a16:colId xmlns:a16="http://schemas.microsoft.com/office/drawing/2014/main" xmlns="" val="1699698939"/>
                    </a:ext>
                  </a:extLst>
                </a:gridCol>
              </a:tblGrid>
              <a:tr h="370840">
                <a:tc>
                  <a:txBody>
                    <a:bodyPr/>
                    <a:lstStyle/>
                    <a:p>
                      <a:r>
                        <a:rPr lang="ru-RU" sz="1600" dirty="0"/>
                        <a:t>Наименование акта</a:t>
                      </a:r>
                    </a:p>
                  </a:txBody>
                  <a:tcPr/>
                </a:tc>
                <a:tc>
                  <a:txBody>
                    <a:bodyPr/>
                    <a:lstStyle/>
                    <a:p>
                      <a:r>
                        <a:rPr lang="ru-RU" sz="1600" dirty="0"/>
                        <a:t>Суть изменений</a:t>
                      </a:r>
                    </a:p>
                  </a:txBody>
                  <a:tcPr/>
                </a:tc>
                <a:tc>
                  <a:txBody>
                    <a:bodyPr/>
                    <a:lstStyle/>
                    <a:p>
                      <a:r>
                        <a:rPr lang="ru-RU" sz="1600" dirty="0"/>
                        <a:t>Дата вступления</a:t>
                      </a:r>
                    </a:p>
                  </a:txBody>
                  <a:tcPr/>
                </a:tc>
                <a:extLst>
                  <a:ext uri="{0D108BD9-81ED-4DB2-BD59-A6C34878D82A}">
                    <a16:rowId xmlns:a16="http://schemas.microsoft.com/office/drawing/2014/main" xmlns="" val="496453399"/>
                  </a:ext>
                </a:extLst>
              </a:tr>
              <a:tr h="370840">
                <a:tc>
                  <a:txBody>
                    <a:bodyPr/>
                    <a:lstStyle/>
                    <a:p>
                      <a:r>
                        <a:rPr lang="ru-RU" sz="1400" dirty="0"/>
                        <a:t>Постановлением Правительства РФ от 3 апреля 2020 г. № 445 (далее – Постановление № 445) внесены изменения в утвержденный постановлением Правительства РФ от 22 августа 2016 г. № 832 </a:t>
                      </a:r>
                      <a:r>
                        <a:rPr lang="ru-RU" sz="1400" b="1" dirty="0"/>
                        <a:t>перечень отдельных видов пищевых продуктов,</a:t>
                      </a:r>
                      <a:r>
                        <a:rPr lang="ru-RU" sz="1400" dirty="0"/>
                        <a:t>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a:t>
                      </a:r>
                    </a:p>
                  </a:txBody>
                  <a:tcPr/>
                </a:tc>
                <a:tc>
                  <a:txBody>
                    <a:bodyPr/>
                    <a:lstStyle/>
                    <a:p>
                      <a:r>
                        <a:rPr lang="ru-RU" sz="1400" dirty="0"/>
                        <a:t>Ограничения допуска «третий лишний»  будут распространятся также на иностранные огурцы (код по ОКПД2 – 01.13.32) и помидоры (код по ОКПД2 – 01.13.34</a:t>
                      </a:r>
                    </a:p>
                  </a:txBody>
                  <a:tcPr/>
                </a:tc>
                <a:tc>
                  <a:txBody>
                    <a:bodyPr/>
                    <a:lstStyle/>
                    <a:p>
                      <a:r>
                        <a:rPr lang="ru-RU" sz="1400" dirty="0"/>
                        <a:t>С 14.04.2020</a:t>
                      </a:r>
                    </a:p>
                  </a:txBody>
                  <a:tcPr/>
                </a:tc>
                <a:extLst>
                  <a:ext uri="{0D108BD9-81ED-4DB2-BD59-A6C34878D82A}">
                    <a16:rowId xmlns:a16="http://schemas.microsoft.com/office/drawing/2014/main" xmlns="" val="2349927656"/>
                  </a:ext>
                </a:extLst>
              </a:tr>
              <a:tr h="370840">
                <a:tc>
                  <a:txBody>
                    <a:bodyPr/>
                    <a:lstStyle/>
                    <a:p>
                      <a:r>
                        <a:rPr lang="ru-RU" sz="1400" dirty="0"/>
                        <a:t>Совместным приказом Минздрава России, Минпромторга России от 10 марта 2020 г. № 154н/749 (далее – Приказ № 154н/749) в целях приведения в соответствие с законодательством РФ </a:t>
                      </a:r>
                      <a:r>
                        <a:rPr lang="ru-RU" sz="1400" b="1" dirty="0"/>
                        <a:t>правил расчета НМЦК на поставку медицинских изделий, включенных в утвержденный постановлением Правительства РФ от 05.02.2015 № 102 перечень медицинских изделий одноразового применения (использования) из поливинилхлоридных пластиков</a:t>
                      </a:r>
                      <a:r>
                        <a:rPr lang="ru-RU" sz="1400" dirty="0"/>
                        <a:t>,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утвержденных совместным приказом Минздрава России, Минпромторга России от 4 октября 2017 г. № 759н/3450 (далее – Методика) внесены изменения.</a:t>
                      </a:r>
                    </a:p>
                  </a:txBody>
                  <a:tcPr/>
                </a:tc>
                <a:tc>
                  <a:txBody>
                    <a:bodyPr/>
                    <a:lstStyle/>
                    <a:p>
                      <a:r>
                        <a:rPr lang="ru-RU" sz="1400" dirty="0"/>
                        <a:t>Изменения внесены в п. 4 Методики в части расчета коэффициента и показателя локализации: теперь поставщиком может быть любое лицо, предложившее изделия организаций, которые осуществляют локализацию собственного производства. До этого поставщики определялись из числа организаций, реализующих в 2017-2024 гг. комплексные проекты по расширению и (или) локализации производства. </a:t>
                      </a:r>
                    </a:p>
                  </a:txBody>
                  <a:tcPr/>
                </a:tc>
                <a:tc>
                  <a:txBody>
                    <a:bodyPr/>
                    <a:lstStyle/>
                    <a:p>
                      <a:r>
                        <a:rPr lang="ru-RU" sz="1400" dirty="0"/>
                        <a:t>С 27.04.2020</a:t>
                      </a:r>
                    </a:p>
                  </a:txBody>
                  <a:tcPr/>
                </a:tc>
                <a:extLst>
                  <a:ext uri="{0D108BD9-81ED-4DB2-BD59-A6C34878D82A}">
                    <a16:rowId xmlns:a16="http://schemas.microsoft.com/office/drawing/2014/main" xmlns="" val="1292417978"/>
                  </a:ext>
                </a:extLst>
              </a:tr>
            </a:tbl>
          </a:graphicData>
        </a:graphic>
      </p:graphicFrame>
    </p:spTree>
    <p:extLst>
      <p:ext uri="{BB962C8B-B14F-4D97-AF65-F5344CB8AC3E}">
        <p14:creationId xmlns:p14="http://schemas.microsoft.com/office/powerpoint/2010/main" val="232473706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B8D39E3-A838-4221-BAC4-DE9C1F6D4E17}"/>
              </a:ext>
            </a:extLst>
          </p:cNvPr>
          <p:cNvSpPr>
            <a:spLocks noGrp="1"/>
          </p:cNvSpPr>
          <p:nvPr>
            <p:ph type="title"/>
          </p:nvPr>
        </p:nvSpPr>
        <p:spPr>
          <a:xfrm>
            <a:off x="838199" y="204832"/>
            <a:ext cx="10515600" cy="307734"/>
          </a:xfrm>
        </p:spPr>
        <p:txBody>
          <a:bodyPr>
            <a:noAutofit/>
          </a:bodyPr>
          <a:lstStyle/>
          <a:p>
            <a:r>
              <a:rPr lang="ru-RU" sz="2400" dirty="0">
                <a:solidFill>
                  <a:srgbClr val="00B0F0"/>
                </a:solidFill>
              </a:rPr>
              <a:t>Изменения подзаконных актов, связанные с национальным режимом в 2020 г. </a:t>
            </a:r>
          </a:p>
        </p:txBody>
      </p:sp>
      <p:graphicFrame>
        <p:nvGraphicFramePr>
          <p:cNvPr id="4" name="Таблица 4">
            <a:extLst>
              <a:ext uri="{FF2B5EF4-FFF2-40B4-BE49-F238E27FC236}">
                <a16:creationId xmlns:a16="http://schemas.microsoft.com/office/drawing/2014/main" xmlns="" id="{2A71A5F3-2ACB-4D48-B531-43E03B031E77}"/>
              </a:ext>
            </a:extLst>
          </p:cNvPr>
          <p:cNvGraphicFramePr>
            <a:graphicFrameLocks noGrp="1"/>
          </p:cNvGraphicFramePr>
          <p:nvPr>
            <p:ph idx="1"/>
          </p:nvPr>
        </p:nvGraphicFramePr>
        <p:xfrm>
          <a:off x="324927" y="700089"/>
          <a:ext cx="11662913" cy="4785360"/>
        </p:xfrm>
        <a:graphic>
          <a:graphicData uri="http://schemas.openxmlformats.org/drawingml/2006/table">
            <a:tbl>
              <a:tblPr firstRow="1" bandRow="1">
                <a:tableStyleId>{5C22544A-7EE6-4342-B048-85BDC9FD1C3A}</a:tableStyleId>
              </a:tblPr>
              <a:tblGrid>
                <a:gridCol w="11662913">
                  <a:extLst>
                    <a:ext uri="{9D8B030D-6E8A-4147-A177-3AD203B41FA5}">
                      <a16:colId xmlns:a16="http://schemas.microsoft.com/office/drawing/2014/main" xmlns="" val="2417572994"/>
                    </a:ext>
                  </a:extLst>
                </a:gridCol>
              </a:tblGrid>
              <a:tr h="370840">
                <a:tc>
                  <a:txBody>
                    <a:bodyPr/>
                    <a:lstStyle/>
                    <a:p>
                      <a:r>
                        <a:rPr lang="ru-RU" sz="1400" dirty="0"/>
                        <a:t>РАЗЪЯСНЕНИЕ ФАС О ФОРМИРОВАНИИ НМЦК НА ОДНОРАЗОВЫЕ ПЛАСТИКОВЫЕ МЕДИЗДЕЛИЯ ПРИ ГОСЗАКУПКАХ</a:t>
                      </a:r>
                    </a:p>
                    <a:p>
                      <a:r>
                        <a:rPr lang="ru-RU" sz="1400" dirty="0"/>
                        <a:t>При проведении повторной закупки установление НМЦК с использованием метода сопоставимых рыночных цен согласно ст.22 44-ФЗ не будет расцениваться ФАС России как нарушение</a:t>
                      </a:r>
                    </a:p>
                    <a:p>
                      <a:r>
                        <a:rPr lang="ru-RU" sz="1400" dirty="0"/>
                        <a:t>В целях формирования единообразной практики применения положений законодательства о госзаказе (44-ФЗ) ФАС России подготовила разъяснения порядка осуществления закупок медицинских изделий одноразового применения из поливинилхлоридных пластиков.</a:t>
                      </a:r>
                    </a:p>
                    <a:p>
                      <a:r>
                        <a:rPr lang="ru-RU" sz="1400" dirty="0"/>
                        <a:t>Формирование начальной (максимальной) цены контракта (НМЦК) на таких закупках имеет ряд особенностей. Ежегодно в соответствии с методикой* рассчитывается средневзвешенная цена, используемая для обоснования НМЦК при закупке таких изделий.</a:t>
                      </a:r>
                    </a:p>
                    <a:p>
                      <a:r>
                        <a:rPr lang="ru-RU" sz="1400" dirty="0"/>
                        <a:t>Из поступающих в ФАС России обращений следует, что рыночная ситуация изменилась и зачастую реальные цены таких </a:t>
                      </a:r>
                      <a:r>
                        <a:rPr lang="ru-RU" sz="1400" dirty="0" err="1"/>
                        <a:t>медизделий</a:t>
                      </a:r>
                      <a:r>
                        <a:rPr lang="ru-RU" sz="1400" dirty="0"/>
                        <a:t> превышают цены НМЦК, определяемые заказчиком в соответствии с методикой. В связи с этим во многих случаях участники не подают заявки и торги признаются несостоявшимися. У заказчиков нет возможности обосновать НМЦК исходя из рыночной цены таких изделий.</a:t>
                      </a:r>
                    </a:p>
                    <a:p>
                      <a:r>
                        <a:rPr lang="ru-RU" sz="1400" dirty="0"/>
                        <a:t>«Сложившиеся обстоятельства приводят к фактическому срыву закупок социально-значимых медицинских изделий, используемых в ежедневной работе медицинских учреждений и невозможности обеспечения их бесперебойного функционирования», - сообщил заместитель руководителя ФАС России Михаил </a:t>
                      </a:r>
                      <a:r>
                        <a:rPr lang="ru-RU" sz="1400" dirty="0" err="1"/>
                        <a:t>Евраев</a:t>
                      </a:r>
                      <a:r>
                        <a:rPr lang="ru-RU" sz="1400" dirty="0"/>
                        <a:t>.</a:t>
                      </a:r>
                    </a:p>
                    <a:p>
                      <a:r>
                        <a:rPr lang="ru-RU" sz="1400" dirty="0"/>
                        <a:t>По мнению ФАС России, в случае признания закупки несостоявшейся по таким причинам, заказчики вправе провести повторную закупку при сохранении прежних требований и условий, но с новой НМЦК, обоснованной методом сопоставимых рыночных цен в соответствии со ст.22 44-ФЗ.</a:t>
                      </a:r>
                    </a:p>
                    <a:p>
                      <a:r>
                        <a:rPr lang="ru-RU" sz="1400" dirty="0"/>
                        <a:t>«Учитывая изложенное, а также особую социальную значимость таких закупок, при проведении повторной закупки установление НМЦК с использованием метода сопоставимых рыночных цен согласно ст.22 44-ФЗ не будет расцениваться ФАС России как нарушение со стороны заказчика», - отметил Михаил </a:t>
                      </a:r>
                      <a:r>
                        <a:rPr lang="ru-RU" sz="1400" dirty="0" err="1"/>
                        <a:t>Евраев</a:t>
                      </a:r>
                      <a:r>
                        <a:rPr lang="ru-RU" sz="1400" dirty="0"/>
                        <a:t>.</a:t>
                      </a:r>
                    </a:p>
                    <a:p>
                      <a:endParaRPr lang="ru-RU" sz="1400" dirty="0"/>
                    </a:p>
                    <a:p>
                      <a:endParaRPr lang="ru-RU" sz="1400" dirty="0"/>
                    </a:p>
                    <a:p>
                      <a:r>
                        <a:rPr lang="en-US" sz="1400" dirty="0"/>
                        <a:t>https://fas.gov.ru/ckeditor_assets/attachments/1220/po_voprosu_osuschestvleniya_zakupok_med_izdeliy_odnorazovogo_primeneniya_iz_pvh.pdf?fbclid=IwAR1O-IvdExY2mip65FIabShuPZibdZpa4cgSWk_MVd2Kxbrr9PdsIqMu2Ts</a:t>
                      </a:r>
                      <a:endParaRPr lang="ru-RU" sz="1400" dirty="0"/>
                    </a:p>
                  </a:txBody>
                  <a:tcPr/>
                </a:tc>
                <a:extLst>
                  <a:ext uri="{0D108BD9-81ED-4DB2-BD59-A6C34878D82A}">
                    <a16:rowId xmlns:a16="http://schemas.microsoft.com/office/drawing/2014/main" xmlns="" val="3113377879"/>
                  </a:ext>
                </a:extLst>
              </a:tr>
            </a:tbl>
          </a:graphicData>
        </a:graphic>
      </p:graphicFrame>
    </p:spTree>
    <p:extLst>
      <p:ext uri="{BB962C8B-B14F-4D97-AF65-F5344CB8AC3E}">
        <p14:creationId xmlns:p14="http://schemas.microsoft.com/office/powerpoint/2010/main" val="3701787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B8D39E3-A838-4221-BAC4-DE9C1F6D4E17}"/>
              </a:ext>
            </a:extLst>
          </p:cNvPr>
          <p:cNvSpPr>
            <a:spLocks noGrp="1"/>
          </p:cNvSpPr>
          <p:nvPr>
            <p:ph type="title"/>
          </p:nvPr>
        </p:nvSpPr>
        <p:spPr>
          <a:xfrm>
            <a:off x="838199" y="204832"/>
            <a:ext cx="10515600" cy="307734"/>
          </a:xfrm>
        </p:spPr>
        <p:txBody>
          <a:bodyPr>
            <a:noAutofit/>
          </a:bodyPr>
          <a:lstStyle/>
          <a:p>
            <a:r>
              <a:rPr lang="ru-RU" sz="2400" dirty="0">
                <a:solidFill>
                  <a:srgbClr val="00B0F0"/>
                </a:solidFill>
              </a:rPr>
              <a:t>Изменения подзаконных актов, связанные с национальным режимом в 2020 г. </a:t>
            </a:r>
          </a:p>
        </p:txBody>
      </p:sp>
      <p:graphicFrame>
        <p:nvGraphicFramePr>
          <p:cNvPr id="4" name="Таблица 4">
            <a:extLst>
              <a:ext uri="{FF2B5EF4-FFF2-40B4-BE49-F238E27FC236}">
                <a16:creationId xmlns:a16="http://schemas.microsoft.com/office/drawing/2014/main" xmlns="" id="{2A71A5F3-2ACB-4D48-B531-43E03B031E77}"/>
              </a:ext>
            </a:extLst>
          </p:cNvPr>
          <p:cNvGraphicFramePr>
            <a:graphicFrameLocks noGrp="1"/>
          </p:cNvGraphicFramePr>
          <p:nvPr>
            <p:ph idx="1"/>
          </p:nvPr>
        </p:nvGraphicFramePr>
        <p:xfrm>
          <a:off x="264542" y="575590"/>
          <a:ext cx="11662913" cy="6223000"/>
        </p:xfrm>
        <a:graphic>
          <a:graphicData uri="http://schemas.openxmlformats.org/drawingml/2006/table">
            <a:tbl>
              <a:tblPr firstRow="1" bandRow="1">
                <a:tableStyleId>{5C22544A-7EE6-4342-B048-85BDC9FD1C3A}</a:tableStyleId>
              </a:tblPr>
              <a:tblGrid>
                <a:gridCol w="5388113">
                  <a:extLst>
                    <a:ext uri="{9D8B030D-6E8A-4147-A177-3AD203B41FA5}">
                      <a16:colId xmlns:a16="http://schemas.microsoft.com/office/drawing/2014/main" xmlns="" val="2417572994"/>
                    </a:ext>
                  </a:extLst>
                </a:gridCol>
                <a:gridCol w="4447308">
                  <a:extLst>
                    <a:ext uri="{9D8B030D-6E8A-4147-A177-3AD203B41FA5}">
                      <a16:colId xmlns:a16="http://schemas.microsoft.com/office/drawing/2014/main" xmlns="" val="1208943110"/>
                    </a:ext>
                  </a:extLst>
                </a:gridCol>
                <a:gridCol w="1827492">
                  <a:extLst>
                    <a:ext uri="{9D8B030D-6E8A-4147-A177-3AD203B41FA5}">
                      <a16:colId xmlns:a16="http://schemas.microsoft.com/office/drawing/2014/main" xmlns="" val="1699698939"/>
                    </a:ext>
                  </a:extLst>
                </a:gridCol>
              </a:tblGrid>
              <a:tr h="370840">
                <a:tc>
                  <a:txBody>
                    <a:bodyPr/>
                    <a:lstStyle/>
                    <a:p>
                      <a:r>
                        <a:rPr lang="ru-RU" sz="1600" dirty="0"/>
                        <a:t>Наименование акта</a:t>
                      </a:r>
                    </a:p>
                  </a:txBody>
                  <a:tcPr/>
                </a:tc>
                <a:tc>
                  <a:txBody>
                    <a:bodyPr/>
                    <a:lstStyle/>
                    <a:p>
                      <a:r>
                        <a:rPr lang="ru-RU" sz="1600" dirty="0"/>
                        <a:t>Суть изменений</a:t>
                      </a:r>
                    </a:p>
                  </a:txBody>
                  <a:tcPr/>
                </a:tc>
                <a:tc>
                  <a:txBody>
                    <a:bodyPr/>
                    <a:lstStyle/>
                    <a:p>
                      <a:r>
                        <a:rPr lang="ru-RU" sz="1600" dirty="0"/>
                        <a:t>Дата вступления</a:t>
                      </a:r>
                    </a:p>
                  </a:txBody>
                  <a:tcPr/>
                </a:tc>
                <a:extLst>
                  <a:ext uri="{0D108BD9-81ED-4DB2-BD59-A6C34878D82A}">
                    <a16:rowId xmlns:a16="http://schemas.microsoft.com/office/drawing/2014/main" xmlns="" val="496453399"/>
                  </a:ext>
                </a:extLst>
              </a:tr>
              <a:tr h="370840">
                <a:tc>
                  <a:txBody>
                    <a:bodyPr/>
                    <a:lstStyle/>
                    <a:p>
                      <a:r>
                        <a:rPr lang="ru-RU" sz="1400" dirty="0"/>
                        <a:t>Постановлением</a:t>
                      </a:r>
                      <a:r>
                        <a:rPr lang="ru-RU" sz="1400" baseline="0" dirty="0"/>
                        <a:t> Правительства от 30 июня 2020 г. N 961 пункт 5 Правил использования КТРУ для обеспечения государственных и муниципальных нужд, утвержденных постановлением Правительства Российской Федерации от 8 февраля 2017 г. N 145 изложен в следующей редакции:</a:t>
                      </a:r>
                    </a:p>
                    <a:p>
                      <a:r>
                        <a:rPr lang="ru-RU" sz="1400" baseline="0" dirty="0"/>
                        <a:t>"5. Заказчик вправе указать в извещении об осуществлении закупки, приглашении и документации о закупке дополнительную информацию, а также дополнительные потребительские свойства, в том числе функциональные, технические, качественные, эксплуатационные характеристики товара, работы, услуги в соответствии с положениями статьи 33 Федерального закона, которые не предусмотрены в позиции каталога, </a:t>
                      </a:r>
                      <a:r>
                        <a:rPr lang="ru-RU" sz="1400" b="1" baseline="0" dirty="0">
                          <a:solidFill>
                            <a:schemeClr val="tx1"/>
                          </a:solidFill>
                        </a:rPr>
                        <a:t>за исключением случаев:</a:t>
                      </a:r>
                    </a:p>
                    <a:p>
                      <a:r>
                        <a:rPr lang="ru-RU" sz="1400" baseline="0" dirty="0"/>
                        <a:t>а) осуществления закупки радиоэлектронной продукции, включенной в перечень радиоэлектронной продукции, происходящей из иностранных государств, в отношении которой устанавливаются ограничения для целей осуществления закупок для обеспечения государственных и муниципальных нужд, </a:t>
                      </a:r>
                      <a:r>
                        <a:rPr lang="ru-RU" sz="1400" b="1" baseline="0" dirty="0">
                          <a:solidFill>
                            <a:schemeClr val="tx1"/>
                          </a:solidFill>
                        </a:rPr>
                        <a:t>утвержденный постановлением Правительства Российской Федерации от 10 июля 2019 г. N 878 </a:t>
                      </a:r>
                      <a:r>
                        <a:rPr lang="ru-RU" sz="1400" baseline="0" dirty="0"/>
                        <a:t>…</a:t>
                      </a:r>
                      <a:r>
                        <a:rPr lang="ru-RU" sz="1400" b="1" baseline="0" dirty="0">
                          <a:solidFill>
                            <a:srgbClr val="FF0000"/>
                          </a:solidFill>
                        </a:rPr>
                        <a:t>при условии установления в соответствии с указанным постановлением ограничения на допуск радиоэлектронной продукции, происходящей из </a:t>
                      </a:r>
                      <a:r>
                        <a:rPr lang="ru-RU" sz="1400" b="1" baseline="0">
                          <a:solidFill>
                            <a:srgbClr val="FF0000"/>
                          </a:solidFill>
                        </a:rPr>
                        <a:t>иностранных государств (с 27.11.2020)</a:t>
                      </a:r>
                      <a:endParaRPr lang="ru-RU" sz="1400" b="1" baseline="0" dirty="0">
                        <a:solidFill>
                          <a:srgbClr val="FF0000"/>
                        </a:solidFill>
                      </a:endParaRPr>
                    </a:p>
                    <a:p>
                      <a:r>
                        <a:rPr lang="ru-RU" sz="1400" baseline="0" dirty="0"/>
                        <a:t>б) если иное не предусмотрено особенностями описания отдельных видов объектов закупок, устанавливаемыми Правительством Российской Федерации в соответствии с частью 5 статьи 33 Федерального закона.</a:t>
                      </a:r>
                      <a:endParaRPr lang="ru-RU" sz="1400" dirty="0"/>
                    </a:p>
                  </a:txBody>
                  <a:tcPr/>
                </a:tc>
                <a:tc>
                  <a:txBody>
                    <a:bodyPr/>
                    <a:lstStyle/>
                    <a:p>
                      <a:r>
                        <a:rPr lang="ru-RU" sz="1400" dirty="0"/>
                        <a:t>То есть и</a:t>
                      </a:r>
                      <a:r>
                        <a:rPr lang="ru-RU" sz="1400" baseline="0" dirty="0"/>
                        <a:t>спользовать дополнительные характеристики по радиоэлектронной продукции нельзя.</a:t>
                      </a:r>
                    </a:p>
                    <a:p>
                      <a:endParaRPr lang="ru-RU" sz="1400" baseline="0" dirty="0"/>
                    </a:p>
                    <a:p>
                      <a:r>
                        <a:rPr lang="ru-RU" sz="1400" baseline="0" dirty="0"/>
                        <a:t>Письмо МИНФИНА от 13 августа 2020 г. N 24-06-06/70942</a:t>
                      </a:r>
                    </a:p>
                    <a:p>
                      <a:pPr marL="285750" indent="-285750">
                        <a:buFont typeface="Arial" panose="020B0604020202020204" pitchFamily="34" charset="0"/>
                        <a:buChar char="•"/>
                      </a:pPr>
                      <a:r>
                        <a:rPr lang="ru-RU" sz="1400" dirty="0"/>
                        <a:t>Условием применения положений подпункта "а" пункта 5 Правил использования каталога является включение закупаемой радиоэлектронной продукции (соответствующего кода такой закупаемой продукции) в Перечень.</a:t>
                      </a:r>
                    </a:p>
                    <a:p>
                      <a:pPr marL="285750" indent="-285750">
                        <a:buFont typeface="Arial" panose="020B0604020202020204" pitchFamily="34" charset="0"/>
                        <a:buChar char="•"/>
                      </a:pPr>
                      <a:r>
                        <a:rPr lang="ru-RU" sz="1400" dirty="0"/>
                        <a:t>При этом положения подпункта "а" пункта 5 Правил использования каталога применяются </a:t>
                      </a:r>
                      <a:r>
                        <a:rPr lang="ru-RU" sz="1400" b="1" dirty="0">
                          <a:solidFill>
                            <a:schemeClr val="tx1"/>
                          </a:solidFill>
                        </a:rPr>
                        <a:t>вне зависимости </a:t>
                      </a:r>
                      <a:r>
                        <a:rPr lang="ru-RU" sz="1400" dirty="0"/>
                        <a:t>от установления в соответствии с Постановлением N 878 ограничения на допуск радиоэлектронной продукции, происходящей из иностранных государств.</a:t>
                      </a:r>
                    </a:p>
                    <a:p>
                      <a:pPr marL="285750" indent="-285750">
                        <a:buFont typeface="Arial" panose="020B0604020202020204" pitchFamily="34" charset="0"/>
                        <a:buChar char="•"/>
                      </a:pPr>
                      <a:r>
                        <a:rPr lang="ru-RU" sz="1400" dirty="0"/>
                        <a:t>Таким образом, с 01.07.2020 заказчик при осуществлении с использованием позиций каталога закупки товаров, отнесенных к Перечню, применяет </a:t>
                      </a:r>
                      <a:r>
                        <a:rPr lang="ru-RU" sz="1400" b="1" dirty="0"/>
                        <a:t>только указанные в соответствующей позиции каталога функциональные, качественные характеристики, потребительские свойства товара.</a:t>
                      </a:r>
                    </a:p>
                  </a:txBody>
                  <a:tcPr/>
                </a:tc>
                <a:tc>
                  <a:txBody>
                    <a:bodyPr/>
                    <a:lstStyle/>
                    <a:p>
                      <a:r>
                        <a:rPr lang="ru-RU" sz="1400" dirty="0"/>
                        <a:t>01.07.2020</a:t>
                      </a:r>
                    </a:p>
                  </a:txBody>
                  <a:tcPr/>
                </a:tc>
                <a:extLst>
                  <a:ext uri="{0D108BD9-81ED-4DB2-BD59-A6C34878D82A}">
                    <a16:rowId xmlns:a16="http://schemas.microsoft.com/office/drawing/2014/main" xmlns="" val="2349927656"/>
                  </a:ext>
                </a:extLst>
              </a:tr>
            </a:tbl>
          </a:graphicData>
        </a:graphic>
      </p:graphicFrame>
    </p:spTree>
    <p:extLst>
      <p:ext uri="{BB962C8B-B14F-4D97-AF65-F5344CB8AC3E}">
        <p14:creationId xmlns:p14="http://schemas.microsoft.com/office/powerpoint/2010/main" val="6361672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xmlns="" id="{C2C0CF25-66F8-4CCF-8341-67DC52E48109}"/>
              </a:ext>
            </a:extLst>
          </p:cNvPr>
          <p:cNvPicPr>
            <a:picLocks noGrp="1" noChangeAspect="1"/>
          </p:cNvPicPr>
          <p:nvPr>
            <p:ph idx="1"/>
          </p:nvPr>
        </p:nvPicPr>
        <p:blipFill>
          <a:blip r:embed="rId2"/>
          <a:stretch>
            <a:fillRect/>
          </a:stretch>
        </p:blipFill>
        <p:spPr>
          <a:xfrm>
            <a:off x="230785" y="0"/>
            <a:ext cx="5641509" cy="2170163"/>
          </a:xfrm>
        </p:spPr>
      </p:pic>
      <p:pic>
        <p:nvPicPr>
          <p:cNvPr id="7" name="Рисунок 6">
            <a:extLst>
              <a:ext uri="{FF2B5EF4-FFF2-40B4-BE49-F238E27FC236}">
                <a16:creationId xmlns:a16="http://schemas.microsoft.com/office/drawing/2014/main" xmlns="" id="{547D41B3-5C93-43C2-8A6B-5B21C4214C5D}"/>
              </a:ext>
            </a:extLst>
          </p:cNvPr>
          <p:cNvPicPr>
            <a:picLocks noChangeAspect="1"/>
          </p:cNvPicPr>
          <p:nvPr/>
        </p:nvPicPr>
        <p:blipFill>
          <a:blip r:embed="rId3"/>
          <a:stretch>
            <a:fillRect/>
          </a:stretch>
        </p:blipFill>
        <p:spPr>
          <a:xfrm>
            <a:off x="5397929" y="318782"/>
            <a:ext cx="6664427" cy="6434356"/>
          </a:xfrm>
          <a:prstGeom prst="rect">
            <a:avLst/>
          </a:prstGeom>
        </p:spPr>
      </p:pic>
      <p:cxnSp>
        <p:nvCxnSpPr>
          <p:cNvPr id="9" name="Прямая соединительная линия 8">
            <a:extLst>
              <a:ext uri="{FF2B5EF4-FFF2-40B4-BE49-F238E27FC236}">
                <a16:creationId xmlns:a16="http://schemas.microsoft.com/office/drawing/2014/main" xmlns="" id="{D41C62CD-A98A-4434-A1FF-FAEE15A6E6C7}"/>
              </a:ext>
            </a:extLst>
          </p:cNvPr>
          <p:cNvCxnSpPr/>
          <p:nvPr/>
        </p:nvCxnSpPr>
        <p:spPr>
          <a:xfrm>
            <a:off x="5696125" y="2793534"/>
            <a:ext cx="6165908" cy="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259048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AF8DB030-F2A9-43CD-BE81-12B758A0C5F5}"/>
              </a:ext>
            </a:extLst>
          </p:cNvPr>
          <p:cNvSpPr>
            <a:spLocks noGrp="1"/>
          </p:cNvSpPr>
          <p:nvPr>
            <p:ph idx="1"/>
          </p:nvPr>
        </p:nvSpPr>
        <p:spPr>
          <a:xfrm>
            <a:off x="695587" y="469783"/>
            <a:ext cx="10515600" cy="3503432"/>
          </a:xfrm>
        </p:spPr>
        <p:txBody>
          <a:bodyPr/>
          <a:lstStyle/>
          <a:p>
            <a:pPr algn="ctr"/>
            <a:r>
              <a:rPr lang="ru-RU" dirty="0">
                <a:solidFill>
                  <a:srgbClr val="FF0000"/>
                </a:solidFill>
              </a:rPr>
              <a:t>Изменение N 33/2018 в Общероссийский классификатор продукции по видам экономической деятельности (ОКПД 2) ОК 034-2014 (КПЕС 2008) (принято и введено в действие приказом Федерального агентства по техническому регулированию и метрологии от 29 декабря 2018 г. N 1190-ст) – с 01.01.2021</a:t>
            </a:r>
          </a:p>
        </p:txBody>
      </p:sp>
    </p:spTree>
    <p:extLst>
      <p:ext uri="{BB962C8B-B14F-4D97-AF65-F5344CB8AC3E}">
        <p14:creationId xmlns:p14="http://schemas.microsoft.com/office/powerpoint/2010/main" val="386872136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B9D6F2B8-00E8-470E-B391-7DB252508872}"/>
              </a:ext>
            </a:extLst>
          </p:cNvPr>
          <p:cNvPicPr>
            <a:picLocks noChangeAspect="1"/>
          </p:cNvPicPr>
          <p:nvPr/>
        </p:nvPicPr>
        <p:blipFill>
          <a:blip r:embed="rId2"/>
          <a:stretch>
            <a:fillRect/>
          </a:stretch>
        </p:blipFill>
        <p:spPr>
          <a:xfrm>
            <a:off x="478173" y="0"/>
            <a:ext cx="7961152" cy="6858000"/>
          </a:xfrm>
          <a:prstGeom prst="rect">
            <a:avLst/>
          </a:prstGeom>
        </p:spPr>
      </p:pic>
      <p:sp>
        <p:nvSpPr>
          <p:cNvPr id="9" name="TextBox 8">
            <a:extLst>
              <a:ext uri="{FF2B5EF4-FFF2-40B4-BE49-F238E27FC236}">
                <a16:creationId xmlns:a16="http://schemas.microsoft.com/office/drawing/2014/main" xmlns="" id="{DD1501EA-2626-4F59-94B2-91716235F20C}"/>
              </a:ext>
            </a:extLst>
          </p:cNvPr>
          <p:cNvSpPr txBox="1"/>
          <p:nvPr/>
        </p:nvSpPr>
        <p:spPr>
          <a:xfrm>
            <a:off x="9060110" y="687897"/>
            <a:ext cx="2785145" cy="59093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Примечание - В изменении используются следующие рубрики: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АННУЛИРОВАТЬ (А) - исключение из общероссийского классификатора позиции с данным кодом;</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ИЗМЕНИТЬ (И) - изменение части позиции общероссийского классификатора без изменения ее кода;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Calibri"/>
                <a:ea typeface="+mn-ea"/>
                <a:cs typeface="+mn-cs"/>
              </a:rPr>
              <a:t>ВКЛЮЧИТЬ (В) - включение в общероссийский классификатор позиции с новым кодом.</a:t>
            </a:r>
          </a:p>
        </p:txBody>
      </p:sp>
    </p:spTree>
    <p:extLst>
      <p:ext uri="{BB962C8B-B14F-4D97-AF65-F5344CB8AC3E}">
        <p14:creationId xmlns:p14="http://schemas.microsoft.com/office/powerpoint/2010/main" val="195790983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FFFC875-7349-4351-B46D-D0C9136AA70E}"/>
              </a:ext>
            </a:extLst>
          </p:cNvPr>
          <p:cNvSpPr>
            <a:spLocks noGrp="1"/>
          </p:cNvSpPr>
          <p:nvPr>
            <p:ph type="title"/>
          </p:nvPr>
        </p:nvSpPr>
        <p:spPr>
          <a:xfrm>
            <a:off x="838200" y="674179"/>
            <a:ext cx="10515600" cy="1325563"/>
          </a:xfrm>
        </p:spPr>
        <p:txBody>
          <a:bodyPr/>
          <a:lstStyle/>
          <a:p>
            <a:pPr algn="ctr"/>
            <a:r>
              <a:rPr lang="ru-RU" sz="2400" b="1" dirty="0">
                <a:solidFill>
                  <a:srgbClr val="FF0000"/>
                </a:solidFill>
              </a:rPr>
              <a:t>Изменения Приложения № 2 в 102 ПП </a:t>
            </a:r>
            <a:r>
              <a:rPr lang="ru-RU" sz="2400" dirty="0"/>
              <a:t>- - Постановление Правительства РФ от 23 декабря 2020 г. N 2238</a:t>
            </a:r>
            <a:br>
              <a:rPr lang="ru-RU" sz="2400" dirty="0"/>
            </a:br>
            <a:r>
              <a:rPr lang="ru-RU" sz="2400" dirty="0"/>
              <a:t>"О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a:t>
            </a:r>
            <a:r>
              <a:rPr lang="ru-RU" sz="2400" b="1" dirty="0">
                <a:solidFill>
                  <a:srgbClr val="FF0000"/>
                </a:solidFill>
              </a:rPr>
              <a:t>с 01.01.2021</a:t>
            </a:r>
          </a:p>
        </p:txBody>
      </p:sp>
      <p:graphicFrame>
        <p:nvGraphicFramePr>
          <p:cNvPr id="4" name="Объект 3">
            <a:extLst>
              <a:ext uri="{FF2B5EF4-FFF2-40B4-BE49-F238E27FC236}">
                <a16:creationId xmlns:a16="http://schemas.microsoft.com/office/drawing/2014/main" xmlns="" id="{853280F4-E17A-4238-9282-CA5CC67CC785}"/>
              </a:ext>
            </a:extLst>
          </p:cNvPr>
          <p:cNvGraphicFramePr>
            <a:graphicFrameLocks noGrp="1"/>
          </p:cNvGraphicFramePr>
          <p:nvPr>
            <p:ph idx="1"/>
            <p:extLst>
              <p:ext uri="{D42A27DB-BD31-4B8C-83A1-F6EECF244321}">
                <p14:modId xmlns:p14="http://schemas.microsoft.com/office/powerpoint/2010/main" val="2893404850"/>
              </p:ext>
            </p:extLst>
          </p:nvPr>
        </p:nvGraphicFramePr>
        <p:xfrm>
          <a:off x="1199138" y="2711743"/>
          <a:ext cx="9949831" cy="3499314"/>
        </p:xfrm>
        <a:graphic>
          <a:graphicData uri="http://schemas.openxmlformats.org/drawingml/2006/table">
            <a:tbl>
              <a:tblPr/>
              <a:tblGrid>
                <a:gridCol w="3017571">
                  <a:extLst>
                    <a:ext uri="{9D8B030D-6E8A-4147-A177-3AD203B41FA5}">
                      <a16:colId xmlns:a16="http://schemas.microsoft.com/office/drawing/2014/main" xmlns="" val="1917228549"/>
                    </a:ext>
                  </a:extLst>
                </a:gridCol>
                <a:gridCol w="1773843">
                  <a:extLst>
                    <a:ext uri="{9D8B030D-6E8A-4147-A177-3AD203B41FA5}">
                      <a16:colId xmlns:a16="http://schemas.microsoft.com/office/drawing/2014/main" xmlns="" val="2436264578"/>
                    </a:ext>
                  </a:extLst>
                </a:gridCol>
                <a:gridCol w="1019450">
                  <a:extLst>
                    <a:ext uri="{9D8B030D-6E8A-4147-A177-3AD203B41FA5}">
                      <a16:colId xmlns:a16="http://schemas.microsoft.com/office/drawing/2014/main" xmlns="" val="3542820767"/>
                    </a:ext>
                  </a:extLst>
                </a:gridCol>
                <a:gridCol w="1160875">
                  <a:extLst>
                    <a:ext uri="{9D8B030D-6E8A-4147-A177-3AD203B41FA5}">
                      <a16:colId xmlns:a16="http://schemas.microsoft.com/office/drawing/2014/main" xmlns="" val="3838946762"/>
                    </a:ext>
                  </a:extLst>
                </a:gridCol>
                <a:gridCol w="2978092">
                  <a:extLst>
                    <a:ext uri="{9D8B030D-6E8A-4147-A177-3AD203B41FA5}">
                      <a16:colId xmlns:a16="http://schemas.microsoft.com/office/drawing/2014/main" xmlns="" val="2425210328"/>
                    </a:ext>
                  </a:extLst>
                </a:gridCol>
              </a:tblGrid>
              <a:tr h="1558253">
                <a:tc>
                  <a:txBody>
                    <a:bodyPr/>
                    <a:lstStyle/>
                    <a:p>
                      <a:pPr algn="ctr"/>
                      <a:r>
                        <a:rPr lang="ru-RU" sz="1400" dirty="0">
                          <a:effectLst/>
                        </a:rPr>
                        <a:t>Наименование медицинского изделия</a:t>
                      </a:r>
                    </a:p>
                  </a:txBody>
                  <a:tcPr marL="85553" marR="85553" marT="42777" marB="42777">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 соответствии с </a:t>
                      </a:r>
                      <a:r>
                        <a:rPr lang="ru-RU" sz="1400" u="none" strike="noStrike" dirty="0">
                          <a:solidFill>
                            <a:srgbClr val="CC3333"/>
                          </a:solidFill>
                          <a:effectLst/>
                          <a:hlinkClick r:id="rId2"/>
                        </a:rPr>
                        <a:t>Общероссийским классификатором</a:t>
                      </a:r>
                      <a:r>
                        <a:rPr lang="ru-RU" sz="1400" dirty="0">
                          <a:effectLst/>
                        </a:rPr>
                        <a:t> продукции по видам экономической деятельности (ОКПД 2) ОК 034-2014</a:t>
                      </a: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вида медицинского изделия</a:t>
                      </a:r>
                      <a:r>
                        <a:rPr lang="ru-RU" sz="1400" u="none" strike="noStrike" dirty="0">
                          <a:solidFill>
                            <a:srgbClr val="551A8B"/>
                          </a:solidFill>
                          <a:effectLst/>
                          <a:hlinkClick r:id="rId3"/>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Наименование вида медицинского изделия</a:t>
                      </a:r>
                      <a:r>
                        <a:rPr lang="ru-RU" sz="1400" u="none" strike="noStrike" dirty="0">
                          <a:solidFill>
                            <a:srgbClr val="551A8B"/>
                          </a:solidFill>
                          <a:effectLst/>
                          <a:hlinkClick r:id="rId3"/>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Классификационные признаки вида медицинского изделия</a:t>
                      </a:r>
                      <a:r>
                        <a:rPr lang="ru-RU" sz="1400" u="none" strike="noStrike" dirty="0">
                          <a:solidFill>
                            <a:srgbClr val="551A8B"/>
                          </a:solidFill>
                          <a:effectLst/>
                          <a:hlinkClick r:id="rId3"/>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182815194"/>
                  </a:ext>
                </a:extLst>
              </a:tr>
              <a:tr h="1558253">
                <a:tc>
                  <a:txBody>
                    <a:bodyPr/>
                    <a:lstStyle/>
                    <a:p>
                      <a:pPr algn="l"/>
                      <a:r>
                        <a:rPr lang="ru-RU" sz="1200" dirty="0">
                          <a:effectLst/>
                        </a:rPr>
                        <a:t>2. Контейнеры для заготовки, хранения и транспортирования донорской крови и ее компонентов ………</a:t>
                      </a: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200" u="none" strike="noStrike" dirty="0">
                          <a:solidFill>
                            <a:srgbClr val="551A8B"/>
                          </a:solidFill>
                          <a:effectLst/>
                          <a:hlinkClick r:id="rId4"/>
                        </a:rPr>
                        <a:t>32.50.13.190</a:t>
                      </a:r>
                      <a:endParaRPr lang="ru-RU" sz="1200" dirty="0">
                        <a:effectLst/>
                      </a:endParaRPr>
                    </a:p>
                    <a:p>
                      <a:pPr algn="ctr"/>
                      <a:r>
                        <a:rPr lang="ru-RU" sz="1200" u="none" strike="noStrike" dirty="0">
                          <a:solidFill>
                            <a:schemeClr val="tx1"/>
                          </a:solidFill>
                          <a:effectLst/>
                          <a:hlinkClick r:id="rId5">
                            <a:extLst>
                              <a:ext uri="{A12FA001-AC4F-418D-AE19-62706E023703}">
                                <ahyp:hlinkClr xmlns:ahyp="http://schemas.microsoft.com/office/drawing/2018/hyperlinkcolor" xmlns="" val="tx"/>
                              </a:ext>
                            </a:extLst>
                          </a:hlinkClick>
                        </a:rPr>
                        <a:t>32.50.50.000</a:t>
                      </a:r>
                      <a:r>
                        <a:rPr lang="ru-RU" sz="1200" u="none" strike="noStrike" dirty="0">
                          <a:solidFill>
                            <a:srgbClr val="FF0000"/>
                          </a:solidFill>
                          <a:effectLst/>
                          <a:hlinkClick r:id="rId6">
                            <a:extLst>
                              <a:ext uri="{A12FA001-AC4F-418D-AE19-62706E023703}">
                                <ahyp:hlinkClr xmlns:ahyp="http://schemas.microsoft.com/office/drawing/2018/hyperlinkcolor" xmlns="" val="tx"/>
                              </a:ext>
                            </a:extLst>
                          </a:hlinkClick>
                        </a:rPr>
                        <a:t>**</a:t>
                      </a:r>
                      <a:endParaRPr lang="ru-RU" sz="1200" dirty="0">
                        <a:solidFill>
                          <a:srgbClr val="FF0000"/>
                        </a:solidFill>
                        <a:effectLst/>
                      </a:endParaRPr>
                    </a:p>
                    <a:p>
                      <a:pPr algn="ctr"/>
                      <a:r>
                        <a:rPr lang="ru-RU" sz="1200" dirty="0">
                          <a:solidFill>
                            <a:srgbClr val="FF0000"/>
                          </a:solidFill>
                          <a:effectLst/>
                        </a:rPr>
                        <a:t>32.50.50.180</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200" dirty="0">
                          <a:effectLst/>
                        </a:rPr>
                        <a:t>144260</a:t>
                      </a:r>
                    </a:p>
                    <a:p>
                      <a:pPr algn="ctr"/>
                      <a:r>
                        <a:rPr lang="ru-RU" sz="1200" dirty="0">
                          <a:effectLst/>
                        </a:rPr>
                        <a:t>144270</a:t>
                      </a:r>
                    </a:p>
                    <a:p>
                      <a:pPr algn="ctr"/>
                      <a:r>
                        <a:rPr lang="ru-RU" sz="1200" dirty="0">
                          <a:effectLst/>
                        </a:rPr>
                        <a:t>144290</a:t>
                      </a:r>
                    </a:p>
                    <a:p>
                      <a:pPr algn="ctr"/>
                      <a:r>
                        <a:rPr lang="ru-RU" sz="1200" dirty="0">
                          <a:effectLst/>
                        </a:rPr>
                        <a:t>144300</a:t>
                      </a:r>
                    </a:p>
                    <a:p>
                      <a:pPr algn="ctr"/>
                      <a:r>
                        <a:rPr lang="ru-RU" sz="1200" dirty="0">
                          <a:effectLst/>
                        </a:rPr>
                        <a:t>144310</a:t>
                      </a:r>
                    </a:p>
                    <a:p>
                      <a:pPr algn="ctr"/>
                      <a:r>
                        <a:rPr lang="ru-RU" sz="1200" dirty="0">
                          <a:effectLst/>
                        </a:rPr>
                        <a:t>144320</a:t>
                      </a:r>
                    </a:p>
                    <a:p>
                      <a:pPr algn="ctr"/>
                      <a:r>
                        <a:rPr lang="ru-RU" sz="1200" dirty="0">
                          <a:effectLst/>
                        </a:rPr>
                        <a:t>145490</a:t>
                      </a:r>
                    </a:p>
                    <a:p>
                      <a:pPr algn="ctr"/>
                      <a:r>
                        <a:rPr lang="ru-RU" sz="1200" dirty="0">
                          <a:effectLst/>
                        </a:rPr>
                        <a:t>169870</a:t>
                      </a:r>
                    </a:p>
                    <a:p>
                      <a:pPr algn="ctr"/>
                      <a:r>
                        <a:rPr lang="ru-RU" sz="1200" dirty="0">
                          <a:effectLst/>
                        </a:rPr>
                        <a:t>178820</a:t>
                      </a:r>
                    </a:p>
                    <a:p>
                      <a:pPr algn="ctr"/>
                      <a:r>
                        <a:rPr lang="ru-RU" sz="1200" dirty="0">
                          <a:effectLst/>
                        </a:rPr>
                        <a:t>322610</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r>
                        <a:rPr lang="ru-RU" sz="1200" dirty="0">
                          <a:effectLst/>
                        </a:rPr>
                        <a:t>контейнеры для заготовки, хранения и транспортирования донорской крови и ее компонентов, в том числе с </a:t>
                      </a:r>
                      <a:r>
                        <a:rPr lang="ru-RU" sz="1200" dirty="0" err="1">
                          <a:effectLst/>
                        </a:rPr>
                        <a:t>лейкофильтром</a:t>
                      </a:r>
                      <a:r>
                        <a:rPr lang="ru-RU" sz="1200" dirty="0">
                          <a:effectLst/>
                        </a:rPr>
                        <a:t>, для получения цельной крови у донора и получения компонентов донорской крови: </a:t>
                      </a:r>
                      <a:r>
                        <a:rPr lang="ru-RU" sz="1200" dirty="0" err="1">
                          <a:effectLst/>
                        </a:rPr>
                        <a:t>эритроцитарной</a:t>
                      </a:r>
                      <a:r>
                        <a:rPr lang="ru-RU" sz="1200" dirty="0">
                          <a:effectLst/>
                        </a:rPr>
                        <a:t> массы, плазмы, концентрата тромбоцитов и </a:t>
                      </a:r>
                      <a:r>
                        <a:rPr lang="ru-RU" sz="1200" dirty="0" err="1">
                          <a:effectLst/>
                        </a:rPr>
                        <a:t>тромболейкомассы</a:t>
                      </a:r>
                      <a:r>
                        <a:rPr lang="ru-RU" sz="1200" dirty="0">
                          <a:effectLst/>
                        </a:rPr>
                        <a:t>, в том числе для получения компонентов крови, обедненных лейкоцитами</a:t>
                      </a:r>
                    </a:p>
                  </a:txBody>
                  <a:tcPr>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00965876"/>
                  </a:ext>
                </a:extLst>
              </a:tr>
            </a:tbl>
          </a:graphicData>
        </a:graphic>
      </p:graphicFrame>
    </p:spTree>
    <p:extLst>
      <p:ext uri="{BB962C8B-B14F-4D97-AF65-F5344CB8AC3E}">
        <p14:creationId xmlns:p14="http://schemas.microsoft.com/office/powerpoint/2010/main" val="33443430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FFFC875-7349-4351-B46D-D0C9136AA70E}"/>
              </a:ext>
            </a:extLst>
          </p:cNvPr>
          <p:cNvSpPr>
            <a:spLocks noGrp="1"/>
          </p:cNvSpPr>
          <p:nvPr>
            <p:ph type="title"/>
          </p:nvPr>
        </p:nvSpPr>
        <p:spPr>
          <a:xfrm>
            <a:off x="838200" y="674179"/>
            <a:ext cx="10515600" cy="1325563"/>
          </a:xfrm>
        </p:spPr>
        <p:txBody>
          <a:bodyPr/>
          <a:lstStyle/>
          <a:p>
            <a:pPr algn="ctr"/>
            <a:r>
              <a:rPr lang="ru-RU" sz="2400" b="1" dirty="0">
                <a:solidFill>
                  <a:srgbClr val="FF0000"/>
                </a:solidFill>
              </a:rPr>
              <a:t>Изменения Приложения № 2 в 102 ПП </a:t>
            </a:r>
            <a:r>
              <a:rPr lang="ru-RU" sz="2400" dirty="0"/>
              <a:t>- - Постановление Правительства РФ от 23 декабря 2020 г. N 2238</a:t>
            </a:r>
            <a:br>
              <a:rPr lang="ru-RU" sz="2400" dirty="0"/>
            </a:br>
            <a:r>
              <a:rPr lang="ru-RU" sz="2400" dirty="0"/>
              <a:t>"О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a:t>
            </a:r>
            <a:r>
              <a:rPr lang="ru-RU" sz="2400" b="1" dirty="0">
                <a:solidFill>
                  <a:srgbClr val="FF0000"/>
                </a:solidFill>
              </a:rPr>
              <a:t>с 01.01.2021</a:t>
            </a:r>
          </a:p>
        </p:txBody>
      </p:sp>
      <p:graphicFrame>
        <p:nvGraphicFramePr>
          <p:cNvPr id="4" name="Объект 3">
            <a:extLst>
              <a:ext uri="{FF2B5EF4-FFF2-40B4-BE49-F238E27FC236}">
                <a16:creationId xmlns:a16="http://schemas.microsoft.com/office/drawing/2014/main" xmlns="" id="{853280F4-E17A-4238-9282-CA5CC67CC785}"/>
              </a:ext>
            </a:extLst>
          </p:cNvPr>
          <p:cNvGraphicFramePr>
            <a:graphicFrameLocks noGrp="1"/>
          </p:cNvGraphicFramePr>
          <p:nvPr>
            <p:ph idx="1"/>
            <p:extLst>
              <p:ext uri="{D42A27DB-BD31-4B8C-83A1-F6EECF244321}">
                <p14:modId xmlns:p14="http://schemas.microsoft.com/office/powerpoint/2010/main" val="2629634833"/>
              </p:ext>
            </p:extLst>
          </p:nvPr>
        </p:nvGraphicFramePr>
        <p:xfrm>
          <a:off x="637564" y="2711743"/>
          <a:ext cx="11316750" cy="3822442"/>
        </p:xfrm>
        <a:graphic>
          <a:graphicData uri="http://schemas.openxmlformats.org/drawingml/2006/table">
            <a:tbl>
              <a:tblPr/>
              <a:tblGrid>
                <a:gridCol w="2348917">
                  <a:extLst>
                    <a:ext uri="{9D8B030D-6E8A-4147-A177-3AD203B41FA5}">
                      <a16:colId xmlns:a16="http://schemas.microsoft.com/office/drawing/2014/main" xmlns="" val="1917228549"/>
                    </a:ext>
                  </a:extLst>
                </a:gridCol>
                <a:gridCol w="2147581">
                  <a:extLst>
                    <a:ext uri="{9D8B030D-6E8A-4147-A177-3AD203B41FA5}">
                      <a16:colId xmlns:a16="http://schemas.microsoft.com/office/drawing/2014/main" xmlns="" val="2436264578"/>
                    </a:ext>
                  </a:extLst>
                </a:gridCol>
                <a:gridCol w="2112669">
                  <a:extLst>
                    <a:ext uri="{9D8B030D-6E8A-4147-A177-3AD203B41FA5}">
                      <a16:colId xmlns:a16="http://schemas.microsoft.com/office/drawing/2014/main" xmlns="" val="3542820767"/>
                    </a:ext>
                  </a:extLst>
                </a:gridCol>
                <a:gridCol w="1320358">
                  <a:extLst>
                    <a:ext uri="{9D8B030D-6E8A-4147-A177-3AD203B41FA5}">
                      <a16:colId xmlns:a16="http://schemas.microsoft.com/office/drawing/2014/main" xmlns="" val="3838946762"/>
                    </a:ext>
                  </a:extLst>
                </a:gridCol>
                <a:gridCol w="3387225">
                  <a:extLst>
                    <a:ext uri="{9D8B030D-6E8A-4147-A177-3AD203B41FA5}">
                      <a16:colId xmlns:a16="http://schemas.microsoft.com/office/drawing/2014/main" xmlns="" val="2425210328"/>
                    </a:ext>
                  </a:extLst>
                </a:gridCol>
              </a:tblGrid>
              <a:tr h="987802">
                <a:tc>
                  <a:txBody>
                    <a:bodyPr/>
                    <a:lstStyle/>
                    <a:p>
                      <a:pPr algn="ctr"/>
                      <a:r>
                        <a:rPr lang="ru-RU" sz="1400" dirty="0">
                          <a:effectLst/>
                        </a:rPr>
                        <a:t>Наименование медицинского изделия</a:t>
                      </a:r>
                    </a:p>
                  </a:txBody>
                  <a:tcPr marL="85553" marR="85553" marT="42777" marB="42777">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 соответствии с </a:t>
                      </a:r>
                      <a:r>
                        <a:rPr lang="ru-RU" sz="1400" u="none" strike="noStrike" dirty="0">
                          <a:solidFill>
                            <a:srgbClr val="CC3333"/>
                          </a:solidFill>
                          <a:effectLst/>
                        </a:rPr>
                        <a:t> </a:t>
                      </a:r>
                      <a:r>
                        <a:rPr lang="ru-RU" sz="1400" dirty="0">
                          <a:effectLst/>
                        </a:rPr>
                        <a:t>(ОКПД 2) ОК 034-2014</a:t>
                      </a: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Наименование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Классификационные признаки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182815194"/>
                  </a:ext>
                </a:extLst>
              </a:tr>
              <a:tr h="1558253">
                <a:tc>
                  <a:txBody>
                    <a:bodyPr/>
                    <a:lstStyle/>
                    <a:p>
                      <a:pPr algn="l"/>
                      <a:r>
                        <a:rPr lang="ru-RU" sz="1200" dirty="0">
                          <a:effectLst/>
                        </a:rPr>
                        <a:t>3. Расходные материалы для аппаратов искусственной вентиляции легких …….</a:t>
                      </a: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200" u="none" strike="noStrike" dirty="0">
                          <a:solidFill>
                            <a:srgbClr val="551A8B"/>
                          </a:solidFill>
                          <a:effectLst/>
                          <a:hlinkClick r:id="rId3"/>
                        </a:rPr>
                        <a:t>32.50.13.190</a:t>
                      </a:r>
                      <a:endParaRPr lang="ru-RU" sz="1200" dirty="0">
                        <a:effectLst/>
                      </a:endParaRPr>
                    </a:p>
                    <a:p>
                      <a:pPr algn="ctr"/>
                      <a:r>
                        <a:rPr lang="ru-RU" sz="1200" u="none" strike="noStrike" dirty="0">
                          <a:solidFill>
                            <a:srgbClr val="551A8B"/>
                          </a:solidFill>
                          <a:effectLst/>
                          <a:hlinkClick r:id="rId4"/>
                        </a:rPr>
                        <a:t>32.50.50.000</a:t>
                      </a:r>
                      <a:r>
                        <a:rPr lang="ru-RU" sz="1200" u="none" strike="noStrike" dirty="0">
                          <a:solidFill>
                            <a:srgbClr val="FF0000"/>
                          </a:solidFill>
                          <a:effectLst/>
                          <a:hlinkClick r:id="rId5">
                            <a:extLst>
                              <a:ext uri="{A12FA001-AC4F-418D-AE19-62706E023703}">
                                <ahyp:hlinkClr xmlns:ahyp="http://schemas.microsoft.com/office/drawing/2018/hyperlinkcolor" xmlns="" val="tx"/>
                              </a:ext>
                            </a:extLst>
                          </a:hlinkClick>
                        </a:rPr>
                        <a:t>**</a:t>
                      </a:r>
                      <a:endParaRPr lang="ru-RU" sz="1200" dirty="0">
                        <a:solidFill>
                          <a:srgbClr val="FF0000"/>
                        </a:solidFill>
                        <a:effectLst/>
                      </a:endParaRPr>
                    </a:p>
                    <a:p>
                      <a:pPr algn="ctr"/>
                      <a:r>
                        <a:rPr lang="ru-RU" sz="1200" dirty="0">
                          <a:solidFill>
                            <a:srgbClr val="FF0000"/>
                          </a:solidFill>
                          <a:effectLst/>
                        </a:rPr>
                        <a:t>32.50.50.190</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200" dirty="0">
                          <a:effectLst/>
                        </a:rPr>
                        <a:t>110230</a:t>
                      </a:r>
                    </a:p>
                    <a:p>
                      <a:pPr algn="ctr"/>
                      <a:r>
                        <a:rPr lang="ru-RU" sz="1200" dirty="0">
                          <a:effectLst/>
                        </a:rPr>
                        <a:t>151440</a:t>
                      </a:r>
                    </a:p>
                    <a:p>
                      <a:pPr algn="ctr"/>
                      <a:r>
                        <a:rPr lang="ru-RU" sz="1200" dirty="0">
                          <a:effectLst/>
                        </a:rPr>
                        <a:t>165230</a:t>
                      </a:r>
                    </a:p>
                    <a:p>
                      <a:pPr algn="ctr"/>
                      <a:r>
                        <a:rPr lang="ru-RU" sz="1200" dirty="0">
                          <a:effectLst/>
                        </a:rPr>
                        <a:t>173070</a:t>
                      </a:r>
                    </a:p>
                    <a:p>
                      <a:pPr algn="ctr"/>
                      <a:r>
                        <a:rPr lang="ru-RU" sz="1200" dirty="0">
                          <a:effectLst/>
                        </a:rPr>
                        <a:t>185610</a:t>
                      </a:r>
                    </a:p>
                    <a:p>
                      <a:pPr algn="ctr"/>
                      <a:r>
                        <a:rPr lang="ru-RU" sz="1200" dirty="0">
                          <a:effectLst/>
                        </a:rPr>
                        <a:t>185620</a:t>
                      </a:r>
                    </a:p>
                    <a:p>
                      <a:pPr algn="ctr"/>
                      <a:r>
                        <a:rPr lang="ru-RU" sz="1200" dirty="0">
                          <a:effectLst/>
                        </a:rPr>
                        <a:t>185630</a:t>
                      </a:r>
                    </a:p>
                    <a:p>
                      <a:pPr algn="ctr"/>
                      <a:r>
                        <a:rPr lang="ru-RU" sz="1200" dirty="0">
                          <a:effectLst/>
                        </a:rPr>
                        <a:t>185640</a:t>
                      </a:r>
                    </a:p>
                    <a:p>
                      <a:pPr algn="ctr"/>
                      <a:r>
                        <a:rPr lang="ru-RU" sz="1200" dirty="0">
                          <a:effectLst/>
                        </a:rPr>
                        <a:t>218750</a:t>
                      </a:r>
                    </a:p>
                    <a:p>
                      <a:pPr algn="ctr"/>
                      <a:r>
                        <a:rPr lang="ru-RU" sz="1200" dirty="0">
                          <a:effectLst/>
                        </a:rPr>
                        <a:t>275820</a:t>
                      </a:r>
                    </a:p>
                    <a:p>
                      <a:pPr algn="ctr"/>
                      <a:r>
                        <a:rPr lang="ru-RU" sz="1200" dirty="0">
                          <a:effectLst/>
                        </a:rPr>
                        <a:t>318730</a:t>
                      </a:r>
                    </a:p>
                    <a:p>
                      <a:pPr algn="ctr"/>
                      <a:r>
                        <a:rPr lang="ru-RU" sz="1200" dirty="0">
                          <a:effectLst/>
                        </a:rPr>
                        <a:t>324650</a:t>
                      </a:r>
                    </a:p>
                    <a:p>
                      <a:pPr algn="ctr"/>
                      <a:r>
                        <a:rPr lang="ru-RU" sz="1200" dirty="0">
                          <a:effectLst/>
                        </a:rPr>
                        <a:t>322250</a:t>
                      </a:r>
                    </a:p>
                    <a:p>
                      <a:pPr algn="ctr"/>
                      <a:r>
                        <a:rPr lang="ru-RU" sz="1200" dirty="0">
                          <a:effectLst/>
                        </a:rPr>
                        <a:t>327610</a:t>
                      </a:r>
                    </a:p>
                    <a:p>
                      <a:pPr algn="ctr"/>
                      <a:r>
                        <a:rPr lang="ru-RU" sz="1200" dirty="0">
                          <a:effectLst/>
                        </a:rPr>
                        <a:t>327640</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r>
                        <a:rPr lang="ru-RU" sz="1200" dirty="0">
                          <a:effectLst/>
                        </a:rPr>
                        <a:t>расходные материалы для аппаратов искусственной вентиляции легких - одноразовые, стерильные медицинские изделия для использования совместно с аппаратом искусственной вентиляции легких, для подачи и отвода управляемой газовой смеси</a:t>
                      </a:r>
                    </a:p>
                  </a:txBody>
                  <a:tcPr>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00965876"/>
                  </a:ext>
                </a:extLst>
              </a:tr>
            </a:tbl>
          </a:graphicData>
        </a:graphic>
      </p:graphicFrame>
    </p:spTree>
    <p:extLst>
      <p:ext uri="{BB962C8B-B14F-4D97-AF65-F5344CB8AC3E}">
        <p14:creationId xmlns:p14="http://schemas.microsoft.com/office/powerpoint/2010/main" val="427388848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FFFC875-7349-4351-B46D-D0C9136AA70E}"/>
              </a:ext>
            </a:extLst>
          </p:cNvPr>
          <p:cNvSpPr>
            <a:spLocks noGrp="1"/>
          </p:cNvSpPr>
          <p:nvPr>
            <p:ph type="title"/>
          </p:nvPr>
        </p:nvSpPr>
        <p:spPr>
          <a:xfrm>
            <a:off x="838200" y="674179"/>
            <a:ext cx="10515600" cy="1325563"/>
          </a:xfrm>
        </p:spPr>
        <p:txBody>
          <a:bodyPr/>
          <a:lstStyle/>
          <a:p>
            <a:pPr algn="ctr"/>
            <a:r>
              <a:rPr lang="ru-RU" sz="2400" b="1" dirty="0">
                <a:solidFill>
                  <a:srgbClr val="FF0000"/>
                </a:solidFill>
              </a:rPr>
              <a:t>Изменения Приложения № 2 в 102 ПП </a:t>
            </a:r>
            <a:r>
              <a:rPr lang="ru-RU" sz="2400" dirty="0"/>
              <a:t>- - Постановление Правительства РФ от 23 декабря 2020 г. N 2238</a:t>
            </a:r>
            <a:br>
              <a:rPr lang="ru-RU" sz="2400" dirty="0"/>
            </a:br>
            <a:r>
              <a:rPr lang="ru-RU" sz="2400" dirty="0"/>
              <a:t>"О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a:t>
            </a:r>
            <a:r>
              <a:rPr lang="ru-RU" sz="2400" b="1" dirty="0">
                <a:solidFill>
                  <a:srgbClr val="FF0000"/>
                </a:solidFill>
              </a:rPr>
              <a:t>с 01.01.2021</a:t>
            </a:r>
          </a:p>
        </p:txBody>
      </p:sp>
      <p:graphicFrame>
        <p:nvGraphicFramePr>
          <p:cNvPr id="4" name="Объект 3">
            <a:extLst>
              <a:ext uri="{FF2B5EF4-FFF2-40B4-BE49-F238E27FC236}">
                <a16:creationId xmlns:a16="http://schemas.microsoft.com/office/drawing/2014/main" xmlns="" id="{853280F4-E17A-4238-9282-CA5CC67CC785}"/>
              </a:ext>
            </a:extLst>
          </p:cNvPr>
          <p:cNvGraphicFramePr>
            <a:graphicFrameLocks noGrp="1"/>
          </p:cNvGraphicFramePr>
          <p:nvPr>
            <p:ph idx="1"/>
            <p:extLst>
              <p:ext uri="{D42A27DB-BD31-4B8C-83A1-F6EECF244321}">
                <p14:modId xmlns:p14="http://schemas.microsoft.com/office/powerpoint/2010/main" val="447463646"/>
              </p:ext>
            </p:extLst>
          </p:nvPr>
        </p:nvGraphicFramePr>
        <p:xfrm>
          <a:off x="637564" y="2711746"/>
          <a:ext cx="11316750" cy="4107288"/>
        </p:xfrm>
        <a:graphic>
          <a:graphicData uri="http://schemas.openxmlformats.org/drawingml/2006/table">
            <a:tbl>
              <a:tblPr/>
              <a:tblGrid>
                <a:gridCol w="2348917">
                  <a:extLst>
                    <a:ext uri="{9D8B030D-6E8A-4147-A177-3AD203B41FA5}">
                      <a16:colId xmlns:a16="http://schemas.microsoft.com/office/drawing/2014/main" xmlns="" val="1917228549"/>
                    </a:ext>
                  </a:extLst>
                </a:gridCol>
                <a:gridCol w="2147581">
                  <a:extLst>
                    <a:ext uri="{9D8B030D-6E8A-4147-A177-3AD203B41FA5}">
                      <a16:colId xmlns:a16="http://schemas.microsoft.com/office/drawing/2014/main" xmlns="" val="2436264578"/>
                    </a:ext>
                  </a:extLst>
                </a:gridCol>
                <a:gridCol w="2112669">
                  <a:extLst>
                    <a:ext uri="{9D8B030D-6E8A-4147-A177-3AD203B41FA5}">
                      <a16:colId xmlns:a16="http://schemas.microsoft.com/office/drawing/2014/main" xmlns="" val="3542820767"/>
                    </a:ext>
                  </a:extLst>
                </a:gridCol>
                <a:gridCol w="2459331">
                  <a:extLst>
                    <a:ext uri="{9D8B030D-6E8A-4147-A177-3AD203B41FA5}">
                      <a16:colId xmlns:a16="http://schemas.microsoft.com/office/drawing/2014/main" xmlns="" val="3838946762"/>
                    </a:ext>
                  </a:extLst>
                </a:gridCol>
                <a:gridCol w="2248252">
                  <a:extLst>
                    <a:ext uri="{9D8B030D-6E8A-4147-A177-3AD203B41FA5}">
                      <a16:colId xmlns:a16="http://schemas.microsoft.com/office/drawing/2014/main" xmlns="" val="2425210328"/>
                    </a:ext>
                  </a:extLst>
                </a:gridCol>
              </a:tblGrid>
              <a:tr h="676298">
                <a:tc>
                  <a:txBody>
                    <a:bodyPr/>
                    <a:lstStyle/>
                    <a:p>
                      <a:pPr algn="ctr"/>
                      <a:r>
                        <a:rPr lang="ru-RU" sz="1400" dirty="0">
                          <a:effectLst/>
                        </a:rPr>
                        <a:t>Наименование медицинского изделия</a:t>
                      </a:r>
                    </a:p>
                  </a:txBody>
                  <a:tcPr marL="85553" marR="85553" marT="42777" marB="42777">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 соответствии с </a:t>
                      </a:r>
                      <a:r>
                        <a:rPr lang="ru-RU" sz="1400" u="none" strike="noStrike" dirty="0">
                          <a:solidFill>
                            <a:srgbClr val="CC3333"/>
                          </a:solidFill>
                          <a:effectLst/>
                        </a:rPr>
                        <a:t> </a:t>
                      </a:r>
                      <a:r>
                        <a:rPr lang="ru-RU" sz="1400" dirty="0">
                          <a:effectLst/>
                        </a:rPr>
                        <a:t>(ОКПД 2) ОК 034-2014</a:t>
                      </a: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Наименование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Классификационные признаки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182815194"/>
                  </a:ext>
                </a:extLst>
              </a:tr>
              <a:tr h="767007">
                <a:tc>
                  <a:txBody>
                    <a:bodyPr/>
                    <a:lstStyle/>
                    <a:p>
                      <a:pPr algn="l"/>
                      <a:r>
                        <a:rPr lang="ru-RU" sz="1200" dirty="0">
                          <a:effectLst/>
                        </a:rPr>
                        <a:t>4. Расходные материалы для аппаратов донорского плазмафереза/</a:t>
                      </a:r>
                      <a:r>
                        <a:rPr lang="ru-RU" sz="1200" dirty="0" err="1">
                          <a:effectLst/>
                        </a:rPr>
                        <a:t>тромбоцитафереза</a:t>
                      </a:r>
                      <a:endParaRPr lang="ru-RU" sz="1200" dirty="0">
                        <a:effectLst/>
                      </a:endParaRP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rowSpan="4">
                  <a:txBody>
                    <a:bodyPr/>
                    <a:lstStyle/>
                    <a:p>
                      <a:pPr algn="ctr"/>
                      <a:r>
                        <a:rPr lang="ru-RU" sz="1200" u="none" strike="noStrike" dirty="0">
                          <a:solidFill>
                            <a:srgbClr val="551A8B"/>
                          </a:solidFill>
                          <a:effectLst/>
                          <a:hlinkClick r:id="rId3"/>
                        </a:rPr>
                        <a:t>32.50.13.190</a:t>
                      </a:r>
                      <a:endParaRPr lang="ru-RU" sz="1200" dirty="0">
                        <a:effectLst/>
                      </a:endParaRPr>
                    </a:p>
                    <a:p>
                      <a:pPr algn="ctr"/>
                      <a:r>
                        <a:rPr lang="ru-RU" sz="1200" u="none" strike="noStrike" dirty="0">
                          <a:solidFill>
                            <a:srgbClr val="551A8B"/>
                          </a:solidFill>
                          <a:effectLst/>
                          <a:hlinkClick r:id="rId4"/>
                        </a:rPr>
                        <a:t>32.50.50.000</a:t>
                      </a:r>
                      <a:r>
                        <a:rPr lang="ru-RU" sz="1200" u="none" strike="noStrike" dirty="0">
                          <a:solidFill>
                            <a:srgbClr val="FF0000"/>
                          </a:solidFill>
                          <a:effectLst/>
                          <a:hlinkClick r:id="rId5">
                            <a:extLst>
                              <a:ext uri="{A12FA001-AC4F-418D-AE19-62706E023703}">
                                <ahyp:hlinkClr xmlns:ahyp="http://schemas.microsoft.com/office/drawing/2018/hyperlinkcolor" xmlns="" val="tx"/>
                              </a:ext>
                            </a:extLst>
                          </a:hlinkClick>
                        </a:rPr>
                        <a:t>**</a:t>
                      </a:r>
                      <a:endParaRPr lang="ru-RU" sz="1200" dirty="0">
                        <a:solidFill>
                          <a:srgbClr val="FF0000"/>
                        </a:solidFill>
                        <a:effectLst/>
                      </a:endParaRPr>
                    </a:p>
                    <a:p>
                      <a:pPr algn="ctr"/>
                      <a:r>
                        <a:rPr lang="ru-RU" sz="1200" dirty="0">
                          <a:solidFill>
                            <a:srgbClr val="FF0000"/>
                          </a:solidFill>
                          <a:effectLst/>
                        </a:rPr>
                        <a:t>32.50.50.180</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rowSpan="4">
                  <a:txBody>
                    <a:bodyPr/>
                    <a:lstStyle/>
                    <a:p>
                      <a:pPr algn="l"/>
                      <a:r>
                        <a:rPr lang="ru-RU" sz="1200">
                          <a:effectLst/>
                        </a:rPr>
                        <a:t>расходные материалы для аппаратов донорского плазмафереза/тромбоцитафереза - одноразовые, стерильные медицинские изделия для использования совместно с аферезными аппаратами при заготовке донорских плазмы, пулов тромбоцитов, а также стволовых клеток</a:t>
                      </a:r>
                    </a:p>
                  </a:txBody>
                  <a:tcPr>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00965876"/>
                  </a:ext>
                </a:extLst>
              </a:tr>
              <a:tr h="937453">
                <a:tc>
                  <a:txBody>
                    <a:bodyPr/>
                    <a:lstStyle/>
                    <a:p>
                      <a:pPr algn="l"/>
                      <a:r>
                        <a:rPr lang="ru-RU" sz="1200" dirty="0">
                          <a:effectLst/>
                        </a:rPr>
                        <a:t>набор/сет расходных материалов для сбора плазмы методом высокоскоростного центрифугирования по технологии HS</a:t>
                      </a: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extLst>
                  <a:ext uri="{0D108BD9-81ED-4DB2-BD59-A6C34878D82A}">
                    <a16:rowId xmlns:a16="http://schemas.microsoft.com/office/drawing/2014/main" xmlns="" val="1036530075"/>
                  </a:ext>
                </a:extLst>
              </a:tr>
              <a:tr h="937453">
                <a:tc>
                  <a:txBody>
                    <a:bodyPr/>
                    <a:lstStyle/>
                    <a:p>
                      <a:pPr algn="l"/>
                      <a:r>
                        <a:rPr lang="ru-RU" sz="1200" dirty="0">
                          <a:effectLst/>
                        </a:rPr>
                        <a:t>набор/сет расходных материалов для сбора плазмы методом перекрестной фильтрации на вращающемся мембранном фильтре</a:t>
                      </a: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tc>
                  <a:txBody>
                    <a:bodyPr/>
                    <a:lstStyle/>
                    <a:p>
                      <a:r>
                        <a:rPr lang="ru-RU" sz="1200">
                          <a:effectLst/>
                        </a:rPr>
                        <a:t> </a:t>
                      </a:r>
                      <a:endParaRPr lang="ru-RU" sz="1200" dirty="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200" dirty="0">
                          <a:effectLst/>
                        </a:rPr>
                        <a:t> </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extLst>
                  <a:ext uri="{0D108BD9-81ED-4DB2-BD59-A6C34878D82A}">
                    <a16:rowId xmlns:a16="http://schemas.microsoft.com/office/drawing/2014/main" xmlns="" val="2720349592"/>
                  </a:ext>
                </a:extLst>
              </a:tr>
              <a:tr h="547014">
                <a:tc>
                  <a:txBody>
                    <a:bodyPr/>
                    <a:lstStyle/>
                    <a:p>
                      <a:pPr algn="l"/>
                      <a:r>
                        <a:rPr lang="ru-RU" sz="1200" dirty="0">
                          <a:effectLst/>
                        </a:rPr>
                        <a:t>колокол для аппарата донорского плазмафереза…..</a:t>
                      </a: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tc>
                  <a:txBody>
                    <a:bodyPr/>
                    <a:lstStyle/>
                    <a:p>
                      <a:r>
                        <a:rPr lang="ru-RU">
                          <a:effectLst/>
                        </a:rPr>
                        <a:t> </a:t>
                      </a:r>
                      <a:endParaRPr lang="ru-RU" sz="1200" dirty="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dirty="0">
                          <a:effectLst/>
                        </a:rPr>
                        <a:t> </a:t>
                      </a:r>
                      <a:endParaRPr lang="ru-RU" sz="1200" dirty="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vMerge="1">
                  <a:txBody>
                    <a:bodyPr/>
                    <a:lstStyle/>
                    <a:p>
                      <a:endParaRPr lang="ru-RU"/>
                    </a:p>
                  </a:txBody>
                  <a:tcPr/>
                </a:tc>
                <a:extLst>
                  <a:ext uri="{0D108BD9-81ED-4DB2-BD59-A6C34878D82A}">
                    <a16:rowId xmlns:a16="http://schemas.microsoft.com/office/drawing/2014/main" xmlns="" val="713430509"/>
                  </a:ext>
                </a:extLst>
              </a:tr>
            </a:tbl>
          </a:graphicData>
        </a:graphic>
      </p:graphicFrame>
    </p:spTree>
    <p:extLst>
      <p:ext uri="{BB962C8B-B14F-4D97-AF65-F5344CB8AC3E}">
        <p14:creationId xmlns:p14="http://schemas.microsoft.com/office/powerpoint/2010/main" val="38699471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FFFC875-7349-4351-B46D-D0C9136AA70E}"/>
              </a:ext>
            </a:extLst>
          </p:cNvPr>
          <p:cNvSpPr>
            <a:spLocks noGrp="1"/>
          </p:cNvSpPr>
          <p:nvPr>
            <p:ph type="title"/>
          </p:nvPr>
        </p:nvSpPr>
        <p:spPr>
          <a:xfrm>
            <a:off x="838200" y="674179"/>
            <a:ext cx="10515600" cy="1325563"/>
          </a:xfrm>
        </p:spPr>
        <p:txBody>
          <a:bodyPr/>
          <a:lstStyle/>
          <a:p>
            <a:pPr algn="ctr"/>
            <a:r>
              <a:rPr lang="ru-RU" sz="2400" b="1" dirty="0">
                <a:solidFill>
                  <a:srgbClr val="FF0000"/>
                </a:solidFill>
              </a:rPr>
              <a:t>Изменения Приложения № 2 в 102 ПП </a:t>
            </a:r>
            <a:r>
              <a:rPr lang="ru-RU" sz="2400" dirty="0"/>
              <a:t>- - Постановление Правительства РФ от 23 декабря 2020 г. N 2238</a:t>
            </a:r>
            <a:br>
              <a:rPr lang="ru-RU" sz="2400" dirty="0"/>
            </a:br>
            <a:r>
              <a:rPr lang="ru-RU" sz="2400" dirty="0"/>
              <a:t>"О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a:t>
            </a:r>
            <a:r>
              <a:rPr lang="ru-RU" sz="2400" b="1" dirty="0">
                <a:solidFill>
                  <a:srgbClr val="FF0000"/>
                </a:solidFill>
              </a:rPr>
              <a:t>с 01.01.2021</a:t>
            </a:r>
          </a:p>
        </p:txBody>
      </p:sp>
      <p:graphicFrame>
        <p:nvGraphicFramePr>
          <p:cNvPr id="4" name="Объект 3">
            <a:extLst>
              <a:ext uri="{FF2B5EF4-FFF2-40B4-BE49-F238E27FC236}">
                <a16:creationId xmlns:a16="http://schemas.microsoft.com/office/drawing/2014/main" xmlns="" id="{853280F4-E17A-4238-9282-CA5CC67CC785}"/>
              </a:ext>
            </a:extLst>
          </p:cNvPr>
          <p:cNvGraphicFramePr>
            <a:graphicFrameLocks noGrp="1"/>
          </p:cNvGraphicFramePr>
          <p:nvPr>
            <p:ph idx="1"/>
            <p:extLst>
              <p:ext uri="{D42A27DB-BD31-4B8C-83A1-F6EECF244321}">
                <p14:modId xmlns:p14="http://schemas.microsoft.com/office/powerpoint/2010/main" val="284335871"/>
              </p:ext>
            </p:extLst>
          </p:nvPr>
        </p:nvGraphicFramePr>
        <p:xfrm>
          <a:off x="637564" y="2711743"/>
          <a:ext cx="11316750" cy="2546055"/>
        </p:xfrm>
        <a:graphic>
          <a:graphicData uri="http://schemas.openxmlformats.org/drawingml/2006/table">
            <a:tbl>
              <a:tblPr/>
              <a:tblGrid>
                <a:gridCol w="2348917">
                  <a:extLst>
                    <a:ext uri="{9D8B030D-6E8A-4147-A177-3AD203B41FA5}">
                      <a16:colId xmlns:a16="http://schemas.microsoft.com/office/drawing/2014/main" xmlns="" val="1917228549"/>
                    </a:ext>
                  </a:extLst>
                </a:gridCol>
                <a:gridCol w="2147581">
                  <a:extLst>
                    <a:ext uri="{9D8B030D-6E8A-4147-A177-3AD203B41FA5}">
                      <a16:colId xmlns:a16="http://schemas.microsoft.com/office/drawing/2014/main" xmlns="" val="2436264578"/>
                    </a:ext>
                  </a:extLst>
                </a:gridCol>
                <a:gridCol w="2112669">
                  <a:extLst>
                    <a:ext uri="{9D8B030D-6E8A-4147-A177-3AD203B41FA5}">
                      <a16:colId xmlns:a16="http://schemas.microsoft.com/office/drawing/2014/main" xmlns="" val="3542820767"/>
                    </a:ext>
                  </a:extLst>
                </a:gridCol>
                <a:gridCol w="1320358">
                  <a:extLst>
                    <a:ext uri="{9D8B030D-6E8A-4147-A177-3AD203B41FA5}">
                      <a16:colId xmlns:a16="http://schemas.microsoft.com/office/drawing/2014/main" xmlns="" val="3838946762"/>
                    </a:ext>
                  </a:extLst>
                </a:gridCol>
                <a:gridCol w="3387225">
                  <a:extLst>
                    <a:ext uri="{9D8B030D-6E8A-4147-A177-3AD203B41FA5}">
                      <a16:colId xmlns:a16="http://schemas.microsoft.com/office/drawing/2014/main" xmlns="" val="2425210328"/>
                    </a:ext>
                  </a:extLst>
                </a:gridCol>
              </a:tblGrid>
              <a:tr h="987802">
                <a:tc>
                  <a:txBody>
                    <a:bodyPr/>
                    <a:lstStyle/>
                    <a:p>
                      <a:pPr algn="ctr"/>
                      <a:r>
                        <a:rPr lang="ru-RU" sz="1400" dirty="0">
                          <a:effectLst/>
                        </a:rPr>
                        <a:t>Наименование медицинского изделия</a:t>
                      </a:r>
                    </a:p>
                  </a:txBody>
                  <a:tcPr marL="85553" marR="85553" marT="42777" marB="42777">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 соответствии с </a:t>
                      </a:r>
                      <a:r>
                        <a:rPr lang="ru-RU" sz="1400" u="none" strike="noStrike" dirty="0">
                          <a:solidFill>
                            <a:srgbClr val="CC3333"/>
                          </a:solidFill>
                          <a:effectLst/>
                        </a:rPr>
                        <a:t> </a:t>
                      </a:r>
                      <a:r>
                        <a:rPr lang="ru-RU" sz="1400" dirty="0">
                          <a:effectLst/>
                        </a:rPr>
                        <a:t>(ОКПД 2) ОК 034-2014</a:t>
                      </a: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Код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Наименование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rPr>
                        <a:t>Классификационные признаки вида медицинского изделия</a:t>
                      </a:r>
                      <a:r>
                        <a:rPr lang="ru-RU" sz="1400" u="none" strike="noStrike" dirty="0">
                          <a:solidFill>
                            <a:srgbClr val="551A8B"/>
                          </a:solidFill>
                          <a:effectLst/>
                          <a:hlinkClick r:id="rId2"/>
                        </a:rPr>
                        <a:t>*</a:t>
                      </a:r>
                      <a:endParaRPr lang="ru-RU" sz="1400" dirty="0">
                        <a:effectLst/>
                      </a:endParaRPr>
                    </a:p>
                  </a:txBody>
                  <a:tcPr marL="85553" marR="85553" marT="42777" marB="42777">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182815194"/>
                  </a:ext>
                </a:extLst>
              </a:tr>
              <a:tr h="1558253">
                <a:tc>
                  <a:txBody>
                    <a:bodyPr/>
                    <a:lstStyle/>
                    <a:p>
                      <a:pPr algn="l"/>
                      <a:r>
                        <a:rPr lang="ru-RU" sz="1200" dirty="0">
                          <a:effectLst/>
                        </a:rPr>
                        <a:t>6. Мочеприемники и калоприемники</a:t>
                      </a:r>
                    </a:p>
                  </a:txBody>
                  <a:tcPr>
                    <a:lnL>
                      <a:noFill/>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200" dirty="0">
                          <a:solidFill>
                            <a:schemeClr val="tx1"/>
                          </a:solidFill>
                          <a:effectLst/>
                        </a:rPr>
                        <a:t>32.50.13.190</a:t>
                      </a:r>
                    </a:p>
                    <a:p>
                      <a:pPr algn="ctr"/>
                      <a:endParaRPr lang="ru-RU" sz="1200" dirty="0">
                        <a:solidFill>
                          <a:schemeClr val="tx1"/>
                        </a:solidFill>
                        <a:effectLst/>
                      </a:endParaRPr>
                    </a:p>
                    <a:p>
                      <a:pPr algn="ctr"/>
                      <a:r>
                        <a:rPr lang="ru-RU" sz="1200" dirty="0">
                          <a:solidFill>
                            <a:schemeClr val="tx1"/>
                          </a:solidFill>
                          <a:effectLst/>
                        </a:rPr>
                        <a:t>32.50.13.110</a:t>
                      </a:r>
                    </a:p>
                    <a:p>
                      <a:pPr algn="ctr"/>
                      <a:endParaRPr lang="ru-RU" sz="1200" dirty="0">
                        <a:solidFill>
                          <a:schemeClr val="tx1"/>
                        </a:solidFill>
                        <a:effectLst/>
                      </a:endParaRPr>
                    </a:p>
                    <a:p>
                      <a:pPr algn="ctr"/>
                      <a:r>
                        <a:rPr lang="ru-RU" sz="1200" dirty="0">
                          <a:solidFill>
                            <a:srgbClr val="FF0000"/>
                          </a:solidFill>
                          <a:effectLst/>
                        </a:rPr>
                        <a:t>32.50.50.141</a:t>
                      </a: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200" dirty="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200" dirty="0">
                        <a:effectLst/>
                      </a:endParaRPr>
                    </a:p>
                  </a:txBody>
                  <a:tcP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l"/>
                      <a:endParaRPr lang="ru-RU" sz="1200" dirty="0">
                        <a:effectLst/>
                      </a:endParaRPr>
                    </a:p>
                  </a:txBody>
                  <a:tcPr>
                    <a:lnL w="9525" cap="flat" cmpd="sng" algn="ctr">
                      <a:solidFill>
                        <a:srgbClr val="000000"/>
                      </a:solidFill>
                      <a:prstDash val="solid"/>
                      <a:round/>
                      <a:headEnd type="none" w="med" len="med"/>
                      <a:tailEnd type="none" w="med" len="med"/>
                    </a:lnL>
                    <a:lnR>
                      <a:noFill/>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300965876"/>
                  </a:ext>
                </a:extLst>
              </a:tr>
            </a:tbl>
          </a:graphicData>
        </a:graphic>
      </p:graphicFrame>
      <p:sp>
        <p:nvSpPr>
          <p:cNvPr id="5" name="TextBox 4">
            <a:extLst>
              <a:ext uri="{FF2B5EF4-FFF2-40B4-BE49-F238E27FC236}">
                <a16:creationId xmlns:a16="http://schemas.microsoft.com/office/drawing/2014/main" xmlns="" id="{46C48206-46B4-4514-987F-C28E7038EA6B}"/>
              </a:ext>
            </a:extLst>
          </p:cNvPr>
          <p:cNvSpPr txBox="1"/>
          <p:nvPr/>
        </p:nvSpPr>
        <p:spPr>
          <a:xfrm>
            <a:off x="614492" y="5623953"/>
            <a:ext cx="11568420" cy="923330"/>
          </a:xfrm>
          <a:prstGeom prst="rect">
            <a:avLst/>
          </a:prstGeom>
          <a:noFill/>
        </p:spPr>
        <p:txBody>
          <a:bodyPr wrap="square">
            <a:spAutoFit/>
          </a:bodyPr>
          <a:lstStyle/>
          <a:p>
            <a:r>
              <a:rPr lang="ru-RU" dirty="0">
                <a:solidFill>
                  <a:srgbClr val="FF0000"/>
                </a:solidFill>
              </a:rPr>
              <a:t>** Код в соответствии с Общероссийским классификатором продукции по видам экономической деятельности (ОКПД 2) ОК 034-2014 применяется в отношении медицинских изделий, регистрационные удостоверения на которые содержат указания на такой код.".</a:t>
            </a:r>
          </a:p>
        </p:txBody>
      </p:sp>
    </p:spTree>
    <p:extLst>
      <p:ext uri="{BB962C8B-B14F-4D97-AF65-F5344CB8AC3E}">
        <p14:creationId xmlns:p14="http://schemas.microsoft.com/office/powerpoint/2010/main" val="277533152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B8D39E3-A838-4221-BAC4-DE9C1F6D4E17}"/>
              </a:ext>
            </a:extLst>
          </p:cNvPr>
          <p:cNvSpPr>
            <a:spLocks noGrp="1"/>
          </p:cNvSpPr>
          <p:nvPr>
            <p:ph type="title"/>
          </p:nvPr>
        </p:nvSpPr>
        <p:spPr>
          <a:xfrm>
            <a:off x="838198" y="96767"/>
            <a:ext cx="10515600" cy="307734"/>
          </a:xfrm>
        </p:spPr>
        <p:txBody>
          <a:bodyPr>
            <a:noAutofit/>
          </a:bodyPr>
          <a:lstStyle/>
          <a:p>
            <a:r>
              <a:rPr lang="ru-RU" sz="2400" dirty="0">
                <a:solidFill>
                  <a:srgbClr val="00B0F0"/>
                </a:solidFill>
              </a:rPr>
              <a:t>Изменения подзаконных актов, связанные с национальным режимом в 2020 г. </a:t>
            </a:r>
          </a:p>
        </p:txBody>
      </p:sp>
      <p:graphicFrame>
        <p:nvGraphicFramePr>
          <p:cNvPr id="4" name="Таблица 4">
            <a:extLst>
              <a:ext uri="{FF2B5EF4-FFF2-40B4-BE49-F238E27FC236}">
                <a16:creationId xmlns:a16="http://schemas.microsoft.com/office/drawing/2014/main" xmlns="" id="{2A71A5F3-2ACB-4D48-B531-43E03B031E77}"/>
              </a:ext>
            </a:extLst>
          </p:cNvPr>
          <p:cNvGraphicFramePr>
            <a:graphicFrameLocks noGrp="1"/>
          </p:cNvGraphicFramePr>
          <p:nvPr>
            <p:ph idx="1"/>
          </p:nvPr>
        </p:nvGraphicFramePr>
        <p:xfrm>
          <a:off x="264541" y="462690"/>
          <a:ext cx="11662913" cy="6283960"/>
        </p:xfrm>
        <a:graphic>
          <a:graphicData uri="http://schemas.openxmlformats.org/drawingml/2006/table">
            <a:tbl>
              <a:tblPr firstRow="1" bandRow="1">
                <a:tableStyleId>{5C22544A-7EE6-4342-B048-85BDC9FD1C3A}</a:tableStyleId>
              </a:tblPr>
              <a:tblGrid>
                <a:gridCol w="5147043">
                  <a:extLst>
                    <a:ext uri="{9D8B030D-6E8A-4147-A177-3AD203B41FA5}">
                      <a16:colId xmlns:a16="http://schemas.microsoft.com/office/drawing/2014/main" xmlns="" val="2417572994"/>
                    </a:ext>
                  </a:extLst>
                </a:gridCol>
                <a:gridCol w="4688378">
                  <a:extLst>
                    <a:ext uri="{9D8B030D-6E8A-4147-A177-3AD203B41FA5}">
                      <a16:colId xmlns:a16="http://schemas.microsoft.com/office/drawing/2014/main" xmlns="" val="1208943110"/>
                    </a:ext>
                  </a:extLst>
                </a:gridCol>
                <a:gridCol w="1827492">
                  <a:extLst>
                    <a:ext uri="{9D8B030D-6E8A-4147-A177-3AD203B41FA5}">
                      <a16:colId xmlns:a16="http://schemas.microsoft.com/office/drawing/2014/main" xmlns="" val="1699698939"/>
                    </a:ext>
                  </a:extLst>
                </a:gridCol>
              </a:tblGrid>
              <a:tr h="370840">
                <a:tc>
                  <a:txBody>
                    <a:bodyPr/>
                    <a:lstStyle/>
                    <a:p>
                      <a:r>
                        <a:rPr lang="ru-RU" sz="1600" dirty="0"/>
                        <a:t>Наименование акта</a:t>
                      </a:r>
                    </a:p>
                  </a:txBody>
                  <a:tcPr/>
                </a:tc>
                <a:tc>
                  <a:txBody>
                    <a:bodyPr/>
                    <a:lstStyle/>
                    <a:p>
                      <a:r>
                        <a:rPr lang="ru-RU" sz="1600" dirty="0"/>
                        <a:t>Суть изменений</a:t>
                      </a:r>
                    </a:p>
                  </a:txBody>
                  <a:tcPr/>
                </a:tc>
                <a:tc>
                  <a:txBody>
                    <a:bodyPr/>
                    <a:lstStyle/>
                    <a:p>
                      <a:r>
                        <a:rPr lang="ru-RU" sz="1600" dirty="0"/>
                        <a:t>Дата вступления</a:t>
                      </a:r>
                    </a:p>
                  </a:txBody>
                  <a:tcPr/>
                </a:tc>
                <a:extLst>
                  <a:ext uri="{0D108BD9-81ED-4DB2-BD59-A6C34878D82A}">
                    <a16:rowId xmlns:a16="http://schemas.microsoft.com/office/drawing/2014/main" xmlns="" val="496453399"/>
                  </a:ext>
                </a:extLst>
              </a:tr>
              <a:tr h="370840">
                <a:tc>
                  <a:txBody>
                    <a:bodyPr/>
                    <a:lstStyle/>
                    <a:p>
                      <a:r>
                        <a:rPr lang="ru-RU" sz="1400" dirty="0"/>
                        <a:t>Постановлением Правительства РФ от 30 июня 2020 г. N 962 "О внесении изменения в перечень отдельных видов медицинских изделий,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изменено</a:t>
                      </a:r>
                      <a:r>
                        <a:rPr lang="ru-RU" sz="1400" baseline="0" dirty="0"/>
                        <a:t> </a:t>
                      </a:r>
                      <a:r>
                        <a:rPr lang="ru-RU" sz="1400" dirty="0"/>
                        <a:t>102 ПП.</a:t>
                      </a:r>
                    </a:p>
                  </a:txBody>
                  <a:tcPr/>
                </a:tc>
                <a:tc>
                  <a:txBody>
                    <a:bodyPr/>
                    <a:lstStyle/>
                    <a:p>
                      <a:r>
                        <a:rPr lang="ru-RU" sz="1400" dirty="0"/>
                        <a:t>Новая редакция:</a:t>
                      </a:r>
                    </a:p>
                    <a:p>
                      <a:r>
                        <a:rPr lang="ru-RU" sz="1400" dirty="0"/>
                        <a:t>32.50.22.190 - </a:t>
                      </a:r>
                      <a:r>
                        <a:rPr lang="ru-RU" sz="1400" dirty="0" err="1"/>
                        <a:t>Экзопротезы</a:t>
                      </a:r>
                      <a:r>
                        <a:rPr lang="ru-RU" sz="1400" dirty="0"/>
                        <a:t> грудных (молочных) желез на основе силиконового геля; </a:t>
                      </a:r>
                      <a:r>
                        <a:rPr lang="ru-RU" sz="1400" b="1" dirty="0">
                          <a:solidFill>
                            <a:schemeClr val="tx1"/>
                          </a:solidFill>
                        </a:rPr>
                        <a:t>средство замещения синовиальной жидкости</a:t>
                      </a:r>
                    </a:p>
                    <a:p>
                      <a:endParaRPr lang="ru-RU" sz="1400" dirty="0"/>
                    </a:p>
                  </a:txBody>
                  <a:tcPr/>
                </a:tc>
                <a:tc>
                  <a:txBody>
                    <a:bodyPr/>
                    <a:lstStyle/>
                    <a:p>
                      <a:r>
                        <a:rPr lang="ru-RU" sz="1400" dirty="0"/>
                        <a:t>С 11.07.2020</a:t>
                      </a:r>
                    </a:p>
                  </a:txBody>
                  <a:tcPr/>
                </a:tc>
                <a:extLst>
                  <a:ext uri="{0D108BD9-81ED-4DB2-BD59-A6C34878D82A}">
                    <a16:rowId xmlns:a16="http://schemas.microsoft.com/office/drawing/2014/main" xmlns="" val="2349927656"/>
                  </a:ext>
                </a:extLst>
              </a:tr>
              <a:tr h="370840">
                <a:tc>
                  <a:txBody>
                    <a:bodyPr/>
                    <a:lstStyle/>
                    <a:p>
                      <a:r>
                        <a:rPr lang="ru-RU" sz="1400" dirty="0"/>
                        <a:t>Постановлением Правительства России от 25 июля 2020 г. N 1116 изменено Постановление Правительства</a:t>
                      </a:r>
                      <a:r>
                        <a:rPr lang="ru-RU" sz="1400" baseline="0" dirty="0"/>
                        <a:t> № 878 (радиоэлектроника)</a:t>
                      </a:r>
                      <a:endParaRPr lang="ru-RU" sz="1400" dirty="0"/>
                    </a:p>
                  </a:txBody>
                  <a:tcPr/>
                </a:tc>
                <a:tc>
                  <a:txBody>
                    <a:bodyPr/>
                    <a:lstStyle/>
                    <a:p>
                      <a:r>
                        <a:rPr lang="ru-RU" sz="1400" dirty="0"/>
                        <a:t>Установлен</a:t>
                      </a:r>
                      <a:r>
                        <a:rPr lang="ru-RU" sz="1400" baseline="0" dirty="0"/>
                        <a:t>ы исключения применения правила «Третий лишний» по российской радиоэлектронной продукции </a:t>
                      </a:r>
                      <a:r>
                        <a:rPr lang="ru-RU" sz="1400" b="1" baseline="0" dirty="0"/>
                        <a:t>для </a:t>
                      </a:r>
                      <a:r>
                        <a:rPr lang="ru-RU" sz="1400" b="1" dirty="0"/>
                        <a:t>позиций, классифицируемых кодами 27.31 </a:t>
                      </a:r>
                      <a:r>
                        <a:rPr lang="ru-RU" sz="1400" b="1" i="1" dirty="0"/>
                        <a:t>(Кабели волоконно-оптические)  </a:t>
                      </a:r>
                      <a:r>
                        <a:rPr lang="ru-RU" sz="1400" b="1" dirty="0"/>
                        <a:t>и 27.32 </a:t>
                      </a:r>
                      <a:r>
                        <a:rPr lang="ru-RU" sz="1400" b="1" i="1" dirty="0"/>
                        <a:t>(Провода и кабели электронные и электрические прочие)</a:t>
                      </a:r>
                      <a:r>
                        <a:rPr lang="ru-RU" sz="1400" b="1" i="0" dirty="0"/>
                        <a:t>.</a:t>
                      </a:r>
                    </a:p>
                    <a:p>
                      <a:r>
                        <a:rPr lang="ru-RU" sz="1400" i="0" dirty="0"/>
                        <a:t>По указанным</a:t>
                      </a:r>
                      <a:r>
                        <a:rPr lang="ru-RU" sz="1400" i="0" baseline="0" dirty="0"/>
                        <a:t> кодам правило «Третий лишний» применяется и по продукции из РФ (декларация с номером реестровой записи), и ЕАЭС (акт экспертизы)</a:t>
                      </a:r>
                      <a:endParaRPr lang="ru-RU" sz="1400" dirty="0"/>
                    </a:p>
                  </a:txBody>
                  <a:tcPr/>
                </a:tc>
                <a:tc>
                  <a:txBody>
                    <a:bodyPr/>
                    <a:lstStyle/>
                    <a:p>
                      <a:r>
                        <a:rPr lang="ru-RU" sz="1400" dirty="0"/>
                        <a:t>С 06.08.2020</a:t>
                      </a:r>
                    </a:p>
                  </a:txBody>
                  <a:tcPr/>
                </a:tc>
                <a:extLst>
                  <a:ext uri="{0D108BD9-81ED-4DB2-BD59-A6C34878D82A}">
                    <a16:rowId xmlns:a16="http://schemas.microsoft.com/office/drawing/2014/main" xmlns="" val="3072495716"/>
                  </a:ext>
                </a:extLst>
              </a:tr>
              <a:tr h="370840">
                <a:tc>
                  <a:txBody>
                    <a:bodyPr/>
                    <a:lstStyle/>
                    <a:p>
                      <a:r>
                        <a:rPr lang="ru-RU" sz="1400" dirty="0"/>
                        <a:t>Изменения Приказа № 126н от 04.06.2018 приказом № 140н от 10.07.2020  в части уточнения</a:t>
                      </a:r>
                      <a:r>
                        <a:rPr lang="ru-RU" sz="1400" baseline="0" dirty="0"/>
                        <a:t> кодов, попадающих (не попадающих под преференции)</a:t>
                      </a:r>
                      <a:endParaRPr lang="ru-RU" sz="1400" dirty="0"/>
                    </a:p>
                  </a:txBody>
                  <a:tcPr/>
                </a:tc>
                <a:tc>
                  <a:txBody>
                    <a:bodyPr/>
                    <a:lstStyle/>
                    <a:p>
                      <a:r>
                        <a:rPr lang="ru-RU" sz="1400" dirty="0"/>
                        <a:t>43 новых кода попали под преференции; 10</a:t>
                      </a:r>
                      <a:r>
                        <a:rPr lang="ru-RU" sz="1400" baseline="0" dirty="0"/>
                        <a:t> кодов исключили из преференций; по 2 кодам сделаны уточнения</a:t>
                      </a:r>
                      <a:endParaRPr lang="ru-RU" sz="1400" dirty="0"/>
                    </a:p>
                  </a:txBody>
                  <a:tcPr/>
                </a:tc>
                <a:tc>
                  <a:txBody>
                    <a:bodyPr/>
                    <a:lstStyle/>
                    <a:p>
                      <a:r>
                        <a:rPr lang="ru-RU" sz="1400" dirty="0"/>
                        <a:t>С 11.09.2020</a:t>
                      </a:r>
                    </a:p>
                  </a:txBody>
                  <a:tcPr/>
                </a:tc>
                <a:extLst>
                  <a:ext uri="{0D108BD9-81ED-4DB2-BD59-A6C34878D82A}">
                    <a16:rowId xmlns:a16="http://schemas.microsoft.com/office/drawing/2014/main" xmlns="" val="539481082"/>
                  </a:ext>
                </a:extLst>
              </a:tr>
              <a:tr h="370840">
                <a:tc>
                  <a:txBody>
                    <a:bodyPr/>
                    <a:lstStyle/>
                    <a:p>
                      <a:r>
                        <a:rPr lang="ru-RU" sz="1400" dirty="0"/>
                        <a:t>Изменения Приказа № 126н от 04.06.2018 приказом № 140н от 10.07.2020 в части установления преференций по товарам, указанным в приложении N 2 (новое</a:t>
                      </a:r>
                      <a:r>
                        <a:rPr lang="ru-RU" sz="1400" baseline="0" dirty="0"/>
                        <a:t> приложение!) </a:t>
                      </a:r>
                      <a:r>
                        <a:rPr lang="ru-RU" sz="1400" dirty="0"/>
                        <a:t>и закупаемым при реализации национальных проектов (программ) </a:t>
                      </a:r>
                    </a:p>
                    <a:p>
                      <a:endParaRPr lang="ru-RU"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t>Установлены</a:t>
                      </a:r>
                      <a:r>
                        <a:rPr lang="ru-RU" sz="1400" baseline="0" dirty="0"/>
                        <a:t> 20% преференции для 42 кодов товара.</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t>Не могут быть предметом одного контракта (одного лота) товары, указанные в приложении N 2 и закупаемые при реализации национальных проектов (программ) и не указанные в нем.</a:t>
                      </a:r>
                    </a:p>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solidFill>
                            <a:srgbClr val="FF0000"/>
                          </a:solidFill>
                        </a:rPr>
                        <a:t>ВНИМАНИЕ!</a:t>
                      </a:r>
                      <a:r>
                        <a:rPr lang="ru-RU" sz="1400" baseline="0" dirty="0">
                          <a:solidFill>
                            <a:srgbClr val="FF0000"/>
                          </a:solidFill>
                        </a:rPr>
                        <a:t> К</a:t>
                      </a:r>
                      <a:r>
                        <a:rPr lang="ru-RU" sz="1400" dirty="0">
                          <a:solidFill>
                            <a:srgbClr val="FF0000"/>
                          </a:solidFill>
                        </a:rPr>
                        <a:t>оды  58.29.32.000 - Обеспечение программное прикладное для загрузки и 62.01.2 - Оригиналы программного обеспечения не попали в Приложение № 2, т.е. вместе с компьютерами не купить!</a:t>
                      </a:r>
                    </a:p>
                  </a:txBody>
                  <a:tcPr/>
                </a:tc>
                <a:tc>
                  <a:txBody>
                    <a:bodyPr/>
                    <a:lstStyle/>
                    <a:p>
                      <a:r>
                        <a:rPr lang="ru-RU" sz="1400" dirty="0"/>
                        <a:t>С 01.10.2020</a:t>
                      </a:r>
                    </a:p>
                  </a:txBody>
                  <a:tcPr/>
                </a:tc>
                <a:extLst>
                  <a:ext uri="{0D108BD9-81ED-4DB2-BD59-A6C34878D82A}">
                    <a16:rowId xmlns:a16="http://schemas.microsoft.com/office/drawing/2014/main" xmlns="" val="3847663594"/>
                  </a:ext>
                </a:extLst>
              </a:tr>
            </a:tbl>
          </a:graphicData>
        </a:graphic>
      </p:graphicFrame>
    </p:spTree>
    <p:extLst>
      <p:ext uri="{BB962C8B-B14F-4D97-AF65-F5344CB8AC3E}">
        <p14:creationId xmlns:p14="http://schemas.microsoft.com/office/powerpoint/2010/main" val="296137946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B8D39E3-A838-4221-BAC4-DE9C1F6D4E17}"/>
              </a:ext>
            </a:extLst>
          </p:cNvPr>
          <p:cNvSpPr>
            <a:spLocks noGrp="1"/>
          </p:cNvSpPr>
          <p:nvPr>
            <p:ph type="title"/>
          </p:nvPr>
        </p:nvSpPr>
        <p:spPr>
          <a:xfrm>
            <a:off x="838198" y="96767"/>
            <a:ext cx="10515600" cy="307734"/>
          </a:xfrm>
        </p:spPr>
        <p:txBody>
          <a:bodyPr>
            <a:noAutofit/>
          </a:bodyPr>
          <a:lstStyle/>
          <a:p>
            <a:r>
              <a:rPr lang="ru-RU" sz="2400">
                <a:solidFill>
                  <a:srgbClr val="00B0F0"/>
                </a:solidFill>
              </a:rPr>
              <a:t>Изменения подзаконных актов, связанные с национальным режимом в 2020 г. </a:t>
            </a:r>
            <a:endParaRPr lang="ru-RU" sz="2400" dirty="0">
              <a:solidFill>
                <a:srgbClr val="00B0F0"/>
              </a:solidFill>
            </a:endParaRPr>
          </a:p>
        </p:txBody>
      </p:sp>
      <p:graphicFrame>
        <p:nvGraphicFramePr>
          <p:cNvPr id="4" name="Таблица 4">
            <a:extLst>
              <a:ext uri="{FF2B5EF4-FFF2-40B4-BE49-F238E27FC236}">
                <a16:creationId xmlns:a16="http://schemas.microsoft.com/office/drawing/2014/main" xmlns="" id="{2A71A5F3-2ACB-4D48-B531-43E03B031E77}"/>
              </a:ext>
            </a:extLst>
          </p:cNvPr>
          <p:cNvGraphicFramePr>
            <a:graphicFrameLocks noGrp="1"/>
          </p:cNvGraphicFramePr>
          <p:nvPr>
            <p:ph idx="1"/>
            <p:extLst>
              <p:ext uri="{D42A27DB-BD31-4B8C-83A1-F6EECF244321}">
                <p14:modId xmlns:p14="http://schemas.microsoft.com/office/powerpoint/2010/main" val="3469801752"/>
              </p:ext>
            </p:extLst>
          </p:nvPr>
        </p:nvGraphicFramePr>
        <p:xfrm>
          <a:off x="365209" y="404501"/>
          <a:ext cx="11662913" cy="6309360"/>
        </p:xfrm>
        <a:graphic>
          <a:graphicData uri="http://schemas.openxmlformats.org/drawingml/2006/table">
            <a:tbl>
              <a:tblPr firstRow="1" bandRow="1">
                <a:tableStyleId>{5C22544A-7EE6-4342-B048-85BDC9FD1C3A}</a:tableStyleId>
              </a:tblPr>
              <a:tblGrid>
                <a:gridCol w="1589426">
                  <a:extLst>
                    <a:ext uri="{9D8B030D-6E8A-4147-A177-3AD203B41FA5}">
                      <a16:colId xmlns:a16="http://schemas.microsoft.com/office/drawing/2014/main" xmlns="" val="2417572994"/>
                    </a:ext>
                  </a:extLst>
                </a:gridCol>
                <a:gridCol w="9244668">
                  <a:extLst>
                    <a:ext uri="{9D8B030D-6E8A-4147-A177-3AD203B41FA5}">
                      <a16:colId xmlns:a16="http://schemas.microsoft.com/office/drawing/2014/main" xmlns="" val="1208943110"/>
                    </a:ext>
                  </a:extLst>
                </a:gridCol>
                <a:gridCol w="828819">
                  <a:extLst>
                    <a:ext uri="{9D8B030D-6E8A-4147-A177-3AD203B41FA5}">
                      <a16:colId xmlns:a16="http://schemas.microsoft.com/office/drawing/2014/main" xmlns="" val="1699698939"/>
                    </a:ext>
                  </a:extLst>
                </a:gridCol>
              </a:tblGrid>
              <a:tr h="370840">
                <a:tc>
                  <a:txBody>
                    <a:bodyPr/>
                    <a:lstStyle/>
                    <a:p>
                      <a:r>
                        <a:rPr lang="ru-RU" sz="1600" dirty="0"/>
                        <a:t>Наименование акта</a:t>
                      </a:r>
                    </a:p>
                  </a:txBody>
                  <a:tcPr/>
                </a:tc>
                <a:tc>
                  <a:txBody>
                    <a:bodyPr/>
                    <a:lstStyle/>
                    <a:p>
                      <a:r>
                        <a:rPr lang="ru-RU" sz="1600" dirty="0"/>
                        <a:t>Суть изменений</a:t>
                      </a:r>
                    </a:p>
                  </a:txBody>
                  <a:tcPr/>
                </a:tc>
                <a:tc>
                  <a:txBody>
                    <a:bodyPr/>
                    <a:lstStyle/>
                    <a:p>
                      <a:r>
                        <a:rPr lang="ru-RU" sz="1600" dirty="0"/>
                        <a:t>Дата вступления</a:t>
                      </a:r>
                    </a:p>
                  </a:txBody>
                  <a:tcPr/>
                </a:tc>
                <a:extLst>
                  <a:ext uri="{0D108BD9-81ED-4DB2-BD59-A6C34878D82A}">
                    <a16:rowId xmlns:a16="http://schemas.microsoft.com/office/drawing/2014/main" xmlns="" val="496453399"/>
                  </a:ext>
                </a:extLst>
              </a:tr>
              <a:tr h="370840">
                <a:tc rowSpan="3">
                  <a:txBody>
                    <a:bodyPr/>
                    <a:lstStyle/>
                    <a:p>
                      <a:r>
                        <a:rPr lang="ru-RU" sz="1400" dirty="0"/>
                        <a:t>Постановление Правительства РФ от 28 января 2021 г. N 76</a:t>
                      </a:r>
                    </a:p>
                    <a:p>
                      <a:r>
                        <a:rPr lang="ru-RU" sz="1400" dirty="0"/>
                        <a:t>"О внесении изменений в постановление Правительства Российской Федерации от 5 февраля 2015 г. N 102 и признании утратившими силу отдельных актов Правительства Российской Федерации« </a:t>
                      </a:r>
                    </a:p>
                  </a:txBody>
                  <a:tcPr/>
                </a:tc>
                <a:tc>
                  <a:txBody>
                    <a:bodyPr/>
                    <a:lstStyle/>
                    <a:p>
                      <a:r>
                        <a:rPr lang="ru-RU" sz="1400" dirty="0"/>
                        <a:t>перечень медицинских изделий одноразового применения (использования) из поливинилхлоридных пластиков и иных пластиков</a:t>
                      </a:r>
                      <a:r>
                        <a:rPr lang="ru-RU" sz="1400" b="1" dirty="0"/>
                        <a:t>, </a:t>
                      </a:r>
                      <a:r>
                        <a:rPr lang="ru-RU" sz="1400" b="1" dirty="0">
                          <a:solidFill>
                            <a:srgbClr val="FF0000"/>
                          </a:solidFill>
                        </a:rPr>
                        <a:t>полимеров и материалов, </a:t>
                      </a:r>
                      <a:r>
                        <a:rPr lang="ru-RU" sz="1400" dirty="0"/>
                        <a:t>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2 </a:t>
                      </a:r>
                      <a:r>
                        <a:rPr lang="ru-RU" sz="1400" b="1" dirty="0"/>
                        <a:t>изменено название</a:t>
                      </a:r>
                    </a:p>
                  </a:txBody>
                  <a:tcPr/>
                </a:tc>
                <a:tc rowSpan="3">
                  <a:txBody>
                    <a:bodyPr/>
                    <a:lstStyle/>
                    <a:p>
                      <a:r>
                        <a:rPr lang="ru-RU" sz="1400" dirty="0"/>
                        <a:t>с 07.02.2021</a:t>
                      </a:r>
                    </a:p>
                  </a:txBody>
                  <a:tcPr/>
                </a:tc>
                <a:extLst>
                  <a:ext uri="{0D108BD9-81ED-4DB2-BD59-A6C34878D82A}">
                    <a16:rowId xmlns:a16="http://schemas.microsoft.com/office/drawing/2014/main" xmlns="" val="2349927656"/>
                  </a:ext>
                </a:extLst>
              </a:tr>
              <a:tr h="370840">
                <a:tc vMerge="1">
                  <a:txBody>
                    <a:bodyPr/>
                    <a:lstStyle/>
                    <a:p>
                      <a:endParaRPr lang="ru-RU" sz="1400" dirty="0"/>
                    </a:p>
                  </a:txBody>
                  <a:tcPr/>
                </a:tc>
                <a:tc>
                  <a:txBody>
                    <a:bodyPr/>
                    <a:lstStyle/>
                    <a:p>
                      <a:r>
                        <a:rPr lang="ru-RU" sz="1400" dirty="0"/>
                        <a:t>показатели локализации собственного производства медицинских изделий, включенных в перечень медицинских изделий одноразового применения (использования) из поливинилхлоридных пластиков и иных пластиков, полимеров и материалов,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(далее - показатель локализации собственного производства медицинских изделий) внесены с текст 102 ПП</a:t>
                      </a:r>
                    </a:p>
                  </a:txBody>
                  <a:tcPr/>
                </a:tc>
                <a:tc vMerge="1">
                  <a:txBody>
                    <a:bodyPr/>
                    <a:lstStyle/>
                    <a:p>
                      <a:endParaRPr lang="ru-RU" sz="1400" dirty="0"/>
                    </a:p>
                  </a:txBody>
                  <a:tcPr/>
                </a:tc>
                <a:extLst>
                  <a:ext uri="{0D108BD9-81ED-4DB2-BD59-A6C34878D82A}">
                    <a16:rowId xmlns:a16="http://schemas.microsoft.com/office/drawing/2014/main" xmlns="" val="3072495716"/>
                  </a:ext>
                </a:extLst>
              </a:tr>
              <a:tr h="370840">
                <a:tc vMerge="1">
                  <a:txBody>
                    <a:bodyPr/>
                    <a:lstStyle/>
                    <a:p>
                      <a:endParaRPr lang="ru-RU" sz="1400" dirty="0"/>
                    </a:p>
                  </a:txBody>
                  <a:tcPr/>
                </a:tc>
                <a:tc>
                  <a:txBody>
                    <a:bodyPr/>
                    <a:lstStyle/>
                    <a:p>
                      <a:r>
                        <a:rPr lang="ru-RU" sz="1200" dirty="0"/>
                        <a:t>2. Установить, что для целей осуществления закупок отдельных видов медицинских изделий, включенных в перечень N 1 или перечень N 2, заказчик отклоняет все заявки (окончательные предложения), содержащие предложения о поставке отдельных видов указанных медицинских изделий, происходящих из иностранных государств (за исключением государств - членов Евразийского экономического союза), при условии, что на участие в определении поставщика подано не менее 2 заявок (окончательных предложений), удовлетворяющих требованиям извещения об осуществлении закупки и (или) документации о закупке, которые одновременно:</a:t>
                      </a:r>
                    </a:p>
                    <a:p>
                      <a:r>
                        <a:rPr lang="ru-RU" sz="1200" dirty="0"/>
                        <a:t>б) для заявок (окончательных предложений), содержащих предложения о поставке медицинских изделий одноразового применения (использования) из поливинилхлоридных пластиков и иных пластиков, полимеров и материалов, включенных в перечень N 2:</a:t>
                      </a:r>
                    </a:p>
                    <a:p>
                      <a:r>
                        <a:rPr lang="ru-RU" sz="1200" dirty="0"/>
                        <a:t>содержат предложения о поставке указанных медицинских изделий, страной происхождения которых являются только государства - члены Евразийского экономического союза;</a:t>
                      </a:r>
                    </a:p>
                    <a:p>
                      <a:r>
                        <a:rPr lang="ru-RU" sz="1200" dirty="0"/>
                        <a:t>не содержат предложений о поставке одного и того же вида медицинского изделия одного производителя либо производителей, входящих в одну группу лиц, соответствующую признакам, предусмотренным статьей 9 Федерального закона "О защите конкуренции", при сопоставлении этих заявок (окончательных предложений);</a:t>
                      </a:r>
                    </a:p>
                    <a:p>
                      <a:r>
                        <a:rPr lang="ru-RU" sz="1200" dirty="0"/>
                        <a:t>содержат предложения о поставке указанных медицинских изделий, процентная доля стоимости использованных материалов (сырья) иностранного происхождения в цене конечной продукции которых </a:t>
                      </a:r>
                      <a:r>
                        <a:rPr lang="ru-RU" sz="1200" b="1" dirty="0">
                          <a:solidFill>
                            <a:srgbClr val="FF0000"/>
                          </a:solidFill>
                        </a:rPr>
                        <a:t>соответствует указанной в показателе локализации собственного производства медицинских изделий;</a:t>
                      </a:r>
                    </a:p>
                    <a:p>
                      <a:r>
                        <a:rPr lang="ru-RU" sz="1200" dirty="0"/>
                        <a:t>содержат предложения о поставке указанных медицинских изделий, на производство которых имеется документ, подтверждающий соответствие собственного производства требованиям ГОСТ ISO 13485-2017 "Межгосударственный стандарт. Изделия медицинские. Системы менеджмента качества. Требования для целей регулирования". – </a:t>
                      </a:r>
                      <a:r>
                        <a:rPr lang="ru-RU" sz="1200" b="1" i="1" dirty="0">
                          <a:solidFill>
                            <a:srgbClr val="7030A0"/>
                          </a:solidFill>
                        </a:rPr>
                        <a:t>в составе заявок спрашивать нельзя!</a:t>
                      </a:r>
                    </a:p>
                  </a:txBody>
                  <a:tcPr/>
                </a:tc>
                <a:tc vMerge="1">
                  <a:txBody>
                    <a:bodyPr/>
                    <a:lstStyle/>
                    <a:p>
                      <a:endParaRPr lang="ru-RU" sz="1400" dirty="0"/>
                    </a:p>
                  </a:txBody>
                  <a:tcPr/>
                </a:tc>
                <a:extLst>
                  <a:ext uri="{0D108BD9-81ED-4DB2-BD59-A6C34878D82A}">
                    <a16:rowId xmlns:a16="http://schemas.microsoft.com/office/drawing/2014/main" xmlns="" val="539481082"/>
                  </a:ext>
                </a:extLst>
              </a:tr>
            </a:tbl>
          </a:graphicData>
        </a:graphic>
      </p:graphicFrame>
    </p:spTree>
    <p:extLst>
      <p:ext uri="{BB962C8B-B14F-4D97-AF65-F5344CB8AC3E}">
        <p14:creationId xmlns:p14="http://schemas.microsoft.com/office/powerpoint/2010/main" val="170472386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B8D39E3-A838-4221-BAC4-DE9C1F6D4E17}"/>
              </a:ext>
            </a:extLst>
          </p:cNvPr>
          <p:cNvSpPr>
            <a:spLocks noGrp="1"/>
          </p:cNvSpPr>
          <p:nvPr>
            <p:ph type="title"/>
          </p:nvPr>
        </p:nvSpPr>
        <p:spPr>
          <a:xfrm>
            <a:off x="838199" y="204832"/>
            <a:ext cx="10515600" cy="307734"/>
          </a:xfrm>
        </p:spPr>
        <p:txBody>
          <a:bodyPr>
            <a:noAutofit/>
          </a:bodyPr>
          <a:lstStyle/>
          <a:p>
            <a:r>
              <a:rPr lang="ru-RU" sz="2400" dirty="0">
                <a:solidFill>
                  <a:srgbClr val="00B0F0"/>
                </a:solidFill>
              </a:rPr>
              <a:t>Изменения подзаконных актов, связанные с национальным режимом в 2020 г. </a:t>
            </a:r>
          </a:p>
        </p:txBody>
      </p:sp>
      <p:graphicFrame>
        <p:nvGraphicFramePr>
          <p:cNvPr id="4" name="Таблица 4">
            <a:extLst>
              <a:ext uri="{FF2B5EF4-FFF2-40B4-BE49-F238E27FC236}">
                <a16:creationId xmlns:a16="http://schemas.microsoft.com/office/drawing/2014/main" xmlns="" id="{2A71A5F3-2ACB-4D48-B531-43E03B031E77}"/>
              </a:ext>
            </a:extLst>
          </p:cNvPr>
          <p:cNvGraphicFramePr>
            <a:graphicFrameLocks noGrp="1"/>
          </p:cNvGraphicFramePr>
          <p:nvPr>
            <p:ph idx="1"/>
          </p:nvPr>
        </p:nvGraphicFramePr>
        <p:xfrm>
          <a:off x="264542" y="575590"/>
          <a:ext cx="11662913" cy="6223000"/>
        </p:xfrm>
        <a:graphic>
          <a:graphicData uri="http://schemas.openxmlformats.org/drawingml/2006/table">
            <a:tbl>
              <a:tblPr firstRow="1" bandRow="1">
                <a:tableStyleId>{5C22544A-7EE6-4342-B048-85BDC9FD1C3A}</a:tableStyleId>
              </a:tblPr>
              <a:tblGrid>
                <a:gridCol w="5388113">
                  <a:extLst>
                    <a:ext uri="{9D8B030D-6E8A-4147-A177-3AD203B41FA5}">
                      <a16:colId xmlns:a16="http://schemas.microsoft.com/office/drawing/2014/main" xmlns="" val="2417572994"/>
                    </a:ext>
                  </a:extLst>
                </a:gridCol>
                <a:gridCol w="4447308">
                  <a:extLst>
                    <a:ext uri="{9D8B030D-6E8A-4147-A177-3AD203B41FA5}">
                      <a16:colId xmlns:a16="http://schemas.microsoft.com/office/drawing/2014/main" xmlns="" val="1208943110"/>
                    </a:ext>
                  </a:extLst>
                </a:gridCol>
                <a:gridCol w="1827492">
                  <a:extLst>
                    <a:ext uri="{9D8B030D-6E8A-4147-A177-3AD203B41FA5}">
                      <a16:colId xmlns:a16="http://schemas.microsoft.com/office/drawing/2014/main" xmlns="" val="1699698939"/>
                    </a:ext>
                  </a:extLst>
                </a:gridCol>
              </a:tblGrid>
              <a:tr h="370840">
                <a:tc>
                  <a:txBody>
                    <a:bodyPr/>
                    <a:lstStyle/>
                    <a:p>
                      <a:r>
                        <a:rPr lang="ru-RU" sz="1600" dirty="0"/>
                        <a:t>Наименование акта</a:t>
                      </a:r>
                    </a:p>
                  </a:txBody>
                  <a:tcPr/>
                </a:tc>
                <a:tc>
                  <a:txBody>
                    <a:bodyPr/>
                    <a:lstStyle/>
                    <a:p>
                      <a:r>
                        <a:rPr lang="ru-RU" sz="1600" dirty="0"/>
                        <a:t>Суть изменений</a:t>
                      </a:r>
                    </a:p>
                  </a:txBody>
                  <a:tcPr/>
                </a:tc>
                <a:tc>
                  <a:txBody>
                    <a:bodyPr/>
                    <a:lstStyle/>
                    <a:p>
                      <a:r>
                        <a:rPr lang="ru-RU" sz="1600" dirty="0"/>
                        <a:t>Дата вступления</a:t>
                      </a:r>
                    </a:p>
                  </a:txBody>
                  <a:tcPr/>
                </a:tc>
                <a:extLst>
                  <a:ext uri="{0D108BD9-81ED-4DB2-BD59-A6C34878D82A}">
                    <a16:rowId xmlns:a16="http://schemas.microsoft.com/office/drawing/2014/main" xmlns="" val="496453399"/>
                  </a:ext>
                </a:extLst>
              </a:tr>
              <a:tr h="370840">
                <a:tc>
                  <a:txBody>
                    <a:bodyPr/>
                    <a:lstStyle/>
                    <a:p>
                      <a:r>
                        <a:rPr lang="ru-RU" sz="1400" dirty="0"/>
                        <a:t>Постановлением</a:t>
                      </a:r>
                      <a:r>
                        <a:rPr lang="ru-RU" sz="1400" baseline="0" dirty="0"/>
                        <a:t> Правительства от 30 июня 2020 г. N 961 пункт 5 Правил использования КТРУ для обеспечения государственных и муниципальных нужд, утвержденных постановлением Правительства Российской Федерации от 8 февраля 2017 г. N 145 изложен в следующей редакции:</a:t>
                      </a:r>
                    </a:p>
                    <a:p>
                      <a:r>
                        <a:rPr lang="ru-RU" sz="1400" baseline="0" dirty="0"/>
                        <a:t>"5. Заказчик вправе указать в извещении об осуществлении закупки, приглашении и документации о закупке дополнительную информацию, а также дополнительные потребительские свойства, в том числе функциональные, технические, качественные, эксплуатационные характеристики товара, работы, услуги в соответствии с положениями статьи 33 Федерального закона, которые не предусмотрены в позиции каталога, </a:t>
                      </a:r>
                      <a:r>
                        <a:rPr lang="ru-RU" sz="1400" b="1" baseline="0" dirty="0">
                          <a:solidFill>
                            <a:schemeClr val="tx1"/>
                          </a:solidFill>
                        </a:rPr>
                        <a:t>за исключением случаев:</a:t>
                      </a:r>
                    </a:p>
                    <a:p>
                      <a:r>
                        <a:rPr lang="ru-RU" sz="1400" baseline="0" dirty="0"/>
                        <a:t>а) осуществления закупки радиоэлектронной продукции, включенной в перечень радиоэлектронной продукции, происходящей из иностранных государств, в отношении которой устанавливаются ограничения для целей осуществления закупок для обеспечения государственных и муниципальных нужд, </a:t>
                      </a:r>
                      <a:r>
                        <a:rPr lang="ru-RU" sz="1400" b="1" baseline="0" dirty="0">
                          <a:solidFill>
                            <a:schemeClr val="tx1"/>
                          </a:solidFill>
                        </a:rPr>
                        <a:t>утвержденный постановлением Правительства Российской Федерации от 10 июля 2019 г. N 878 </a:t>
                      </a:r>
                      <a:r>
                        <a:rPr lang="ru-RU" sz="1400" baseline="0" dirty="0"/>
                        <a:t>…</a:t>
                      </a:r>
                      <a:r>
                        <a:rPr lang="ru-RU" sz="1400" b="1" baseline="0" dirty="0">
                          <a:solidFill>
                            <a:srgbClr val="FF0000"/>
                          </a:solidFill>
                        </a:rPr>
                        <a:t>при условии установления в соответствии с указанным постановлением ограничения на допуск радиоэлектронной продукции, происходящей из </a:t>
                      </a:r>
                      <a:r>
                        <a:rPr lang="ru-RU" sz="1400" b="1" baseline="0">
                          <a:solidFill>
                            <a:srgbClr val="FF0000"/>
                          </a:solidFill>
                        </a:rPr>
                        <a:t>иностранных государств (с 27.11.2020)</a:t>
                      </a:r>
                      <a:endParaRPr lang="ru-RU" sz="1400" b="1" baseline="0" dirty="0">
                        <a:solidFill>
                          <a:srgbClr val="FF0000"/>
                        </a:solidFill>
                      </a:endParaRPr>
                    </a:p>
                    <a:p>
                      <a:r>
                        <a:rPr lang="ru-RU" sz="1400" baseline="0" dirty="0"/>
                        <a:t>б) если иное не предусмотрено особенностями описания отдельных видов объектов закупок, устанавливаемыми Правительством Российской Федерации в соответствии с частью 5 статьи 33 Федерального закона.</a:t>
                      </a:r>
                      <a:endParaRPr lang="ru-RU" sz="1400" dirty="0"/>
                    </a:p>
                  </a:txBody>
                  <a:tcPr/>
                </a:tc>
                <a:tc>
                  <a:txBody>
                    <a:bodyPr/>
                    <a:lstStyle/>
                    <a:p>
                      <a:r>
                        <a:rPr lang="ru-RU" sz="1400" dirty="0"/>
                        <a:t>То есть и</a:t>
                      </a:r>
                      <a:r>
                        <a:rPr lang="ru-RU" sz="1400" baseline="0" dirty="0"/>
                        <a:t>спользовать дополнительные характеристики по радиоэлектронной продукции нельзя.</a:t>
                      </a:r>
                    </a:p>
                    <a:p>
                      <a:endParaRPr lang="ru-RU" sz="1400" baseline="0" dirty="0"/>
                    </a:p>
                    <a:p>
                      <a:r>
                        <a:rPr lang="ru-RU" sz="1400" baseline="0" dirty="0"/>
                        <a:t>Письмо МИНФИНА от 13 августа 2020 г. N 24-06-06/70942</a:t>
                      </a:r>
                    </a:p>
                    <a:p>
                      <a:pPr marL="285750" indent="-285750">
                        <a:buFont typeface="Arial" panose="020B0604020202020204" pitchFamily="34" charset="0"/>
                        <a:buChar char="•"/>
                      </a:pPr>
                      <a:r>
                        <a:rPr lang="ru-RU" sz="1400" dirty="0"/>
                        <a:t>Условием применения положений подпункта "а" пункта 5 Правил использования каталога является включение закупаемой радиоэлектронной продукции (соответствующего кода такой закупаемой продукции) в Перечень.</a:t>
                      </a:r>
                    </a:p>
                    <a:p>
                      <a:pPr marL="285750" indent="-285750">
                        <a:buFont typeface="Arial" panose="020B0604020202020204" pitchFamily="34" charset="0"/>
                        <a:buChar char="•"/>
                      </a:pPr>
                      <a:r>
                        <a:rPr lang="ru-RU" sz="1400" dirty="0"/>
                        <a:t>При этом положения подпункта "а" пункта 5 Правил использования каталога применяются </a:t>
                      </a:r>
                      <a:r>
                        <a:rPr lang="ru-RU" sz="1400" b="1" dirty="0">
                          <a:solidFill>
                            <a:schemeClr val="tx1"/>
                          </a:solidFill>
                        </a:rPr>
                        <a:t>вне зависимости </a:t>
                      </a:r>
                      <a:r>
                        <a:rPr lang="ru-RU" sz="1400" dirty="0"/>
                        <a:t>от установления в соответствии с Постановлением N 878 ограничения на допуск радиоэлектронной продукции, происходящей из иностранных государств.</a:t>
                      </a:r>
                    </a:p>
                    <a:p>
                      <a:pPr marL="285750" indent="-285750">
                        <a:buFont typeface="Arial" panose="020B0604020202020204" pitchFamily="34" charset="0"/>
                        <a:buChar char="•"/>
                      </a:pPr>
                      <a:r>
                        <a:rPr lang="ru-RU" sz="1400" dirty="0"/>
                        <a:t>Таким образом, с 01.07.2020 заказчик при осуществлении с использованием позиций каталога закупки товаров, отнесенных к Перечню, применяет </a:t>
                      </a:r>
                      <a:r>
                        <a:rPr lang="ru-RU" sz="1400" b="1" dirty="0"/>
                        <a:t>только указанные в соответствующей позиции каталога функциональные, качественные характеристики, потребительские свойства товара.</a:t>
                      </a:r>
                    </a:p>
                  </a:txBody>
                  <a:tcPr/>
                </a:tc>
                <a:tc>
                  <a:txBody>
                    <a:bodyPr/>
                    <a:lstStyle/>
                    <a:p>
                      <a:r>
                        <a:rPr lang="ru-RU" sz="1400" dirty="0"/>
                        <a:t>01.07.2020</a:t>
                      </a:r>
                    </a:p>
                  </a:txBody>
                  <a:tcPr/>
                </a:tc>
                <a:extLst>
                  <a:ext uri="{0D108BD9-81ED-4DB2-BD59-A6C34878D82A}">
                    <a16:rowId xmlns:a16="http://schemas.microsoft.com/office/drawing/2014/main" xmlns="" val="2349927656"/>
                  </a:ext>
                </a:extLst>
              </a:tr>
            </a:tbl>
          </a:graphicData>
        </a:graphic>
      </p:graphicFrame>
    </p:spTree>
    <p:extLst>
      <p:ext uri="{BB962C8B-B14F-4D97-AF65-F5344CB8AC3E}">
        <p14:creationId xmlns:p14="http://schemas.microsoft.com/office/powerpoint/2010/main" val="167693125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8_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6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8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4720</TotalTime>
  <Words>16976</Words>
  <Application>Microsoft Office PowerPoint</Application>
  <PresentationFormat>Произвольный</PresentationFormat>
  <Paragraphs>1064</Paragraphs>
  <Slides>115</Slides>
  <Notes>0</Notes>
  <HiddenSlides>0</HiddenSlides>
  <MMClips>0</MMClips>
  <ScaleCrop>false</ScaleCrop>
  <HeadingPairs>
    <vt:vector size="4" baseType="variant">
      <vt:variant>
        <vt:lpstr>Тема</vt:lpstr>
      </vt:variant>
      <vt:variant>
        <vt:i4>6</vt:i4>
      </vt:variant>
      <vt:variant>
        <vt:lpstr>Заголовки слайдов</vt:lpstr>
      </vt:variant>
      <vt:variant>
        <vt:i4>115</vt:i4>
      </vt:variant>
    </vt:vector>
  </HeadingPairs>
  <TitlesOfParts>
    <vt:vector size="121" baseType="lpstr">
      <vt:lpstr>Тема Office</vt:lpstr>
      <vt:lpstr>3_Тема Office</vt:lpstr>
      <vt:lpstr>8_Оформление по умолчанию</vt:lpstr>
      <vt:lpstr>11_Тема Office</vt:lpstr>
      <vt:lpstr>6_Тема Office</vt:lpstr>
      <vt:lpstr>8_Тема Office</vt:lpstr>
      <vt:lpstr>"Импортозамещение 2020 - 2021 г.г. - сложные вопросы, практика применения"</vt:lpstr>
      <vt:lpstr>Национальный режим в 44-ФЗ</vt:lpstr>
      <vt:lpstr> С 11.08.2020 г. - Федеральный закон от 31 июля 2020 г. N 249-ФЗ</vt:lpstr>
      <vt:lpstr>Комментарий:</vt:lpstr>
      <vt:lpstr>Постановление Правительства Российской Федерации  «О минимальной обязательной доле закупок российских товаров и ее достижении заказчиком» от 03.12.2020 № 2014</vt:lpstr>
      <vt:lpstr>Презентация PowerPoint</vt:lpstr>
      <vt:lpstr>Презентация PowerPoint</vt:lpstr>
      <vt:lpstr>Презентация PowerPoint</vt:lpstr>
      <vt:lpstr>Изменения подзаконных актов, связанные с национальным режимом в 2020 г.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С 11.08.2020 г. - Федеральный закон от 31 июля 2020 г. N 249-ФЗ</vt:lpstr>
      <vt:lpstr>ПП РФ от 03.12.2020 № 2014</vt:lpstr>
      <vt:lpstr>Презентация PowerPoint</vt:lpstr>
      <vt:lpstr>Приказ Министерства экономического развития РФ от 2 октября 2013 г. N 567 "Об утверждении Методических рекомендаций по применению методов определения начальной (максимальной) цены контракта, цены контракта, заключаемого с единственным поставщиком (подрядчиком, исполнителем)"</vt:lpstr>
      <vt:lpstr>Пример: закупаем светодиодный светильник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Всего записей в РПП – 312 светильников по соответствующему коду ОКПД2, 14 производителей – Всем писать???</vt:lpstr>
      <vt:lpstr>Презентация PowerPoint</vt:lpstr>
      <vt:lpstr>Презентация PowerPoint</vt:lpstr>
      <vt:lpstr>Комментарий : </vt:lpstr>
      <vt:lpstr>Комментарий : </vt:lpstr>
      <vt:lpstr>Презентация PowerPoint</vt:lpstr>
      <vt:lpstr>Презентация PowerPoint</vt:lpstr>
      <vt:lpstr> С 11.08.2020 г. - Федеральный закон от 31 июля 2020 г. N 249-ФЗ</vt:lpstr>
      <vt:lpstr> С 11.08.2020 г. - Федеральный закон от 31 июля 2020 г. N 249-ФЗ</vt:lpstr>
      <vt:lpstr>ПП РФ от 03.12.2020 № 2014</vt:lpstr>
      <vt:lpstr>Применяется с 01.01.2022</vt:lpstr>
      <vt:lpstr>Презентация PowerPoint</vt:lpstr>
      <vt:lpstr> Форма отчета</vt:lpstr>
      <vt:lpstr> Форма отчета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Форма информации по результатам оценки – не по  каждому заказчику, а по всей стране??? </vt:lpstr>
      <vt:lpstr>Презентация PowerPoint</vt:lpstr>
      <vt:lpstr>Презентация PowerPoint</vt:lpstr>
      <vt:lpstr>ФЕДЕРАЛЬНЫЙ ЗАКОН О внесении изменений в Кодекс Российской Федерации ‎об административных правонарушениях в части установления административной ответственности за несоблюдение минимальной обязательной доли закупок российских товаров отдельных видов https://regulation.gov.ru/projects?fbclid=IwAR27G85z1omCX9_9dq9QwFV6IJKTnPAm8GFaW-XvM6ZgAPUQlsxuP9oMTL8#npa=112175</vt:lpstr>
      <vt:lpstr>ФЕДЕРАЛЬНЫЙ ЗАКОН О внесении изменений в Кодекс Российской Федерации ‎об административных правонарушениях в части установления административной ответственности за несоблюдение минимальной обязательной доли закупок российских товаров отдельных видов https://regulation.gov.ru/projects?fbclid=IwAR27G85z1omCX9_9dq9QwFV6IJKTnPAm8GFaW-XvM6ZgAPUQlsxuP9oMTL8#npa=112175</vt:lpstr>
      <vt:lpstr>Презентация PowerPoint</vt:lpstr>
      <vt:lpstr>Иные проблемные вопросы национального режима</vt:lpstr>
      <vt:lpstr>Сложные вопросы подготовки документации о закупке: что требовать от участника в первой части заявки</vt:lpstr>
      <vt:lpstr>Изменения в составе заявок – с 01.01.2020</vt:lpstr>
      <vt:lpstr>На практике все не так понятно…  1. Проблемы с нечеткой формулировкой  ТЗ</vt:lpstr>
      <vt:lpstr>На практике все не так понятно…  1. Проблемы с нечеткой формулировкой  ТЗ</vt:lpstr>
      <vt:lpstr>На практике все не так понятно…  1. Проблемы с нечеткой формулировкой  ТЗ</vt:lpstr>
      <vt:lpstr>На практике все не так понятно…  1. Проблемы с нечеткой формулировкой  ТЗ</vt:lpstr>
      <vt:lpstr>На практике все не так понятно…  1. Проблемы с нечеткой формулировкой  ТЗ</vt:lpstr>
      <vt:lpstr>На практике все не так понятно…  1. Проблемы с нечеткой формулировкой  ТЗ - Противоположные решения </vt:lpstr>
      <vt:lpstr>На практике все не так понятно…  1. Проблемы с нечеткой формулировкой  ТЗ – Противоположные решения</vt:lpstr>
      <vt:lpstr>На практике все не так понятно…  2. Нет проблем с формулировкой – все равно жалуются</vt:lpstr>
      <vt:lpstr>На практике все не так понятно… 4. Сколько стран происхождения товара может указать участник?</vt:lpstr>
      <vt:lpstr>Типовая ошибка участников: из ТЗ понятно, что осуществляется поставка товара, но страна происхождения в 1-й части не указана. Жалоба на отклонение по этой причине – не обоснована</vt:lpstr>
      <vt:lpstr>О чем надо помнить заказчикам:</vt:lpstr>
      <vt:lpstr>Проблема: в случае применения национального режима, необходимо рассматривать все заявки или только первые 5-ть?</vt:lpstr>
      <vt:lpstr>РАЗЪЯСНЕНИЕ ФАС РОССИИ ДЛЯ ТЕРРИТОРИАЛЬНЫХ ОРГАНОВ ВЕДОМСТВА ОБ ОСОБЕННОСТЯХ РАССМОТРЕНИЯ ЗАЯВОК НА ЗАКУПКАХ С ОГРАНИЧЕНИЯМИ ДЛЯ ИНОСТРАННОЙ ПРОДУКЦИИ </vt:lpstr>
      <vt:lpstr>Проблема с заполнением 1-й части посредством П/А средств площадки</vt:lpstr>
      <vt:lpstr>Проблема с заполнением 1-й части посредством П/А средств площадки</vt:lpstr>
      <vt:lpstr>Проблема с заполнением 1-й части посредством П/А средств площадки</vt:lpstr>
      <vt:lpstr>Проблема с заполнением 1-й части посредством П/А средств площадки – «встречные решения»</vt:lpstr>
      <vt:lpstr>Проблема с заполнением 1-й части посредством П/А средств площадки – «встречные решения»</vt:lpstr>
      <vt:lpstr>Проблема с разными сведениями о стране происхождения товара на площадке оператора и в прикрепленном файле (1-е части)</vt:lpstr>
      <vt:lpstr>Проблема с разными сведениями о стране происхождения товара на площадке оператора и в прикрепленном файле (1-е части)</vt:lpstr>
      <vt:lpstr>Проблема с разными сведениями о стране происхождения товара на площадке оператора и в прикрепленном файле (1-е части)</vt:lpstr>
      <vt:lpstr>Недостоверные сведения о стране происхождения товара </vt:lpstr>
      <vt:lpstr>Наименование страны происхождения товара не требуем, если товар не поставляется</vt:lpstr>
      <vt:lpstr>Наименование страны происхождения товара не требуем, если товар не поставляется – «встречные решения»</vt:lpstr>
      <vt:lpstr>В протоколе по 1-м частям указываем информацию о наличии среди предложений участников предложений о поставке иностранных товаров </vt:lpstr>
      <vt:lpstr>Наименование страны происхождения товара в соответствии с ОКСМ не требуем</vt:lpstr>
      <vt:lpstr>Проблема с пониманием УФАСами требования по стране происхождения в 1-й части (норма изменилась с 01.01.2020, а позиция осталась старой).</vt:lpstr>
      <vt:lpstr>На всякий случай…</vt:lpstr>
      <vt:lpstr>На всякий случай…</vt:lpstr>
      <vt:lpstr>Изменения подзаконных актов, связанные с национальным режимом в 2020 г. </vt:lpstr>
      <vt:lpstr>Изменения подзаконных актов, связанные с национальным режимом в 2020 г. </vt:lpstr>
      <vt:lpstr>Презентация PowerPoint</vt:lpstr>
      <vt:lpstr>Презентация PowerPoint</vt:lpstr>
      <vt:lpstr>Презентация PowerPoint</vt:lpstr>
      <vt:lpstr>Изменения Приложения № 2 в 102 ПП - - Постановление Правительства РФ от 23 декабря 2020 г. N 2238 "О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с 01.01.2021</vt:lpstr>
      <vt:lpstr>Изменения Приложения № 2 в 102 ПП - - Постановление Правительства РФ от 23 декабря 2020 г. N 2238 "О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с 01.01.2021</vt:lpstr>
      <vt:lpstr>Изменения Приложения № 2 в 102 ПП - - Постановление Правительства РФ от 23 декабря 2020 г. N 2238 "О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с 01.01.2021</vt:lpstr>
      <vt:lpstr>Изменения Приложения № 2 в 102 ПП - - Постановление Правительства РФ от 23 декабря 2020 г. N 2238 "О внесении изменений в перечень медицинских изделий одноразового применения (использования) 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государственных и муниципальных нужд"  - с 01.01.2021</vt:lpstr>
      <vt:lpstr>Изменения подзаконных актов, связанные с национальным режимом в 2020 г. </vt:lpstr>
      <vt:lpstr>Изменения подзаконных актов, связанные с национальным режимом в 2020 г. </vt:lpstr>
      <vt:lpstr>Изменения подзаконных актов, связанные с национальным режимом в 2020 г. </vt:lpstr>
      <vt:lpstr>Практика по 878 ПП и 145 ПП  - КТРУ</vt:lpstr>
      <vt:lpstr>Практика по 878 ПП и 145 ПП  - КТРУ</vt:lpstr>
      <vt:lpstr>Практика по 878 ПП и 145 ПП  - КТРУ</vt:lpstr>
      <vt:lpstr>Наметившиеся проблемы: что делать, если мед. оборудование попадает в 878 ПП, а характеристики отсутствуют? </vt:lpstr>
      <vt:lpstr>Практика по соотнесению 878 и 102 ПП. Должны ли они применяться совместно? </vt:lpstr>
      <vt:lpstr>Практика по соотнесению 878 и 102 ПП. Должны ли они применяться совместно?</vt:lpstr>
      <vt:lpstr>Практика по соотнесению 878 и 102 ПП. Должны ли они применяться совместно?</vt:lpstr>
      <vt:lpstr>Проблемы применения 878 ПП и 126 н Приказа</vt:lpstr>
      <vt:lpstr>Презентация PowerPoint</vt:lpstr>
      <vt:lpstr>Презентация PowerPoint</vt:lpstr>
      <vt:lpstr>Изменения в 616 ПП - Постановление Правительства РФ от 23 декабря 2020 г. N 2241 –  с 25.12.2020</vt:lpstr>
      <vt:lpstr>Изменение в Перечне</vt:lpstr>
      <vt:lpstr>Презентация PowerPoint</vt:lpstr>
      <vt:lpstr>Презентация PowerPoint</vt:lpstr>
      <vt:lpstr>Презентация PowerPoint</vt:lpstr>
      <vt:lpstr>Благодарю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Мария Костина</cp:lastModifiedBy>
  <cp:revision>518</cp:revision>
  <dcterms:created xsi:type="dcterms:W3CDTF">2019-09-03T08:28:21Z</dcterms:created>
  <dcterms:modified xsi:type="dcterms:W3CDTF">2021-05-18T08:16:41Z</dcterms:modified>
</cp:coreProperties>
</file>