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804" r:id="rId1"/>
  </p:sldMasterIdLst>
  <p:notesMasterIdLst>
    <p:notesMasterId r:id="rId13"/>
  </p:notesMasterIdLst>
  <p:sldIdLst>
    <p:sldId id="324" r:id="rId2"/>
    <p:sldId id="345" r:id="rId3"/>
    <p:sldId id="351" r:id="rId4"/>
    <p:sldId id="355" r:id="rId5"/>
    <p:sldId id="346" r:id="rId6"/>
    <p:sldId id="347" r:id="rId7"/>
    <p:sldId id="350" r:id="rId8"/>
    <p:sldId id="348" r:id="rId9"/>
    <p:sldId id="353" r:id="rId10"/>
    <p:sldId id="354" r:id="rId11"/>
    <p:sldId id="326" r:id="rId12"/>
  </p:sldIdLst>
  <p:sldSz cx="12192000" cy="6858000"/>
  <p:notesSz cx="6858000" cy="994727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Мария Костина" initials="МК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0C0C0"/>
    <a:srgbClr val="8E6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8934" autoAdjust="0"/>
    <p:restoredTop sz="94434" autoAdjust="0"/>
  </p:normalViewPr>
  <p:slideViewPr>
    <p:cSldViewPr>
      <p:cViewPr>
        <p:scale>
          <a:sx n="66" d="100"/>
          <a:sy n="66" d="100"/>
        </p:scale>
        <p:origin x="-2574" y="-112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commentAuthors" Target="commentAuthor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A95D0A5-4EB7-4CDF-A024-A418FA8433DC}" type="doc">
      <dgm:prSet loTypeId="urn:microsoft.com/office/officeart/2005/8/layout/hierarchy4" loCatId="list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ru-RU"/>
        </a:p>
      </dgm:t>
    </dgm:pt>
    <dgm:pt modelId="{2B2660CE-E441-47E6-8FC4-BBAF9301185F}">
      <dgm:prSet custT="1"/>
      <dgm:spPr/>
      <dgm:t>
        <a:bodyPr/>
        <a:lstStyle/>
        <a:p>
          <a:pPr rtl="0"/>
          <a:r>
            <a:rPr lang="ru-RU" sz="28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Из </a:t>
          </a:r>
          <a:r>
            <a:rPr lang="ru-RU" sz="2800" u="sng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р</a:t>
          </a:r>
          <a:r>
            <a:rPr lang="ru-RU" sz="2800" b="1" u="sng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азработанной</a:t>
          </a:r>
          <a:r>
            <a:rPr lang="ru-RU" sz="28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проектной документации заказчиком в составе аукционной документации размещены только локальные и сводные </a:t>
          </a:r>
          <a:r>
            <a:rPr lang="ru-RU" sz="2800" b="1" u="sng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сметные расчеты</a:t>
          </a:r>
          <a:r>
            <a:rPr lang="ru-RU" sz="28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, </a:t>
          </a:r>
          <a:r>
            <a:rPr lang="ru-RU" sz="2800" b="1" u="sng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расчет индекса </a:t>
          </a:r>
          <a:r>
            <a:rPr lang="ru-RU" sz="28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изменения стоимости и положительное </a:t>
          </a:r>
          <a:r>
            <a:rPr lang="ru-RU" sz="2800" b="1" u="sng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экспертное заключение</a:t>
          </a:r>
          <a:r>
            <a:rPr lang="ru-RU" sz="2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.</a:t>
          </a:r>
          <a:endParaRPr lang="ru-RU" sz="28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D14F298B-53E0-4F74-80B9-91ACD58A4BE2}" type="parTrans" cxnId="{7F1F299C-289B-4E5D-BDAD-B824BC2BF6C1}">
      <dgm:prSet/>
      <dgm:spPr/>
      <dgm:t>
        <a:bodyPr/>
        <a:lstStyle/>
        <a:p>
          <a:endParaRPr lang="ru-RU" sz="240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CAA6D4E7-26A0-4BB5-BCF3-300F4CA16D47}" type="sibTrans" cxnId="{7F1F299C-289B-4E5D-BDAD-B824BC2BF6C1}">
      <dgm:prSet/>
      <dgm:spPr/>
      <dgm:t>
        <a:bodyPr/>
        <a:lstStyle/>
        <a:p>
          <a:endParaRPr lang="ru-RU" sz="240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05CA302A-90CC-4793-A84F-76FB0EC3DC6E}">
      <dgm:prSet custT="1"/>
      <dgm:spPr/>
      <dgm:t>
        <a:bodyPr/>
        <a:lstStyle/>
        <a:p>
          <a:pPr rtl="0"/>
          <a:r>
            <a:rPr lang="ru-RU" sz="2800" b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Капитальный ремонт объектов капитального строительства</a:t>
          </a:r>
          <a:endParaRPr lang="ru-RU" sz="280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9647E3B2-5E26-49EE-8930-43FCABDCE4AA}" type="parTrans" cxnId="{6EB08217-FA47-424E-A21D-B09E0C8CDE1C}">
      <dgm:prSet/>
      <dgm:spPr/>
      <dgm:t>
        <a:bodyPr/>
        <a:lstStyle/>
        <a:p>
          <a:endParaRPr lang="ru-RU" sz="240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4D04CEE9-B79F-4623-840D-50005E02B360}" type="sibTrans" cxnId="{6EB08217-FA47-424E-A21D-B09E0C8CDE1C}">
      <dgm:prSet/>
      <dgm:spPr/>
      <dgm:t>
        <a:bodyPr/>
        <a:lstStyle/>
        <a:p>
          <a:endParaRPr lang="ru-RU" sz="240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55ECBBD4-3602-4383-8805-C193FD598CE2}">
      <dgm:prSet custT="1"/>
      <dgm:spPr/>
      <dgm:t>
        <a:bodyPr/>
        <a:lstStyle/>
        <a:p>
          <a:pPr rtl="0"/>
          <a:r>
            <a:rPr lang="ru-RU" sz="2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1 вариант. Разрабатывать и размещать только сметный расчет (ч.12 ст. 48 </a:t>
          </a:r>
          <a:r>
            <a:rPr lang="ru-RU" sz="2800" b="1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ГрК</a:t>
          </a:r>
          <a:r>
            <a:rPr lang="ru-RU" sz="2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РФ)</a:t>
          </a:r>
          <a:endParaRPr lang="ru-RU" sz="28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2D889DC2-CA24-434C-B056-D03C2F26EE50}" type="parTrans" cxnId="{35A75EB9-5722-44C6-AA0F-CEAB2F791F63}">
      <dgm:prSet/>
      <dgm:spPr/>
      <dgm:t>
        <a:bodyPr/>
        <a:lstStyle/>
        <a:p>
          <a:endParaRPr lang="ru-RU" sz="240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B0137FEF-0E25-4144-91D5-3E636A5CBF6B}" type="sibTrans" cxnId="{35A75EB9-5722-44C6-AA0F-CEAB2F791F63}">
      <dgm:prSet/>
      <dgm:spPr/>
      <dgm:t>
        <a:bodyPr/>
        <a:lstStyle/>
        <a:p>
          <a:endParaRPr lang="ru-RU" sz="240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0AF1B853-C4D2-4836-B703-8C4AE8E493EC}">
      <dgm:prSet custT="1"/>
      <dgm:spPr/>
      <dgm:t>
        <a:bodyPr/>
        <a:lstStyle/>
        <a:p>
          <a:pPr rtl="0"/>
          <a:r>
            <a:rPr lang="ru-RU" sz="2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2 вариант. Разрабатывать проектная документация  размещается в полном объеме</a:t>
          </a:r>
          <a:endParaRPr lang="ru-RU" sz="28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B287862E-A919-4F93-98A7-6ADBCD234E11}" type="parTrans" cxnId="{D9058D21-1FFB-4210-9BDE-3781A6CE8352}">
      <dgm:prSet/>
      <dgm:spPr/>
      <dgm:t>
        <a:bodyPr/>
        <a:lstStyle/>
        <a:p>
          <a:endParaRPr lang="ru-RU" sz="240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9822A5E0-9323-4301-AB6A-9D5F9F4E621E}" type="sibTrans" cxnId="{D9058D21-1FFB-4210-9BDE-3781A6CE8352}">
      <dgm:prSet/>
      <dgm:spPr/>
      <dgm:t>
        <a:bodyPr/>
        <a:lstStyle/>
        <a:p>
          <a:endParaRPr lang="ru-RU" sz="240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97060DD5-D2EC-4069-A68D-84F933652C89}" type="pres">
      <dgm:prSet presAssocID="{5A95D0A5-4EB7-4CDF-A024-A418FA8433DC}" presName="Name0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2A142FB7-39FB-4A50-A1B3-924DF3FF7816}" type="pres">
      <dgm:prSet presAssocID="{2B2660CE-E441-47E6-8FC4-BBAF9301185F}" presName="vertOne" presStyleCnt="0"/>
      <dgm:spPr/>
    </dgm:pt>
    <dgm:pt modelId="{074AC800-8C1A-48BC-87E9-719DA8D0513E}" type="pres">
      <dgm:prSet presAssocID="{2B2660CE-E441-47E6-8FC4-BBAF9301185F}" presName="txOne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F8DE351C-1F71-43E6-94CA-0E2256815BB6}" type="pres">
      <dgm:prSet presAssocID="{2B2660CE-E441-47E6-8FC4-BBAF9301185F}" presName="parTransOne" presStyleCnt="0"/>
      <dgm:spPr/>
    </dgm:pt>
    <dgm:pt modelId="{1A093ECC-FB50-47DD-B67E-010BFEE85072}" type="pres">
      <dgm:prSet presAssocID="{2B2660CE-E441-47E6-8FC4-BBAF9301185F}" presName="horzOne" presStyleCnt="0"/>
      <dgm:spPr/>
    </dgm:pt>
    <dgm:pt modelId="{AE7D53BD-E229-4323-AA50-84A79EC9B2BC}" type="pres">
      <dgm:prSet presAssocID="{05CA302A-90CC-4793-A84F-76FB0EC3DC6E}" presName="vertTwo" presStyleCnt="0"/>
      <dgm:spPr/>
    </dgm:pt>
    <dgm:pt modelId="{764069A8-81C0-497B-82A8-5A87A79900ED}" type="pres">
      <dgm:prSet presAssocID="{05CA302A-90CC-4793-A84F-76FB0EC3DC6E}" presName="txTwo" presStyleLbl="node2" presStyleIdx="0" presStyleCnt="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A0CC3FDF-DE86-447C-BA86-7ACB2C4D1988}" type="pres">
      <dgm:prSet presAssocID="{05CA302A-90CC-4793-A84F-76FB0EC3DC6E}" presName="parTransTwo" presStyleCnt="0"/>
      <dgm:spPr/>
    </dgm:pt>
    <dgm:pt modelId="{92AD1A05-9365-4847-8E46-C0CE5104A7D8}" type="pres">
      <dgm:prSet presAssocID="{05CA302A-90CC-4793-A84F-76FB0EC3DC6E}" presName="horzTwo" presStyleCnt="0"/>
      <dgm:spPr/>
    </dgm:pt>
    <dgm:pt modelId="{19E56713-65E7-4154-B648-43E210997794}" type="pres">
      <dgm:prSet presAssocID="{55ECBBD4-3602-4383-8805-C193FD598CE2}" presName="vertThree" presStyleCnt="0"/>
      <dgm:spPr/>
    </dgm:pt>
    <dgm:pt modelId="{C60D148D-846E-4E8E-A019-66D1814D3C8C}" type="pres">
      <dgm:prSet presAssocID="{55ECBBD4-3602-4383-8805-C193FD598CE2}" presName="txThree" presStyleLbl="node3" presStyleIdx="0" presStyleCnt="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F0E4594E-015A-4775-B644-864593B6DD7D}" type="pres">
      <dgm:prSet presAssocID="{55ECBBD4-3602-4383-8805-C193FD598CE2}" presName="horzThree" presStyleCnt="0"/>
      <dgm:spPr/>
    </dgm:pt>
    <dgm:pt modelId="{8CCF817F-4847-4658-910A-5889A0A9915D}" type="pres">
      <dgm:prSet presAssocID="{B0137FEF-0E25-4144-91D5-3E636A5CBF6B}" presName="sibSpaceThree" presStyleCnt="0"/>
      <dgm:spPr/>
    </dgm:pt>
    <dgm:pt modelId="{24FC548C-1B1D-4643-BB80-C62CAAAE1859}" type="pres">
      <dgm:prSet presAssocID="{0AF1B853-C4D2-4836-B703-8C4AE8E493EC}" presName="vertThree" presStyleCnt="0"/>
      <dgm:spPr/>
    </dgm:pt>
    <dgm:pt modelId="{4E3D6166-47AE-41B0-8429-891D9A74CFBF}" type="pres">
      <dgm:prSet presAssocID="{0AF1B853-C4D2-4836-B703-8C4AE8E493EC}" presName="txThree" presStyleLbl="node3" presStyleIdx="1" presStyleCnt="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D843F593-8CC6-4E95-BC72-35225AD16FEA}" type="pres">
      <dgm:prSet presAssocID="{0AF1B853-C4D2-4836-B703-8C4AE8E493EC}" presName="horzThree" presStyleCnt="0"/>
      <dgm:spPr/>
    </dgm:pt>
  </dgm:ptLst>
  <dgm:cxnLst>
    <dgm:cxn modelId="{D300A47C-544E-4A55-8180-45EF3CCD7535}" type="presOf" srcId="{55ECBBD4-3602-4383-8805-C193FD598CE2}" destId="{C60D148D-846E-4E8E-A019-66D1814D3C8C}" srcOrd="0" destOrd="0" presId="urn:microsoft.com/office/officeart/2005/8/layout/hierarchy4"/>
    <dgm:cxn modelId="{D9058D21-1FFB-4210-9BDE-3781A6CE8352}" srcId="{05CA302A-90CC-4793-A84F-76FB0EC3DC6E}" destId="{0AF1B853-C4D2-4836-B703-8C4AE8E493EC}" srcOrd="1" destOrd="0" parTransId="{B287862E-A919-4F93-98A7-6ADBCD234E11}" sibTransId="{9822A5E0-9323-4301-AB6A-9D5F9F4E621E}"/>
    <dgm:cxn modelId="{6EB08217-FA47-424E-A21D-B09E0C8CDE1C}" srcId="{2B2660CE-E441-47E6-8FC4-BBAF9301185F}" destId="{05CA302A-90CC-4793-A84F-76FB0EC3DC6E}" srcOrd="0" destOrd="0" parTransId="{9647E3B2-5E26-49EE-8930-43FCABDCE4AA}" sibTransId="{4D04CEE9-B79F-4623-840D-50005E02B360}"/>
    <dgm:cxn modelId="{D4E6707B-998D-4DC3-BA58-0D74BBAC4913}" type="presOf" srcId="{2B2660CE-E441-47E6-8FC4-BBAF9301185F}" destId="{074AC800-8C1A-48BC-87E9-719DA8D0513E}" srcOrd="0" destOrd="0" presId="urn:microsoft.com/office/officeart/2005/8/layout/hierarchy4"/>
    <dgm:cxn modelId="{35A75EB9-5722-44C6-AA0F-CEAB2F791F63}" srcId="{05CA302A-90CC-4793-A84F-76FB0EC3DC6E}" destId="{55ECBBD4-3602-4383-8805-C193FD598CE2}" srcOrd="0" destOrd="0" parTransId="{2D889DC2-CA24-434C-B056-D03C2F26EE50}" sibTransId="{B0137FEF-0E25-4144-91D5-3E636A5CBF6B}"/>
    <dgm:cxn modelId="{4BD1677F-4959-4C43-90F6-C5DA987BAD0B}" type="presOf" srcId="{0AF1B853-C4D2-4836-B703-8C4AE8E493EC}" destId="{4E3D6166-47AE-41B0-8429-891D9A74CFBF}" srcOrd="0" destOrd="0" presId="urn:microsoft.com/office/officeart/2005/8/layout/hierarchy4"/>
    <dgm:cxn modelId="{F6317FA7-0640-485F-8D73-995B4B47CAF9}" type="presOf" srcId="{05CA302A-90CC-4793-A84F-76FB0EC3DC6E}" destId="{764069A8-81C0-497B-82A8-5A87A79900ED}" srcOrd="0" destOrd="0" presId="urn:microsoft.com/office/officeart/2005/8/layout/hierarchy4"/>
    <dgm:cxn modelId="{F8DBC043-161C-4255-B90E-A3C391266D2A}" type="presOf" srcId="{5A95D0A5-4EB7-4CDF-A024-A418FA8433DC}" destId="{97060DD5-D2EC-4069-A68D-84F933652C89}" srcOrd="0" destOrd="0" presId="urn:microsoft.com/office/officeart/2005/8/layout/hierarchy4"/>
    <dgm:cxn modelId="{7F1F299C-289B-4E5D-BDAD-B824BC2BF6C1}" srcId="{5A95D0A5-4EB7-4CDF-A024-A418FA8433DC}" destId="{2B2660CE-E441-47E6-8FC4-BBAF9301185F}" srcOrd="0" destOrd="0" parTransId="{D14F298B-53E0-4F74-80B9-91ACD58A4BE2}" sibTransId="{CAA6D4E7-26A0-4BB5-BCF3-300F4CA16D47}"/>
    <dgm:cxn modelId="{820F1E1A-84A4-4A56-9D0A-F69BB11207DB}" type="presParOf" srcId="{97060DD5-D2EC-4069-A68D-84F933652C89}" destId="{2A142FB7-39FB-4A50-A1B3-924DF3FF7816}" srcOrd="0" destOrd="0" presId="urn:microsoft.com/office/officeart/2005/8/layout/hierarchy4"/>
    <dgm:cxn modelId="{177C8A5B-D9A6-4DC1-A94F-D738F5C006A5}" type="presParOf" srcId="{2A142FB7-39FB-4A50-A1B3-924DF3FF7816}" destId="{074AC800-8C1A-48BC-87E9-719DA8D0513E}" srcOrd="0" destOrd="0" presId="urn:microsoft.com/office/officeart/2005/8/layout/hierarchy4"/>
    <dgm:cxn modelId="{BC5FA8CE-DFFB-4849-8112-42B16BB80025}" type="presParOf" srcId="{2A142FB7-39FB-4A50-A1B3-924DF3FF7816}" destId="{F8DE351C-1F71-43E6-94CA-0E2256815BB6}" srcOrd="1" destOrd="0" presId="urn:microsoft.com/office/officeart/2005/8/layout/hierarchy4"/>
    <dgm:cxn modelId="{1C15F3ED-8A1C-4160-9D83-3D69894974A8}" type="presParOf" srcId="{2A142FB7-39FB-4A50-A1B3-924DF3FF7816}" destId="{1A093ECC-FB50-47DD-B67E-010BFEE85072}" srcOrd="2" destOrd="0" presId="urn:microsoft.com/office/officeart/2005/8/layout/hierarchy4"/>
    <dgm:cxn modelId="{380E109D-005A-4C05-AAF8-5D1083F1FE23}" type="presParOf" srcId="{1A093ECC-FB50-47DD-B67E-010BFEE85072}" destId="{AE7D53BD-E229-4323-AA50-84A79EC9B2BC}" srcOrd="0" destOrd="0" presId="urn:microsoft.com/office/officeart/2005/8/layout/hierarchy4"/>
    <dgm:cxn modelId="{81BFF511-396F-463A-BB3A-1DF0E7E9FB6B}" type="presParOf" srcId="{AE7D53BD-E229-4323-AA50-84A79EC9B2BC}" destId="{764069A8-81C0-497B-82A8-5A87A79900ED}" srcOrd="0" destOrd="0" presId="urn:microsoft.com/office/officeart/2005/8/layout/hierarchy4"/>
    <dgm:cxn modelId="{E7FF2FA4-282E-494D-9328-28BACB063266}" type="presParOf" srcId="{AE7D53BD-E229-4323-AA50-84A79EC9B2BC}" destId="{A0CC3FDF-DE86-447C-BA86-7ACB2C4D1988}" srcOrd="1" destOrd="0" presId="urn:microsoft.com/office/officeart/2005/8/layout/hierarchy4"/>
    <dgm:cxn modelId="{42D57E9D-20DB-4DD4-8AB8-64781DFED55D}" type="presParOf" srcId="{AE7D53BD-E229-4323-AA50-84A79EC9B2BC}" destId="{92AD1A05-9365-4847-8E46-C0CE5104A7D8}" srcOrd="2" destOrd="0" presId="urn:microsoft.com/office/officeart/2005/8/layout/hierarchy4"/>
    <dgm:cxn modelId="{A4241D31-0EE2-4A27-9521-07E1DB95B504}" type="presParOf" srcId="{92AD1A05-9365-4847-8E46-C0CE5104A7D8}" destId="{19E56713-65E7-4154-B648-43E210997794}" srcOrd="0" destOrd="0" presId="urn:microsoft.com/office/officeart/2005/8/layout/hierarchy4"/>
    <dgm:cxn modelId="{C8F0840A-3FBF-49C6-9E67-C9FA8025E1E6}" type="presParOf" srcId="{19E56713-65E7-4154-B648-43E210997794}" destId="{C60D148D-846E-4E8E-A019-66D1814D3C8C}" srcOrd="0" destOrd="0" presId="urn:microsoft.com/office/officeart/2005/8/layout/hierarchy4"/>
    <dgm:cxn modelId="{F35B74B1-F750-4788-A608-071C68733A23}" type="presParOf" srcId="{19E56713-65E7-4154-B648-43E210997794}" destId="{F0E4594E-015A-4775-B644-864593B6DD7D}" srcOrd="1" destOrd="0" presId="urn:microsoft.com/office/officeart/2005/8/layout/hierarchy4"/>
    <dgm:cxn modelId="{A1E66505-2928-4D85-9871-546A5CA1920D}" type="presParOf" srcId="{92AD1A05-9365-4847-8E46-C0CE5104A7D8}" destId="{8CCF817F-4847-4658-910A-5889A0A9915D}" srcOrd="1" destOrd="0" presId="urn:microsoft.com/office/officeart/2005/8/layout/hierarchy4"/>
    <dgm:cxn modelId="{C1BCFB2C-162F-44A9-9A5E-8C38FC1A27E8}" type="presParOf" srcId="{92AD1A05-9365-4847-8E46-C0CE5104A7D8}" destId="{24FC548C-1B1D-4643-BB80-C62CAAAE1859}" srcOrd="2" destOrd="0" presId="urn:microsoft.com/office/officeart/2005/8/layout/hierarchy4"/>
    <dgm:cxn modelId="{0CFDDB28-8AE2-41FA-8E68-C9BC7F68C6C5}" type="presParOf" srcId="{24FC548C-1B1D-4643-BB80-C62CAAAE1859}" destId="{4E3D6166-47AE-41B0-8429-891D9A74CFBF}" srcOrd="0" destOrd="0" presId="urn:microsoft.com/office/officeart/2005/8/layout/hierarchy4"/>
    <dgm:cxn modelId="{51D33C20-ABB2-4386-AC29-8443E274A736}" type="presParOf" srcId="{24FC548C-1B1D-4643-BB80-C62CAAAE1859}" destId="{D843F593-8CC6-4E95-BC72-35225AD16FEA}" srcOrd="1" destOrd="0" presId="urn:microsoft.com/office/officeart/2005/8/layout/hierarchy4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2CE814FC-1E64-4D6E-B03F-7D4D0D35469A}" type="doc">
      <dgm:prSet loTypeId="urn:microsoft.com/office/officeart/2005/8/layout/equation2" loCatId="relationship" qsTypeId="urn:microsoft.com/office/officeart/2005/8/quickstyle/simple1" qsCatId="simple" csTypeId="urn:microsoft.com/office/officeart/2005/8/colors/accent2_2" csCatId="accent2" phldr="1"/>
      <dgm:spPr/>
      <dgm:t>
        <a:bodyPr/>
        <a:lstStyle/>
        <a:p>
          <a:endParaRPr lang="ru-RU"/>
        </a:p>
      </dgm:t>
    </dgm:pt>
    <dgm:pt modelId="{FDC4CDBF-81B5-4430-96FD-89A182D892F1}">
      <dgm:prSet/>
      <dgm:spPr/>
      <dgm:t>
        <a:bodyPr/>
        <a:lstStyle/>
        <a:p>
          <a:pPr rtl="0"/>
          <a:r>
            <a: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1 вариант: фонд возмещения вреда нужен, чтобы вступить в члены СРО. Требование документации о членстве в СРО подразумевает, что участник внес взнос в этот фонд. Кроме того, в форме выписки из реестра таких организаций есть сведения о взносах в оба фонда.</a:t>
          </a:r>
          <a:endParaRPr lang="ru-RU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C6C43429-3352-4DE0-9C04-424E3DE66426}" type="parTrans" cxnId="{C49BCF36-9B7C-4246-917F-FE93F2630966}">
      <dgm:prSet/>
      <dgm:spPr/>
      <dgm:t>
        <a:bodyPr/>
        <a:lstStyle/>
        <a:p>
          <a:endParaRPr lang="ru-RU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71CE0B34-9899-4292-BD58-6D3F0C43F8C0}" type="sibTrans" cxnId="{C49BCF36-9B7C-4246-917F-FE93F2630966}">
      <dgm:prSet/>
      <dgm:spPr/>
      <dgm:t>
        <a:bodyPr/>
        <a:lstStyle/>
        <a:p>
          <a:endParaRPr lang="ru-RU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E486D9B7-E18E-41C1-BBBF-E818E034BD93}">
      <dgm:prSet/>
      <dgm:spPr>
        <a:solidFill>
          <a:schemeClr val="accent3">
            <a:lumMod val="75000"/>
          </a:schemeClr>
        </a:solidFill>
      </dgm:spPr>
      <dgm:t>
        <a:bodyPr/>
        <a:lstStyle/>
        <a:p>
          <a:pPr rtl="0"/>
          <a:r>
            <a: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2 вариант: нарушение пункта 1 части 1 статьи 31 Закона о контрактной системе и содержат признаки состава административного правонарушения, предусмотренного частью 4.2 статьи 7.30 КоАП РФ </a:t>
          </a:r>
          <a:endParaRPr lang="ru-RU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7674DC03-E620-47BE-B230-49A3520CDA7A}" type="parTrans" cxnId="{D8864A46-FFB1-4CEB-BABA-EFDC3A276260}">
      <dgm:prSet/>
      <dgm:spPr/>
      <dgm:t>
        <a:bodyPr/>
        <a:lstStyle/>
        <a:p>
          <a:endParaRPr lang="ru-RU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E2F2234D-0E96-49AB-B667-885FDA56ACB0}" type="sibTrans" cxnId="{D8864A46-FFB1-4CEB-BABA-EFDC3A276260}">
      <dgm:prSet/>
      <dgm:spPr/>
      <dgm:t>
        <a:bodyPr/>
        <a:lstStyle/>
        <a:p>
          <a:endParaRPr lang="ru-RU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8AFD0141-8D7E-4CB1-8AC6-614EDA76CB95}" type="pres">
      <dgm:prSet presAssocID="{2CE814FC-1E64-4D6E-B03F-7D4D0D35469A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6A2C9D20-D46B-44E9-9329-E2AAF85F0757}" type="pres">
      <dgm:prSet presAssocID="{2CE814FC-1E64-4D6E-B03F-7D4D0D35469A}" presName="vNodes" presStyleCnt="0"/>
      <dgm:spPr/>
    </dgm:pt>
    <dgm:pt modelId="{C44CFD82-1C55-46C5-A454-FA736C874D38}" type="pres">
      <dgm:prSet presAssocID="{FDC4CDBF-81B5-4430-96FD-89A182D892F1}" presName="node" presStyleLbl="node1" presStyleIdx="0" presStyleCnt="2" custLinFactNeighborX="6351" custLinFactNeighborY="-131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C58E05E-85B9-42B5-BA0F-BB7B107DE7B7}" type="pres">
      <dgm:prSet presAssocID="{2CE814FC-1E64-4D6E-B03F-7D4D0D35469A}" presName="sibTransLast" presStyleLbl="sibTrans2D1" presStyleIdx="0" presStyleCnt="1"/>
      <dgm:spPr/>
      <dgm:t>
        <a:bodyPr/>
        <a:lstStyle/>
        <a:p>
          <a:endParaRPr lang="ru-RU"/>
        </a:p>
      </dgm:t>
    </dgm:pt>
    <dgm:pt modelId="{BD6A61B2-7BD4-4DB2-A32F-F314F821C6A9}" type="pres">
      <dgm:prSet presAssocID="{2CE814FC-1E64-4D6E-B03F-7D4D0D35469A}" presName="connectorText" presStyleLbl="sibTrans2D1" presStyleIdx="0" presStyleCnt="1"/>
      <dgm:spPr/>
      <dgm:t>
        <a:bodyPr/>
        <a:lstStyle/>
        <a:p>
          <a:endParaRPr lang="ru-RU"/>
        </a:p>
      </dgm:t>
    </dgm:pt>
    <dgm:pt modelId="{B6E8EF80-C4EA-4E2E-8261-C147727552A4}" type="pres">
      <dgm:prSet presAssocID="{2CE814FC-1E64-4D6E-B03F-7D4D0D35469A}" presName="lastNode" presStyleLbl="node1" presStyleIdx="1" presStyleCnt="2" custLinFactNeighborX="-8245" custLinFactNeighborY="-153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D8864A46-FFB1-4CEB-BABA-EFDC3A276260}" srcId="{2CE814FC-1E64-4D6E-B03F-7D4D0D35469A}" destId="{E486D9B7-E18E-41C1-BBBF-E818E034BD93}" srcOrd="1" destOrd="0" parTransId="{7674DC03-E620-47BE-B230-49A3520CDA7A}" sibTransId="{E2F2234D-0E96-49AB-B667-885FDA56ACB0}"/>
    <dgm:cxn modelId="{F84FE7AB-B538-4EC5-AEBE-44FD5EA2A7EF}" type="presOf" srcId="{71CE0B34-9899-4292-BD58-6D3F0C43F8C0}" destId="{8C58E05E-85B9-42B5-BA0F-BB7B107DE7B7}" srcOrd="0" destOrd="0" presId="urn:microsoft.com/office/officeart/2005/8/layout/equation2"/>
    <dgm:cxn modelId="{A190D9FC-B45F-4B07-B48E-A6248B72D206}" type="presOf" srcId="{FDC4CDBF-81B5-4430-96FD-89A182D892F1}" destId="{C44CFD82-1C55-46C5-A454-FA736C874D38}" srcOrd="0" destOrd="0" presId="urn:microsoft.com/office/officeart/2005/8/layout/equation2"/>
    <dgm:cxn modelId="{2B581B4C-EC3A-4E15-AE8A-5505EFBAAC0D}" type="presOf" srcId="{2CE814FC-1E64-4D6E-B03F-7D4D0D35469A}" destId="{8AFD0141-8D7E-4CB1-8AC6-614EDA76CB95}" srcOrd="0" destOrd="0" presId="urn:microsoft.com/office/officeart/2005/8/layout/equation2"/>
    <dgm:cxn modelId="{8AB03865-B08A-4B23-BEDD-D44313419BC4}" type="presOf" srcId="{E486D9B7-E18E-41C1-BBBF-E818E034BD93}" destId="{B6E8EF80-C4EA-4E2E-8261-C147727552A4}" srcOrd="0" destOrd="0" presId="urn:microsoft.com/office/officeart/2005/8/layout/equation2"/>
    <dgm:cxn modelId="{32A4CE2C-0B68-4255-B343-07D81D9C72E1}" type="presOf" srcId="{71CE0B34-9899-4292-BD58-6D3F0C43F8C0}" destId="{BD6A61B2-7BD4-4DB2-A32F-F314F821C6A9}" srcOrd="1" destOrd="0" presId="urn:microsoft.com/office/officeart/2005/8/layout/equation2"/>
    <dgm:cxn modelId="{C49BCF36-9B7C-4246-917F-FE93F2630966}" srcId="{2CE814FC-1E64-4D6E-B03F-7D4D0D35469A}" destId="{FDC4CDBF-81B5-4430-96FD-89A182D892F1}" srcOrd="0" destOrd="0" parTransId="{C6C43429-3352-4DE0-9C04-424E3DE66426}" sibTransId="{71CE0B34-9899-4292-BD58-6D3F0C43F8C0}"/>
    <dgm:cxn modelId="{B6BA8E84-EFD5-435E-A2CB-00DB887781B5}" type="presParOf" srcId="{8AFD0141-8D7E-4CB1-8AC6-614EDA76CB95}" destId="{6A2C9D20-D46B-44E9-9329-E2AAF85F0757}" srcOrd="0" destOrd="0" presId="urn:microsoft.com/office/officeart/2005/8/layout/equation2"/>
    <dgm:cxn modelId="{FDD17503-74E3-4B59-9E83-3C8ECE67CD2C}" type="presParOf" srcId="{6A2C9D20-D46B-44E9-9329-E2AAF85F0757}" destId="{C44CFD82-1C55-46C5-A454-FA736C874D38}" srcOrd="0" destOrd="0" presId="urn:microsoft.com/office/officeart/2005/8/layout/equation2"/>
    <dgm:cxn modelId="{95C4F425-C986-432C-9541-264359453024}" type="presParOf" srcId="{8AFD0141-8D7E-4CB1-8AC6-614EDA76CB95}" destId="{8C58E05E-85B9-42B5-BA0F-BB7B107DE7B7}" srcOrd="1" destOrd="0" presId="urn:microsoft.com/office/officeart/2005/8/layout/equation2"/>
    <dgm:cxn modelId="{C7C93E7D-DA6B-4943-A617-04248524A4E2}" type="presParOf" srcId="{8C58E05E-85B9-42B5-BA0F-BB7B107DE7B7}" destId="{BD6A61B2-7BD4-4DB2-A32F-F314F821C6A9}" srcOrd="0" destOrd="0" presId="urn:microsoft.com/office/officeart/2005/8/layout/equation2"/>
    <dgm:cxn modelId="{F2F8F65A-2EDF-4136-BE4F-28F708FEB708}" type="presParOf" srcId="{8AFD0141-8D7E-4CB1-8AC6-614EDA76CB95}" destId="{B6E8EF80-C4EA-4E2E-8261-C147727552A4}" srcOrd="2" destOrd="0" presId="urn:microsoft.com/office/officeart/2005/8/layout/equation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74AC800-8C1A-48BC-87E9-719DA8D0513E}">
      <dsp:nvSpPr>
        <dsp:cNvPr id="0" name=""/>
        <dsp:cNvSpPr/>
      </dsp:nvSpPr>
      <dsp:spPr>
        <a:xfrm>
          <a:off x="5058" y="1418"/>
          <a:ext cx="10804874" cy="153083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Из </a:t>
          </a:r>
          <a:r>
            <a:rPr lang="ru-RU" sz="2800" u="sng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р</a:t>
          </a:r>
          <a:r>
            <a:rPr lang="ru-RU" sz="2800" b="1" u="sng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азработанной</a:t>
          </a:r>
          <a:r>
            <a:rPr lang="ru-RU" sz="28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проектной документации заказчиком в составе аукционной документации размещены только локальные и сводные </a:t>
          </a:r>
          <a:r>
            <a:rPr lang="ru-RU" sz="2800" b="1" u="sng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сметные расчеты</a:t>
          </a:r>
          <a:r>
            <a:rPr lang="ru-RU" sz="28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, </a:t>
          </a:r>
          <a:r>
            <a:rPr lang="ru-RU" sz="2800" b="1" u="sng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расчет индекса </a:t>
          </a:r>
          <a:r>
            <a:rPr lang="ru-RU" sz="28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изменения стоимости и положительное </a:t>
          </a:r>
          <a:r>
            <a:rPr lang="ru-RU" sz="2800" b="1" u="sng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экспертное заключение</a:t>
          </a:r>
          <a:r>
            <a:rPr lang="ru-RU" sz="28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.</a:t>
          </a:r>
          <a:endParaRPr lang="ru-RU" sz="28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49895" y="46255"/>
        <a:ext cx="10715200" cy="1441164"/>
      </dsp:txXfrm>
    </dsp:sp>
    <dsp:sp modelId="{764069A8-81C0-497B-82A8-5A87A79900ED}">
      <dsp:nvSpPr>
        <dsp:cNvPr id="0" name=""/>
        <dsp:cNvSpPr/>
      </dsp:nvSpPr>
      <dsp:spPr>
        <a:xfrm>
          <a:off x="5058" y="1718856"/>
          <a:ext cx="10804874" cy="1530838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Капитальный ремонт объектов капитального строительства</a:t>
          </a:r>
          <a:endParaRPr lang="ru-RU" sz="2800" kern="120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49895" y="1763693"/>
        <a:ext cx="10715200" cy="1441164"/>
      </dsp:txXfrm>
    </dsp:sp>
    <dsp:sp modelId="{C60D148D-846E-4E8E-A019-66D1814D3C8C}">
      <dsp:nvSpPr>
        <dsp:cNvPr id="0" name=""/>
        <dsp:cNvSpPr/>
      </dsp:nvSpPr>
      <dsp:spPr>
        <a:xfrm>
          <a:off x="5058" y="3436295"/>
          <a:ext cx="5291319" cy="1530838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1 вариант. Разрабатывать и размещать только сметный расчет (ч.12 ст. 48 </a:t>
          </a:r>
          <a:r>
            <a:rPr lang="ru-RU" sz="2800" b="1" kern="1200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ГрК</a:t>
          </a:r>
          <a:r>
            <a:rPr lang="ru-RU" sz="28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РФ)</a:t>
          </a:r>
          <a:endParaRPr lang="ru-RU" sz="28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49895" y="3481132"/>
        <a:ext cx="5201645" cy="1441164"/>
      </dsp:txXfrm>
    </dsp:sp>
    <dsp:sp modelId="{4E3D6166-47AE-41B0-8429-891D9A74CFBF}">
      <dsp:nvSpPr>
        <dsp:cNvPr id="0" name=""/>
        <dsp:cNvSpPr/>
      </dsp:nvSpPr>
      <dsp:spPr>
        <a:xfrm>
          <a:off x="5518613" y="3436295"/>
          <a:ext cx="5291319" cy="1530838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2 вариант. Разрабатывать проектная документация  размещается в полном объеме</a:t>
          </a:r>
          <a:endParaRPr lang="ru-RU" sz="28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5563450" y="3481132"/>
        <a:ext cx="5201645" cy="1441164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44CFD82-1C55-46C5-A454-FA736C874D38}">
      <dsp:nvSpPr>
        <dsp:cNvPr id="0" name=""/>
        <dsp:cNvSpPr/>
      </dsp:nvSpPr>
      <dsp:spPr>
        <a:xfrm>
          <a:off x="288034" y="646700"/>
          <a:ext cx="4455037" cy="4455037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1 вариант: фонд возмещения вреда нужен, чтобы вступить в члены СРО. Требование документации о членстве в СРО подразумевает, что участник внес взнос в этот фонд. Кроме того, в форме выписки из реестра таких организаций есть сведения о взносах в оба фонда.</a:t>
          </a:r>
          <a:endParaRPr lang="ru-RU" sz="20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940459" y="1299125"/>
        <a:ext cx="3150187" cy="3150187"/>
      </dsp:txXfrm>
    </dsp:sp>
    <dsp:sp modelId="{8C58E05E-85B9-42B5-BA0F-BB7B107DE7B7}">
      <dsp:nvSpPr>
        <dsp:cNvPr id="0" name=""/>
        <dsp:cNvSpPr/>
      </dsp:nvSpPr>
      <dsp:spPr>
        <a:xfrm rot="21594891">
          <a:off x="5285493" y="2040611"/>
          <a:ext cx="1149940" cy="1657274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600" b="1" kern="120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5285493" y="2372322"/>
        <a:ext cx="804958" cy="994364"/>
      </dsp:txXfrm>
    </dsp:sp>
    <dsp:sp modelId="{B6E8EF80-C4EA-4E2E-8261-C147727552A4}">
      <dsp:nvSpPr>
        <dsp:cNvPr id="0" name=""/>
        <dsp:cNvSpPr/>
      </dsp:nvSpPr>
      <dsp:spPr>
        <a:xfrm>
          <a:off x="6912764" y="636854"/>
          <a:ext cx="4455037" cy="4455037"/>
        </a:xfrm>
        <a:prstGeom prst="ellipse">
          <a:avLst/>
        </a:prstGeom>
        <a:solidFill>
          <a:schemeClr val="accent3">
            <a:lumMod val="7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2 вариант: нарушение пункта 1 части 1 статьи 31 Закона о контрактной системе и содержат признаки состава административного правонарушения, предусмотренного частью 4.2 статьи 7.30 КоАП РФ </a:t>
          </a:r>
          <a:endParaRPr lang="ru-RU" sz="20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7565189" y="1289279"/>
        <a:ext cx="3150187" cy="315018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4">
  <dgm:title val=""/>
  <dgm:desc val=""/>
  <dgm:catLst>
    <dgm:cat type="hierarchy" pri="4000"/>
    <dgm:cat type="list" pri="24000"/>
    <dgm:cat type="relationship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/>
    </dgm:varLst>
    <dgm:choose name="Name1">
      <dgm:if name="Name2" func="var" arg="dir" op="equ" val="norm">
        <dgm:alg type="lin">
          <dgm:param type="linDir" val="fromL"/>
          <dgm:param type="nodeVertAlign" val="t"/>
        </dgm:alg>
      </dgm:if>
      <dgm:else name="Name3">
        <dgm:alg type="lin">
          <dgm:param type="linDir" val="fromR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vertOne" refType="w"/>
      <dgm:constr type="w" for="des" forName="horzOne" refType="w"/>
      <dgm:constr type="w" for="des" forName="txOne" refType="w"/>
      <dgm:constr type="w" for="des" forName="vertTwo" refType="w"/>
      <dgm:constr type="w" for="des" forName="horzTwo" refType="w"/>
      <dgm:constr type="w" for="des" forName="txTwo" refType="w"/>
      <dgm:constr type="w" for="des" forName="vertThree" refType="w"/>
      <dgm:constr type="w" for="des" forName="horzThree" refType="w"/>
      <dgm:constr type="w" for="des" forName="txThree" refType="w"/>
      <dgm:constr type="w" for="des" forName="vertFour" refType="w"/>
      <dgm:constr type="w" for="des" forName="horzFour" refType="w"/>
      <dgm:constr type="w" for="des" forName="txFour" refType="w"/>
      <dgm:constr type="h" for="des" ptType="node" op="equ"/>
      <dgm:constr type="h" for="des" forName="txOne" refType="h"/>
      <dgm:constr type="userH" for="des" ptType="node" refType="h" refFor="des" refForName="txOne"/>
      <dgm:constr type="primFontSz" for="des" forName="txOne" val="65"/>
      <dgm:constr type="primFontSz" for="des" forName="txTwo" val="65"/>
      <dgm:constr type="primFontSz" for="des" forName="txTwo" refType="primFontSz" refFor="des" refForName="txOne" op="lte"/>
      <dgm:constr type="primFontSz" for="des" forName="txThree" val="65"/>
      <dgm:constr type="primFontSz" for="des" forName="txThree" refType="primFontSz" refFor="des" refForName="txOne" op="lte"/>
      <dgm:constr type="primFontSz" for="des" forName="txThree" refType="primFontSz" refFor="des" refForName="txTwo" op="lte"/>
      <dgm:constr type="primFontSz" for="des" forName="txFour" val="65"/>
      <dgm:constr type="primFontSz" for="des" forName="txFour" refType="primFontSz" refFor="des" refForName="txOne" op="lte"/>
      <dgm:constr type="primFontSz" for="des" forName="txFour" refType="primFontSz" refFor="des" refForName="txTwo" op="lte"/>
      <dgm:constr type="primFontSz" for="des" forName="txFour" refType="primFontSz" refFor="des" refForName="txThree" op="lte"/>
      <dgm:constr type="w" for="des" forName="sibSpaceOne" refType="w" fact="0.168"/>
      <dgm:constr type="w" for="des" forName="sibSpaceTwo" refType="w" refFor="des" refForName="sibSpaceOne" op="equ" fact="0.5"/>
      <dgm:constr type="w" for="des" forName="sibSpaceThree" refType="w" refFor="des" refForName="sibSpaceTwo" op="equ" fact="0.5"/>
      <dgm:constr type="w" for="des" forName="sibSpaceFour" refType="w" refFor="des" refForName="sibSpaceThree" op="equ" fact="0.5"/>
      <dgm:constr type="h" for="des" forName="parTransOne" refType="w" fact="0.056"/>
      <dgm:constr type="h" for="des" forName="parTransTwo" refType="h" refFor="des" refForName="parTransOne" op="equ"/>
      <dgm:constr type="h" for="des" forName="parTransThree" refType="h" refFor="des" refForName="parTransTwo" op="equ"/>
      <dgm:constr type="h" for="des" forName="parTransFour" refType="h" refFor="des" refForName="parTransThree" op="equ"/>
    </dgm:constrLst>
    <dgm:ruleLst/>
    <dgm:forEach name="Name4" axis="ch" ptType="node">
      <dgm:layoutNode name="vertOne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txOne" refType="w" refFor="ch" refForName="horzOne" op="gte"/>
        </dgm:constrLst>
        <dgm:ruleLst/>
        <dgm:layoutNode name="txOne" styleLbl="node0">
          <dgm:varLst>
            <dgm:chPref val="3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5">
          <dgm:if name="Name6" axis="des" ptType="node" func="cnt" op="gt" val="0">
            <dgm:layoutNode name="parTrans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if>
          <dgm:else name="Name7"/>
        </dgm:choose>
        <dgm:layoutNode name="horzOne">
          <dgm:choose name="Name8">
            <dgm:if name="Name9" func="var" arg="dir" op="equ" val="norm">
              <dgm:alg type="lin">
                <dgm:param type="linDir" val="fromL"/>
                <dgm:param type="nodeVertAlign" val="t"/>
              </dgm:alg>
            </dgm:if>
            <dgm:else name="Name10">
              <dgm:alg type="lin">
                <dgm:param type="linDir" val="fromR"/>
                <dgm:param type="nodeVertAlign" val="t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>
            <dgm:rule type="w" val="INF" fact="NaN" max="NaN"/>
          </dgm:ruleLst>
          <dgm:forEach name="Name11" axis="ch" ptType="node">
            <dgm:layoutNode name="vertTwo">
              <dgm:alg type="lin">
                <dgm:param type="linDir" val="fromT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xTwo" refType="w" refFor="ch" refForName="horzTwo" op="gte"/>
              </dgm:constrLst>
              <dgm:ruleLst/>
              <dgm:layoutNode name="txTwo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userH"/>
                  <dgm:constr type="h" refType="userH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choose name="Name12">
                <dgm:if name="Name13" axis="des" ptType="node" func="cnt" op="gt" val="0">
                  <dgm:layoutNode name="parTrans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if>
                <dgm:else name="Name14"/>
              </dgm:choose>
              <dgm:layoutNode name="horzTwo">
                <dgm:choose name="Name15">
                  <dgm:if name="Name16" func="var" arg="dir" op="equ" val="norm">
                    <dgm:alg type="lin">
                      <dgm:param type="linDir" val="fromL"/>
                      <dgm:param type="nodeVertAlign" val="t"/>
                    </dgm:alg>
                  </dgm:if>
                  <dgm:else name="Name17">
                    <dgm:alg type="lin">
                      <dgm:param type="linDir" val="fromR"/>
                      <dgm:param type="nodeVertAlign" val="t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>
                  <dgm:rule type="w" val="INF" fact="NaN" max="NaN"/>
                </dgm:ruleLst>
                <dgm:forEach name="Name18" axis="ch" ptType="node">
                  <dgm:layoutNode name="vertThree">
                    <dgm:alg type="lin">
                      <dgm:param type="linDir" val="fromT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txThree" refType="w" refFor="ch" refForName="horzThree" op="gte"/>
                    </dgm:constrLst>
                    <dgm:ruleLst/>
                    <dgm:layoutNode name="txThree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userH"/>
                        <dgm:constr type="h" refType="userH"/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choose name="Name19">
                      <dgm:if name="Name20" axis="des" ptType="node" func="cnt" op="gt" val="0">
                        <dgm:layoutNode name="parTrans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if>
                      <dgm:else name="Name21"/>
                    </dgm:choose>
                    <dgm:layoutNode name="horzThree">
                      <dgm:choose name="Name22">
                        <dgm:if name="Name23" func="var" arg="dir" op="equ" val="norm">
                          <dgm:alg type="lin">
                            <dgm:param type="linDir" val="fromL"/>
                            <dgm:param type="nodeVertAlign" val="t"/>
                          </dgm:alg>
                        </dgm:if>
                        <dgm:else name="Name24">
                          <dgm:alg type="lin">
                            <dgm:param type="linDir" val="fromR"/>
                            <dgm:param type="nodeVertAlign" val="t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>
                        <dgm:rule type="w" val="INF" fact="NaN" max="NaN"/>
                      </dgm:ruleLst>
                      <dgm:forEach name="repeat" axis="ch" ptType="node">
                        <dgm:layoutNode name="vertFour">
                          <dgm:varLst>
                            <dgm:chPref val="3"/>
                          </dgm:varLst>
                          <dgm:alg type="lin">
                            <dgm:param type="linDir" val="fromT"/>
                          </dgm:alg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w" for="ch" forName="txFour" refType="w" refFor="ch" refForName="horzFour" op="gte"/>
                          </dgm:constrLst>
                          <dgm:ruleLst/>
                          <dgm:layoutNode name="txFour">
                            <dgm:varLst>
                              <dgm:chPref val="3"/>
                            </dgm:varLst>
                            <dgm:alg type="tx"/>
                            <dgm:shape xmlns:r="http://schemas.openxmlformats.org/officeDocument/2006/relationships" type="roundRect" r:blip="">
                              <dgm:adjLst>
                                <dgm:adj idx="1" val="0.1"/>
                              </dgm:adjLst>
                            </dgm:shape>
                            <dgm:presOf axis="self"/>
                            <dgm:constrLst>
                              <dgm:constr type="userH"/>
                              <dgm:constr type="h" refType="userH"/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choose name="Name25">
                            <dgm:if name="Name26" axis="des" ptType="node" func="cnt" op="gt" val="0">
                              <dgm:layoutNode name="parTrans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if>
                            <dgm:else name="Name27"/>
                          </dgm:choose>
                          <dgm:layoutNode name="horzFour">
                            <dgm:choose name="Name28">
                              <dgm:if name="Name29" func="var" arg="dir" op="equ" val="norm">
                                <dgm:alg type="lin">
                                  <dgm:param type="linDir" val="fromL"/>
                                  <dgm:param type="nodeVertAlign" val="t"/>
                                </dgm:alg>
                              </dgm:if>
                              <dgm:else name="Name30">
                                <dgm:alg type="lin">
                                  <dgm:param type="linDir" val="fromR"/>
                                  <dgm:param type="nodeVertAlign" val="t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>
                              <dgm:rule type="w" val="INF" fact="NaN" max="NaN"/>
                            </dgm:ruleLst>
                            <dgm:forEach name="Name31" ref="repeat"/>
                          </dgm:layoutNode>
                        </dgm:layoutNode>
                        <dgm:choose name="Name32">
                          <dgm:if name="Name33" axis="self" ptType="node" func="revPos" op="gte" val="2">
                            <dgm:forEach name="Name34" axis="followSib" ptType="sibTrans" cnt="1">
                              <dgm:layoutNode name="sibSpace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forEach>
                          </dgm:if>
                          <dgm:else name="Name35"/>
                        </dgm:choose>
                      </dgm:forEach>
                    </dgm:layoutNode>
                  </dgm:layoutNode>
                  <dgm:choose name="Name36">
                    <dgm:if name="Name37" axis="self" ptType="node" func="revPos" op="gte" val="2">
                      <dgm:forEach name="Name38" axis="followSib" ptType="sibTrans" cnt="1">
                        <dgm:layoutNode name="sibSpace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forEach>
                    </dgm:if>
                    <dgm:else name="Name39"/>
                  </dgm:choose>
                </dgm:forEach>
              </dgm:layoutNode>
            </dgm:layoutNode>
            <dgm:choose name="Name40">
              <dgm:if name="Name41" axis="self" ptType="node" func="revPos" op="gte" val="2">
                <dgm:forEach name="Name42" axis="followSib" ptType="sibTrans" cnt="1">
                  <dgm:layoutNode name="sibSpace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forEach>
              </dgm:if>
              <dgm:else name="Name43"/>
            </dgm:choose>
          </dgm:forEach>
        </dgm:layoutNode>
      </dgm:layoutNode>
      <dgm:choose name="Name44">
        <dgm:if name="Name45" axis="self" ptType="node" func="revPos" op="gte" val="2">
          <dgm:forEach name="Name46" axis="followSib" ptType="sibTrans" cnt="1">
            <dgm:layoutNode name="sibSpace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if>
        <dgm:else name="Name47"/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equation2">
  <dgm:title val=""/>
  <dgm:desc val=""/>
  <dgm:catLst>
    <dgm:cat type="relationship" pri="18000"/>
    <dgm:cat type="process" pri="26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>
          <dgm:param type="linDir" val="fromL"/>
          <dgm:param type="fallback" val="2D"/>
        </dgm:alg>
      </dgm:if>
      <dgm:else name="Name3">
        <dgm:alg type="lin">
          <dgm:param type="linDir" val="fromR"/>
          <dgm:param type="fallback" val="2D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ch" ptType="node" func="cnt" op="gte" val="3">
        <dgm:constrLst>
          <dgm:constr type="h" for="des" forName="node" refType="w" fact="0.5"/>
          <dgm:constr type="w" for="ch" forName="lastNode" refType="w"/>
          <dgm:constr type="w" for="des" forName="node" refType="h" refFor="des" refForName="node"/>
          <dgm:constr type="w" for="ch" forName="sibTransLast" refType="h" refFor="des" refForName="node" fact="0.6"/>
          <dgm:constr type="h" for="des" forName="sibTrans" refType="h" refFor="des" refForName="node" op="equ" fact="0.58"/>
          <dgm:constr type="w" for="des" forName="sibTrans" refType="h" refFor="des" refForName="sibTrans" op="equ"/>
          <dgm:constr type="primFontSz" for="ch" forName="lastNode" op="equ" val="65"/>
          <dgm:constr type="primFontSz" for="des" forName="node" op="equ" val="65"/>
          <dgm:constr type="primFontSz" for="des" forName="sibTrans" val="55"/>
          <dgm:constr type="primFontSz" for="des" forName="sibTrans" refType="primFontSz" refFor="des" refForName="node" op="lte" fact="0.8"/>
          <dgm:constr type="primFontSz" for="des" forName="connectorText" refType="primFontSz" refFor="des" refForName="node" op="lte" fact="0.8"/>
          <dgm:constr type="primFontSz" for="des" forName="connectorText" refType="primFontSz" refFor="des" refForName="sibTrans" op="equ"/>
          <dgm:constr type="h" for="des" forName="spacerT" refType="h" refFor="des" refForName="sibTrans" fact="0.14"/>
          <dgm:constr type="h" for="des" forName="spacerB" refType="h" refFor="des" refForName="sibTrans" fact="0.14"/>
        </dgm:constrLst>
      </dgm:if>
      <dgm:else name="Name6">
        <dgm:constrLst>
          <dgm:constr type="h" for="des" forName="node" refType="w"/>
          <dgm:constr type="w" for="ch" forName="lastNode" refType="w"/>
          <dgm:constr type="w" for="des" forName="node" refType="h" refFor="des" refForName="node"/>
          <dgm:constr type="w" for="ch" forName="sibTransLast" refType="h" refFor="des" refForName="node" fact="0.6"/>
          <dgm:constr type="h" for="des" forName="sibTrans" refType="h" refFor="des" refForName="node" op="equ" fact="0.58"/>
          <dgm:constr type="w" for="des" forName="sibTrans" refType="h" refFor="des" refForName="sibTrans" op="equ"/>
          <dgm:constr type="primFontSz" for="des" forName="node" val="65"/>
          <dgm:constr type="primFontSz" for="ch" forName="lastNode" refType="primFontSz" refFor="des" refForName="node" op="equ"/>
          <dgm:constr type="primFontSz" for="des" forName="sibTrans" val="55"/>
          <dgm:constr type="primFontSz" for="des" forName="connectorText" refType="primFontSz" refFor="des" refForName="node" op="lte" fact="0.8"/>
          <dgm:constr type="primFontSz" for="des" forName="connectorText" refType="primFontSz" refFor="des" refForName="sibTrans" op="equ"/>
          <dgm:constr type="h" for="des" forName="spacerT" refType="h" refFor="des" refForName="sibTrans" fact="0.14"/>
          <dgm:constr type="h" for="des" forName="spacerB" refType="h" refFor="des" refForName="sibTrans" fact="0.14"/>
        </dgm:constrLst>
      </dgm:else>
    </dgm:choose>
    <dgm:ruleLst/>
    <dgm:choose name="Name7">
      <dgm:if name="Name8" axis="ch" ptType="node" func="cnt" op="gte" val="1">
        <dgm:layoutNode name="vNodes">
          <dgm:alg type="lin">
            <dgm:param type="linDir" val="fromT"/>
            <dgm:param type="fallback" val="2D"/>
          </dgm:alg>
          <dgm:shape xmlns:r="http://schemas.openxmlformats.org/officeDocument/2006/relationships" r:blip="">
            <dgm:adjLst/>
          </dgm:shape>
          <dgm:presOf/>
          <dgm:constrLst/>
          <dgm:ruleLst/>
          <dgm:forEach name="Name9" axis="ch" ptType="node">
            <dgm:choose name="Name10">
              <dgm:if name="Name11" axis="self" func="revPos" op="neq" val="1">
                <dgm:layoutNode name="node">
                  <dgm:varLst>
                    <dgm:bulletEnabled val="1"/>
                  </dgm:varLst>
                  <dgm:alg type="tx">
                    <dgm:param type="txAnchorVertCh" val="mid"/>
                  </dgm:alg>
                  <dgm:shape xmlns:r="http://schemas.openxmlformats.org/officeDocument/2006/relationships" type="ellipse" r:blip="">
                    <dgm:adjLst/>
                  </dgm:shape>
                  <dgm:presOf axis="desOrSelf" ptType="node"/>
                  <dgm:constrLst>
                    <dgm:constr type="tMarg" refType="primFontSz" fact="0.1"/>
                    <dgm:constr type="bMarg" refType="primFontSz" fact="0.1"/>
                    <dgm:constr type="lMarg" refType="primFontSz" fact="0.1"/>
                    <dgm:constr type="rMarg" refType="primFontSz" fact="0.1"/>
                  </dgm:constrLst>
                  <dgm:ruleLst>
                    <dgm:rule type="primFontSz" val="5" fact="NaN" max="NaN"/>
                  </dgm:ruleLst>
                </dgm:layoutNode>
                <dgm:choose name="Name12">
                  <dgm:if name="Name13" axis="self" ptType="node" func="revPos" op="gt" val="2">
                    <dgm:forEach name="sibTransForEach" axis="followSib" ptType="sibTrans" cnt="1">
                      <dgm:layoutNode name="spacerT">
                        <dgm:alg type="sp"/>
                        <dgm:shape xmlns:r="http://schemas.openxmlformats.org/officeDocument/2006/relationships" r:blip="">
                          <dgm:adjLst/>
                        </dgm:shape>
                        <dgm:presOf axis="self"/>
                        <dgm:constrLst/>
                        <dgm:ruleLst/>
                      </dgm:layoutNode>
                      <dgm:layoutNode name="sibTrans">
                        <dgm:alg type="tx"/>
                        <dgm:shape xmlns:r="http://schemas.openxmlformats.org/officeDocument/2006/relationships" type="mathPlus" r:blip="">
                          <dgm:adjLst/>
                        </dgm:shape>
                        <dgm:presOf axis="self"/>
                        <dgm:constrLst>
                          <dgm:constr type="h" refType="w"/>
                          <dgm:constr type="lMarg"/>
                          <dgm:constr type="rMarg"/>
                          <dgm:constr type="tMarg"/>
                          <dgm:constr type="bMarg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spacerB">
                        <dgm:alg type="sp"/>
                        <dgm:shape xmlns:r="http://schemas.openxmlformats.org/officeDocument/2006/relationships" r:blip="">
                          <dgm:adjLst/>
                        </dgm:shape>
                        <dgm:presOf axis="self"/>
                        <dgm:constrLst/>
                        <dgm:ruleLst/>
                      </dgm:layoutNode>
                    </dgm:forEach>
                  </dgm:if>
                  <dgm:else name="Name14"/>
                </dgm:choose>
              </dgm:if>
              <dgm:else name="Name15"/>
            </dgm:choose>
          </dgm:forEach>
        </dgm:layoutNode>
        <dgm:choose name="Name16">
          <dgm:if name="Name17" axis="ch" ptType="node" func="cnt" op="gt" val="1">
            <dgm:layoutNode name="sibTransLast">
              <dgm:alg type="conn">
                <dgm:param type="begPts" val="auto"/>
                <dgm:param type="endPts" val="auto"/>
                <dgm:param type="srcNode" val="vNodes"/>
                <dgm:param type="dstNode" val="lastNode"/>
              </dgm:alg>
              <dgm:shape xmlns:r="http://schemas.openxmlformats.org/officeDocument/2006/relationships" type="conn" r:blip="">
                <dgm:adjLst/>
              </dgm:shape>
              <dgm:presOf axis="ch" ptType="sibTrans" st="-1" cnt="1"/>
              <dgm:constrLst>
                <dgm:constr type="h" refType="w" fact="0.62"/>
                <dgm:constr type="connDist"/>
                <dgm:constr type="begPad" refType="connDist" fact="0.25"/>
                <dgm:constr type="endPad" refType="connDist" fact="0.22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ch desOrSelf" ptType="sibTrans sibTrans" st="-1 1" cnt="1 0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if>
          <dgm:else name="Name18"/>
        </dgm:choose>
        <dgm:layoutNode name="lastNode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ellipse" r:blip="">
            <dgm:adjLst/>
          </dgm:shape>
          <dgm:presOf axis="ch desOrSelf" ptType="node node" st="-1 1" cnt="1 0"/>
          <dgm:constrLst>
            <dgm:constr type="h" refType="w"/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</dgm:if>
      <dgm:else name="Name19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9736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9736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AF53950-BBD6-496A-9DEB-6BC7B92D54B3}" type="datetimeFigureOut">
              <a:rPr lang="ru-RU" smtClean="0"/>
              <a:t>22.04.2021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" y="746125"/>
            <a:ext cx="6629400" cy="3730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724956"/>
            <a:ext cx="5486400" cy="447627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8185"/>
            <a:ext cx="2971800" cy="49736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8185"/>
            <a:ext cx="2971800" cy="49736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19A1E7D-E7D6-477D-9F33-3D0D34186B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7881420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4300" y="746125"/>
            <a:ext cx="6629400" cy="373062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9A1E7D-E7D6-477D-9F33-3D0D34186B31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0259003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4300" y="746125"/>
            <a:ext cx="6629400" cy="373062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9A1E7D-E7D6-477D-9F33-3D0D34186B31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622729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9796C4-F759-4D65-93F6-B3484D4C5611}" type="datetimeFigureOut">
              <a:rPr lang="ru-RU" smtClean="0"/>
              <a:t>22.04.2021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A2A184-D925-42B3-9288-BC391DF193A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push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9796C4-F759-4D65-93F6-B3484D4C5611}" type="datetimeFigureOut">
              <a:rPr lang="ru-RU" smtClean="0"/>
              <a:t>22.04.2021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A2A184-D925-42B3-9288-BC391DF193A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9796C4-F759-4D65-93F6-B3484D4C5611}" type="datetimeFigureOut">
              <a:rPr lang="ru-RU" smtClean="0"/>
              <a:t>22.04.2021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A2A184-D925-42B3-9288-BC391DF193A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push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9796C4-F759-4D65-93F6-B3484D4C5611}" type="datetimeFigureOut">
              <a:rPr lang="ru-RU" smtClean="0"/>
              <a:t>22.04.2021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A2A184-D925-42B3-9288-BC391DF193A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9796C4-F759-4D65-93F6-B3484D4C5611}" type="datetimeFigureOut">
              <a:rPr lang="ru-RU" smtClean="0"/>
              <a:t>22.04.2021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A2A184-D925-42B3-9288-BC391DF193A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9796C4-F759-4D65-93F6-B3484D4C5611}" type="datetimeFigureOut">
              <a:rPr lang="ru-RU" smtClean="0"/>
              <a:t>22.04.2021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A2A184-D925-42B3-9288-BC391DF193A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9796C4-F759-4D65-93F6-B3484D4C5611}" type="datetimeFigureOut">
              <a:rPr lang="ru-RU" smtClean="0"/>
              <a:t>22.04.2021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A2A184-D925-42B3-9288-BC391DF193A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9796C4-F759-4D65-93F6-B3484D4C5611}" type="datetimeFigureOut">
              <a:rPr lang="ru-RU" smtClean="0"/>
              <a:t>22.04.2021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A2A184-D925-42B3-9288-BC391DF193A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9796C4-F759-4D65-93F6-B3484D4C5611}" type="datetimeFigureOut">
              <a:rPr lang="ru-RU" smtClean="0"/>
              <a:t>22.04.2021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A2A184-D925-42B3-9288-BC391DF193A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9796C4-F759-4D65-93F6-B3484D4C5611}" type="datetimeFigureOut">
              <a:rPr lang="ru-RU" smtClean="0"/>
              <a:t>22.04.2021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A2A184-D925-42B3-9288-BC391DF193A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9796C4-F759-4D65-93F6-B3484D4C5611}" type="datetimeFigureOut">
              <a:rPr lang="ru-RU" smtClean="0"/>
              <a:t>22.04.2021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A2A184-D925-42B3-9288-BC391DF193A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  <a:alpha val="52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49796C4-F759-4D65-93F6-B3484D4C5611}" type="datetimeFigureOut">
              <a:rPr lang="ru-RU" smtClean="0"/>
              <a:t>22.04.2021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CA2A184-D925-42B3-9288-BC391DF193A7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5" r:id="rId1"/>
    <p:sldLayoutId id="2147483806" r:id="rId2"/>
    <p:sldLayoutId id="2147483807" r:id="rId3"/>
    <p:sldLayoutId id="2147483808" r:id="rId4"/>
    <p:sldLayoutId id="2147483809" r:id="rId5"/>
    <p:sldLayoutId id="2147483810" r:id="rId6"/>
    <p:sldLayoutId id="2147483811" r:id="rId7"/>
    <p:sldLayoutId id="2147483812" r:id="rId8"/>
    <p:sldLayoutId id="2147483813" r:id="rId9"/>
    <p:sldLayoutId id="2147483814" r:id="rId10"/>
    <p:sldLayoutId id="2147483815" r:id="rId11"/>
  </p:sldLayoutIdLst>
  <p:transition spd="slow">
    <p:push dir="u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/>
          <p:cNvSpPr/>
          <p:nvPr/>
        </p:nvSpPr>
        <p:spPr>
          <a:xfrm>
            <a:off x="0" y="0"/>
            <a:ext cx="12192000" cy="1357298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91544" y="274638"/>
            <a:ext cx="8928992" cy="868346"/>
          </a:xfr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r>
              <a:rPr lang="ru-RU" sz="3000" dirty="0">
                <a:effectLst>
                  <a:outerShdw blurRad="38100" dist="38100" dir="2700000" algn="tl">
                    <a:schemeClr val="bg1">
                      <a:alpha val="43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Управление по регулированию контрактной системы </a:t>
            </a:r>
            <a:r>
              <a:rPr lang="ru-RU" sz="3000" dirty="0" smtClean="0">
                <a:effectLst>
                  <a:outerShdw blurRad="38100" dist="38100" dir="2700000" algn="tl">
                    <a:schemeClr val="bg1">
                      <a:alpha val="43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и закупкам </a:t>
            </a:r>
            <a:r>
              <a:rPr lang="ru-RU" sz="3000" dirty="0">
                <a:effectLst>
                  <a:outerShdw blurRad="38100" dist="38100" dir="2700000" algn="tl">
                    <a:schemeClr val="bg1">
                      <a:alpha val="43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Пензенской области</a:t>
            </a:r>
          </a:p>
        </p:txBody>
      </p:sp>
      <p:pic>
        <p:nvPicPr>
          <p:cNvPr id="2054" name="Picture 6" descr="D:\РАБОТА\Презентация\герб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95706" y="17769"/>
            <a:ext cx="1000132" cy="1321760"/>
          </a:xfrm>
          <a:prstGeom prst="rect">
            <a:avLst/>
          </a:prstGeom>
          <a:noFill/>
        </p:spPr>
      </p:pic>
      <p:cxnSp>
        <p:nvCxnSpPr>
          <p:cNvPr id="16" name="Прямая соединительная линия 15"/>
          <p:cNvCxnSpPr/>
          <p:nvPr/>
        </p:nvCxnSpPr>
        <p:spPr>
          <a:xfrm flipV="1">
            <a:off x="0" y="1357298"/>
            <a:ext cx="12192000" cy="12394"/>
          </a:xfrm>
          <a:prstGeom prst="line">
            <a:avLst/>
          </a:prstGeom>
          <a:ln w="69850" cmpd="thickThin">
            <a:solidFill>
              <a:srgbClr val="8E6C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Прямоугольник 6"/>
          <p:cNvSpPr/>
          <p:nvPr/>
        </p:nvSpPr>
        <p:spPr>
          <a:xfrm>
            <a:off x="982857" y="2708920"/>
            <a:ext cx="1022513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Осуществление </a:t>
            </a:r>
            <a:r>
              <a:rPr lang="ru-RU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закупок строительных </a:t>
            </a:r>
            <a: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работ. </a:t>
            </a:r>
          </a:p>
          <a:p>
            <a:pPr algn="ctr"/>
            <a:r>
              <a:rPr lang="ru-RU" sz="4000" dirty="0" smtClean="0"/>
              <a:t>Вопросы </a:t>
            </a:r>
            <a:r>
              <a:rPr lang="ru-RU" sz="4000" dirty="0"/>
              <a:t>и </a:t>
            </a:r>
            <a:r>
              <a:rPr lang="ru-RU" sz="4000" dirty="0" smtClean="0"/>
              <a:t>практика.</a:t>
            </a:r>
            <a:endParaRPr lang="ru-RU" sz="40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1239060" y="6110057"/>
            <a:ext cx="971273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/>
            <a:r>
              <a:rPr lang="ru-RU" sz="32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22.04.2021</a:t>
            </a:r>
            <a:endParaRPr lang="ru-RU" sz="3200" b="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22330581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 descr="D:\РАБОТА\Презентация\герб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9336" y="71317"/>
            <a:ext cx="703750" cy="930066"/>
          </a:xfrm>
          <a:prstGeom prst="rect">
            <a:avLst/>
          </a:prstGeom>
          <a:noFill/>
          <a:effectLst>
            <a:softEdge rad="0"/>
          </a:effectLst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983432" y="71317"/>
            <a:ext cx="10670976" cy="1354162"/>
          </a:xfrm>
        </p:spPr>
        <p:txBody>
          <a:bodyPr>
            <a:normAutofit/>
          </a:bodyPr>
          <a:lstStyle/>
          <a:p>
            <a:r>
              <a:rPr lang="ru-RU" sz="3500" b="1" dirty="0" smtClean="0">
                <a:solidFill>
                  <a:srgbClr val="0070C0"/>
                </a:solidFill>
              </a:rPr>
              <a:t>Установление условий </a:t>
            </a:r>
            <a:r>
              <a:rPr lang="ru-RU" sz="3500" b="1" dirty="0">
                <a:solidFill>
                  <a:srgbClr val="0070C0"/>
                </a:solidFill>
              </a:rPr>
              <a:t>о членстве в СРО (требования о наличии взносов в фонд возмещения вреда </a:t>
            </a:r>
            <a:r>
              <a:rPr lang="ru-RU" sz="3500" b="1" dirty="0" smtClean="0">
                <a:solidFill>
                  <a:srgbClr val="0070C0"/>
                </a:solidFill>
              </a:rPr>
              <a:t>)</a:t>
            </a:r>
            <a:endParaRPr lang="ru-RU" sz="3500" b="1" dirty="0">
              <a:solidFill>
                <a:srgbClr val="0070C0"/>
              </a:solidFill>
            </a:endParaRPr>
          </a:p>
        </p:txBody>
      </p:sp>
      <p:graphicFrame>
        <p:nvGraphicFramePr>
          <p:cNvPr id="2" name="Объект 1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3779984406"/>
              </p:ext>
            </p:extLst>
          </p:nvPr>
        </p:nvGraphicFramePr>
        <p:xfrm>
          <a:off x="335360" y="1001383"/>
          <a:ext cx="11593288" cy="586551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7" name="Объект 6"/>
          <p:cNvSpPr>
            <a:spLocks noGrp="1"/>
          </p:cNvSpPr>
          <p:nvPr>
            <p:ph sz="half" idx="2"/>
          </p:nvPr>
        </p:nvSpPr>
        <p:spPr>
          <a:xfrm>
            <a:off x="7968208" y="6065912"/>
            <a:ext cx="3686200" cy="792088"/>
          </a:xfrm>
        </p:spPr>
        <p:txBody>
          <a:bodyPr>
            <a:normAutofit fontScale="47500" lnSpcReduction="20000"/>
          </a:bodyPr>
          <a:lstStyle/>
          <a:p>
            <a:pPr marL="0" indent="0">
              <a:buNone/>
            </a:pPr>
            <a:r>
              <a:rPr lang="ru-RU" dirty="0" smtClean="0"/>
              <a:t>Решение </a:t>
            </a:r>
            <a:r>
              <a:rPr lang="ru-RU" dirty="0"/>
              <a:t>ФАС России от 25.03.2021 по делу № </a:t>
            </a:r>
            <a:r>
              <a:rPr lang="ru-RU" dirty="0" smtClean="0"/>
              <a:t>21/44/105/315</a:t>
            </a:r>
          </a:p>
          <a:p>
            <a:pPr marL="0" indent="0">
              <a:buNone/>
            </a:pPr>
            <a:r>
              <a:rPr lang="ru-RU" dirty="0" smtClean="0"/>
              <a:t>Решение </a:t>
            </a:r>
            <a:r>
              <a:rPr lang="ru-RU" dirty="0"/>
              <a:t>ФАС России </a:t>
            </a:r>
            <a:r>
              <a:rPr lang="ru-RU" dirty="0" smtClean="0"/>
              <a:t>от </a:t>
            </a:r>
            <a:r>
              <a:rPr lang="ru-RU" dirty="0"/>
              <a:t>21.08.2020 по делу № </a:t>
            </a:r>
            <a:r>
              <a:rPr lang="ru-RU" dirty="0" smtClean="0"/>
              <a:t>20/44/105/1420</a:t>
            </a:r>
            <a:endParaRPr lang="ru-RU" dirty="0"/>
          </a:p>
        </p:txBody>
      </p:sp>
      <p:sp>
        <p:nvSpPr>
          <p:cNvPr id="8" name="Объект 6"/>
          <p:cNvSpPr txBox="1">
            <a:spLocks/>
          </p:cNvSpPr>
          <p:nvPr/>
        </p:nvSpPr>
        <p:spPr>
          <a:xfrm>
            <a:off x="623392" y="6093296"/>
            <a:ext cx="3744416" cy="57606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1300" dirty="0"/>
              <a:t>Решение Пензенского УФАС России от 24.03.2021 по жалобе </a:t>
            </a:r>
            <a:r>
              <a:rPr lang="ru-RU" sz="1300" dirty="0" smtClean="0"/>
              <a:t>№ </a:t>
            </a:r>
            <a:r>
              <a:rPr lang="ru-RU" sz="1300" dirty="0"/>
              <a:t>058/06/106-248/2021</a:t>
            </a:r>
          </a:p>
        </p:txBody>
      </p:sp>
    </p:spTree>
    <p:extLst>
      <p:ext uri="{BB962C8B-B14F-4D97-AF65-F5344CB8AC3E}">
        <p14:creationId xmlns:p14="http://schemas.microsoft.com/office/powerpoint/2010/main" val="25740717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/>
          <p:cNvSpPr/>
          <p:nvPr/>
        </p:nvSpPr>
        <p:spPr>
          <a:xfrm>
            <a:off x="0" y="0"/>
            <a:ext cx="12192000" cy="1357298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91544" y="274638"/>
            <a:ext cx="8928992" cy="868346"/>
          </a:xfr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r>
              <a:rPr lang="ru-RU" sz="3000" dirty="0">
                <a:effectLst>
                  <a:outerShdw blurRad="38100" dist="38100" dir="2700000" algn="tl">
                    <a:schemeClr val="bg1">
                      <a:alpha val="43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Управление по регулированию контрактной системы </a:t>
            </a:r>
            <a:r>
              <a:rPr lang="ru-RU" sz="3000" dirty="0" smtClean="0">
                <a:effectLst>
                  <a:outerShdw blurRad="38100" dist="38100" dir="2700000" algn="tl">
                    <a:schemeClr val="bg1">
                      <a:alpha val="43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и закупкам </a:t>
            </a:r>
            <a:r>
              <a:rPr lang="ru-RU" sz="3000" dirty="0">
                <a:effectLst>
                  <a:outerShdw blurRad="38100" dist="38100" dir="2700000" algn="tl">
                    <a:schemeClr val="bg1">
                      <a:alpha val="43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Пензенской области</a:t>
            </a:r>
          </a:p>
        </p:txBody>
      </p:sp>
      <p:pic>
        <p:nvPicPr>
          <p:cNvPr id="2054" name="Picture 6" descr="D:\РАБОТА\Презентация\герб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95706" y="17769"/>
            <a:ext cx="1000132" cy="1321760"/>
          </a:xfrm>
          <a:prstGeom prst="rect">
            <a:avLst/>
          </a:prstGeom>
          <a:noFill/>
        </p:spPr>
      </p:pic>
      <p:cxnSp>
        <p:nvCxnSpPr>
          <p:cNvPr id="16" name="Прямая соединительная линия 15"/>
          <p:cNvCxnSpPr/>
          <p:nvPr/>
        </p:nvCxnSpPr>
        <p:spPr>
          <a:xfrm flipV="1">
            <a:off x="0" y="1357298"/>
            <a:ext cx="12192000" cy="12394"/>
          </a:xfrm>
          <a:prstGeom prst="line">
            <a:avLst/>
          </a:prstGeom>
          <a:ln w="69850" cmpd="thickThin">
            <a:solidFill>
              <a:srgbClr val="8E6C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2"/>
          <p:cNvSpPr txBox="1"/>
          <p:nvPr/>
        </p:nvSpPr>
        <p:spPr>
          <a:xfrm>
            <a:off x="3794889" y="2726990"/>
            <a:ext cx="4602222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СПАСИБО </a:t>
            </a:r>
          </a:p>
          <a:p>
            <a:pPr algn="ctr"/>
            <a:r>
              <a:rPr lang="ru-RU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ЗА </a:t>
            </a:r>
            <a:r>
              <a:rPr lang="ru-RU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ВНИМАНИЕ! </a:t>
            </a:r>
            <a:endParaRPr lang="ru-RU" sz="4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54088105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 descr="D:\РАБОТА\Презентация\герб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9336" y="71317"/>
            <a:ext cx="703750" cy="930066"/>
          </a:xfrm>
          <a:prstGeom prst="rect">
            <a:avLst/>
          </a:prstGeom>
          <a:noFill/>
          <a:effectLst>
            <a:softEdge rad="0"/>
          </a:effectLst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70C0"/>
                </a:solidFill>
              </a:rPr>
              <a:t>Письмо  </a:t>
            </a:r>
            <a:r>
              <a:rPr lang="ru-RU" b="1" dirty="0">
                <a:solidFill>
                  <a:srgbClr val="0070C0"/>
                </a:solidFill>
              </a:rPr>
              <a:t>ФАС России № ПИ/26392/21 от 04.04.2021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ru-RU" dirty="0"/>
              <a:t>П</a:t>
            </a:r>
            <a:r>
              <a:rPr lang="ru-RU" dirty="0" smtClean="0"/>
              <a:t>одтверждающим </a:t>
            </a:r>
            <a:r>
              <a:rPr lang="ru-RU" dirty="0"/>
              <a:t>соответствие участника дополнительному требованию, может являться исключительно контракт (договор),  где стороной </a:t>
            </a:r>
            <a:r>
              <a:rPr lang="ru-RU" b="1" dirty="0"/>
              <a:t>выступает участник закупки (генеральный подряд)</a:t>
            </a:r>
            <a:r>
              <a:rPr lang="ru-RU" dirty="0"/>
              <a:t>.</a:t>
            </a:r>
          </a:p>
        </p:txBody>
      </p:sp>
      <p:pic>
        <p:nvPicPr>
          <p:cNvPr id="2051" name="Picture 3"/>
          <p:cNvPicPr>
            <a:picLocks noGrp="1" noChangeAspect="1" noChangeArrowheads="1"/>
          </p:cNvPicPr>
          <p:nvPr>
            <p:ph sz="half" idx="2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2" t="12903" r="73054" b="49869"/>
          <a:stretch/>
        </p:blipFill>
        <p:spPr bwMode="auto">
          <a:xfrm>
            <a:off x="6600056" y="1943100"/>
            <a:ext cx="4245421" cy="35899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0276133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 descr="D:\РАБОТА\Презентация\герб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9336" y="71317"/>
            <a:ext cx="703750" cy="930066"/>
          </a:xfrm>
          <a:prstGeom prst="rect">
            <a:avLst/>
          </a:prstGeom>
          <a:noFill/>
          <a:effectLst>
            <a:softEdge rad="0"/>
          </a:effectLst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823086" y="274638"/>
            <a:ext cx="10759314" cy="1143000"/>
          </a:xfrm>
        </p:spPr>
        <p:txBody>
          <a:bodyPr>
            <a:noAutofit/>
          </a:bodyPr>
          <a:lstStyle/>
          <a:p>
            <a:r>
              <a:rPr lang="ru-RU" sz="3500" b="1" dirty="0" smtClean="0">
                <a:solidFill>
                  <a:srgbClr val="0070C0"/>
                </a:solidFill>
              </a:rPr>
              <a:t>Решение </a:t>
            </a:r>
            <a:r>
              <a:rPr lang="ru-RU" sz="3500" b="1" dirty="0">
                <a:solidFill>
                  <a:srgbClr val="0070C0"/>
                </a:solidFill>
              </a:rPr>
              <a:t>Пензенского УФАС России </a:t>
            </a:r>
            <a:br>
              <a:rPr lang="ru-RU" sz="3500" b="1" dirty="0">
                <a:solidFill>
                  <a:srgbClr val="0070C0"/>
                </a:solidFill>
              </a:rPr>
            </a:br>
            <a:r>
              <a:rPr lang="ru-RU" sz="3500" b="1" dirty="0" smtClean="0">
                <a:solidFill>
                  <a:srgbClr val="0070C0"/>
                </a:solidFill>
              </a:rPr>
              <a:t>от 19.04.2021 по </a:t>
            </a:r>
            <a:r>
              <a:rPr lang="ru-RU" sz="3500" b="1" dirty="0">
                <a:solidFill>
                  <a:srgbClr val="0070C0"/>
                </a:solidFill>
              </a:rPr>
              <a:t>жалобе № </a:t>
            </a:r>
            <a:r>
              <a:rPr lang="ru-RU" sz="3500" b="1" dirty="0" smtClean="0">
                <a:solidFill>
                  <a:srgbClr val="0070C0"/>
                </a:solidFill>
              </a:rPr>
              <a:t>058/06/106-335/2021</a:t>
            </a:r>
            <a:endParaRPr lang="ru-RU" sz="3500" b="1" dirty="0">
              <a:solidFill>
                <a:srgbClr val="0070C0"/>
              </a:solidFill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10454952" cy="4133055"/>
          </a:xfrm>
        </p:spPr>
        <p:txBody>
          <a:bodyPr>
            <a:normAutofit fontScale="92500" lnSpcReduction="10000"/>
          </a:bodyPr>
          <a:lstStyle/>
          <a:p>
            <a:r>
              <a:rPr lang="ru-RU" dirty="0" smtClean="0"/>
              <a:t>По </a:t>
            </a:r>
            <a:r>
              <a:rPr lang="ru-RU" dirty="0"/>
              <a:t>мнению ФАС России, при осуществлении закупки на выполнение работ по строительству, реконструкции, капитальному ремонту, сносу объектов капитального строительства </a:t>
            </a:r>
            <a:r>
              <a:rPr lang="ru-RU" b="1" dirty="0"/>
              <a:t>контрактом (договором), подтверждающим соответствие участника закупки дополнительному требованию, может являться исключительно контракт (договор) на выполнение соответствующих работ, где стороной выступает участник закупки (генеральный подряд).</a:t>
            </a:r>
          </a:p>
          <a:p>
            <a:r>
              <a:rPr lang="ru-RU" dirty="0" smtClean="0"/>
              <a:t>Договор </a:t>
            </a:r>
            <a:r>
              <a:rPr lang="ru-RU" dirty="0"/>
              <a:t>субподряда на выполнение отдельных видов строительных работ, представленный участником закупки, не может являться подтверждением наличия опыта в целях применения Постановления Правительства РФ от 04.02.2015 № 99.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740717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 descr="D:\РАБОТА\Презентация\герб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9336" y="71317"/>
            <a:ext cx="703750" cy="930066"/>
          </a:xfrm>
          <a:prstGeom prst="rect">
            <a:avLst/>
          </a:prstGeom>
          <a:noFill/>
          <a:effectLst>
            <a:softEdge rad="0"/>
          </a:effectLst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823086" y="32048"/>
            <a:ext cx="10972800" cy="1143000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rgbClr val="0070C0"/>
                </a:solidFill>
              </a:rPr>
              <a:t>Решение </a:t>
            </a:r>
            <a:r>
              <a:rPr lang="ru-RU" sz="3200" b="1" dirty="0">
                <a:solidFill>
                  <a:srgbClr val="0070C0"/>
                </a:solidFill>
              </a:rPr>
              <a:t>Воронежского УФАС России от 24.08.2020 № 036/06/69-937/2020</a:t>
            </a: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half"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01" t="14157" r="37602" b="31022"/>
          <a:stretch/>
        </p:blipFill>
        <p:spPr bwMode="auto">
          <a:xfrm>
            <a:off x="551384" y="1004806"/>
            <a:ext cx="11017224" cy="5690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" name="Прямая соединительная линия 2"/>
          <p:cNvCxnSpPr/>
          <p:nvPr/>
        </p:nvCxnSpPr>
        <p:spPr>
          <a:xfrm>
            <a:off x="8832304" y="2852936"/>
            <a:ext cx="2016224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>
            <a:off x="8112224" y="2996952"/>
            <a:ext cx="2736304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>
            <a:off x="8112224" y="3212976"/>
            <a:ext cx="792088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740717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 descr="D:\РАБОТА\Презентация\герб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9336" y="71317"/>
            <a:ext cx="703750" cy="930066"/>
          </a:xfrm>
          <a:prstGeom prst="rect">
            <a:avLst/>
          </a:prstGeom>
          <a:noFill/>
          <a:effectLst>
            <a:softEdge rad="0"/>
          </a:effectLst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127448" y="332656"/>
            <a:ext cx="10540752" cy="1701499"/>
          </a:xfrm>
        </p:spPr>
        <p:txBody>
          <a:bodyPr>
            <a:noAutofit/>
          </a:bodyPr>
          <a:lstStyle/>
          <a:p>
            <a:r>
              <a:rPr lang="ru-RU" sz="3000" dirty="0" smtClean="0"/>
              <a:t>Вопрос: </a:t>
            </a:r>
            <a:r>
              <a:rPr lang="ru-RU" sz="3000" b="1" dirty="0" smtClean="0">
                <a:solidFill>
                  <a:srgbClr val="FF0000"/>
                </a:solidFill>
              </a:rPr>
              <a:t>не </a:t>
            </a:r>
            <a:r>
              <a:rPr lang="ru-RU" sz="3000" b="1" dirty="0">
                <a:solidFill>
                  <a:srgbClr val="FF0000"/>
                </a:solidFill>
              </a:rPr>
              <a:t>работает ссылка </a:t>
            </a:r>
            <a:r>
              <a:rPr lang="ru-RU" sz="3000" b="1" dirty="0" smtClean="0">
                <a:solidFill>
                  <a:srgbClr val="FF0000"/>
                </a:solidFill>
              </a:rPr>
              <a:t>на </a:t>
            </a:r>
            <a:r>
              <a:rPr lang="ru-RU" sz="3000" b="1" dirty="0">
                <a:solidFill>
                  <a:srgbClr val="FF0000"/>
                </a:solidFill>
              </a:rPr>
              <a:t>и</a:t>
            </a:r>
            <a:r>
              <a:rPr lang="ru-RU" sz="3000" b="1" dirty="0" smtClean="0">
                <a:solidFill>
                  <a:srgbClr val="FF0000"/>
                </a:solidFill>
              </a:rPr>
              <a:t>ндексы-дефляторы </a:t>
            </a:r>
            <a:r>
              <a:rPr lang="ru-RU" sz="3000" b="1" dirty="0">
                <a:solidFill>
                  <a:srgbClr val="FF0000"/>
                </a:solidFill>
              </a:rPr>
              <a:t>Министерства экономического развития РФ из </a:t>
            </a:r>
            <a:r>
              <a:rPr lang="ru-RU" sz="3000" b="1" dirty="0" smtClean="0">
                <a:solidFill>
                  <a:srgbClr val="FF0000"/>
                </a:solidFill>
              </a:rPr>
              <a:t>письма </a:t>
            </a:r>
            <a:r>
              <a:rPr lang="ru-RU" sz="3000" b="1" dirty="0">
                <a:solidFill>
                  <a:srgbClr val="FF0000"/>
                </a:solidFill>
              </a:rPr>
              <a:t>Министерства строительства и жилищно-коммунального хозяйства </a:t>
            </a:r>
            <a:r>
              <a:rPr lang="ru-RU" sz="3000" b="1" dirty="0" smtClean="0">
                <a:solidFill>
                  <a:srgbClr val="FF0000"/>
                </a:solidFill>
              </a:rPr>
              <a:t>РФ от </a:t>
            </a:r>
            <a:r>
              <a:rPr lang="ru-RU" sz="3000" b="1" dirty="0">
                <a:solidFill>
                  <a:srgbClr val="FF0000"/>
                </a:solidFill>
              </a:rPr>
              <a:t>16 марта 2020 г. </a:t>
            </a:r>
            <a:r>
              <a:rPr lang="ru-RU" sz="3000" b="1" dirty="0" smtClean="0">
                <a:solidFill>
                  <a:srgbClr val="FF0000"/>
                </a:solidFill>
              </a:rPr>
              <a:t>№ 9333-ИФ/09</a:t>
            </a:r>
            <a:endParaRPr lang="ru-RU" sz="3000" b="1" dirty="0">
              <a:solidFill>
                <a:srgbClr val="FF0000"/>
              </a:solidFill>
            </a:endParaRPr>
          </a:p>
        </p:txBody>
      </p:sp>
      <p:sp>
        <p:nvSpPr>
          <p:cNvPr id="7" name="Объект 6"/>
          <p:cNvSpPr>
            <a:spLocks noGrp="1"/>
          </p:cNvSpPr>
          <p:nvPr>
            <p:ph sz="half" idx="2"/>
          </p:nvPr>
        </p:nvSpPr>
        <p:spPr>
          <a:xfrm>
            <a:off x="1271464" y="2492896"/>
            <a:ext cx="10209336" cy="4093915"/>
          </a:xfrm>
        </p:spPr>
        <p:txBody>
          <a:bodyPr>
            <a:normAutofit fontScale="92500" lnSpcReduction="10000"/>
          </a:bodyPr>
          <a:lstStyle/>
          <a:p>
            <a:r>
              <a:rPr lang="ru-RU" dirty="0" smtClean="0"/>
              <a:t>Ответ</a:t>
            </a:r>
            <a:r>
              <a:rPr lang="ru-RU" dirty="0"/>
              <a:t>:  </a:t>
            </a:r>
            <a:r>
              <a:rPr lang="ru-RU" dirty="0" smtClean="0"/>
              <a:t>Письмо Минстроя </a:t>
            </a:r>
            <a:r>
              <a:rPr lang="ru-RU" dirty="0"/>
              <a:t>России от 10.07.2020 № </a:t>
            </a:r>
            <a:r>
              <a:rPr lang="ru-RU" dirty="0" smtClean="0"/>
              <a:t>26571-ИФ/09.</a:t>
            </a:r>
          </a:p>
          <a:p>
            <a:pPr marL="0" indent="0">
              <a:buNone/>
            </a:pPr>
            <a:r>
              <a:rPr lang="ru-RU" dirty="0" smtClean="0"/>
              <a:t> </a:t>
            </a:r>
            <a:r>
              <a:rPr lang="ru-RU" dirty="0"/>
              <a:t>На новой версии сайта информация по индексам цен на продукцию (затраты, услуги) инвестиционного назначения размещена в подразделе "Главная страница/Витрина данных/Инфляция/Индекс цен производителей/Индексы цен строительной продукции", а также доступна в единой межведомственной информационно-статистической системе (https://www.fedstat.ru) в подразделе "Ведомства/Федеральная служба государственной статистки/1.29. Цены и тарифы/1.29.17. Индексы цен на продукцию (затраты, услуги) инвестиционного назначения".</a:t>
            </a:r>
          </a:p>
          <a:p>
            <a:endParaRPr lang="ru-RU" dirty="0"/>
          </a:p>
          <a:p>
            <a:endParaRPr lang="ru-RU" dirty="0" smtClean="0"/>
          </a:p>
        </p:txBody>
      </p:sp>
    </p:spTree>
    <p:extLst>
      <p:ext uri="{BB962C8B-B14F-4D97-AF65-F5344CB8AC3E}">
        <p14:creationId xmlns:p14="http://schemas.microsoft.com/office/powerpoint/2010/main" val="322136416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 descr="D:\РАБОТА\Презентация\герб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9336" y="71317"/>
            <a:ext cx="703750" cy="930066"/>
          </a:xfrm>
          <a:prstGeom prst="rect">
            <a:avLst/>
          </a:prstGeom>
          <a:noFill/>
          <a:effectLst>
            <a:softEdge rad="0"/>
          </a:effectLst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055440" y="252294"/>
            <a:ext cx="10454952" cy="1498178"/>
          </a:xfrm>
        </p:spPr>
        <p:txBody>
          <a:bodyPr>
            <a:noAutofit/>
          </a:bodyPr>
          <a:lstStyle/>
          <a:p>
            <a:r>
              <a:rPr lang="ru-RU" sz="3500" dirty="0" smtClean="0"/>
              <a:t>Вопрос: </a:t>
            </a:r>
            <a:r>
              <a:rPr lang="ru-RU" sz="3500" b="1" dirty="0" smtClean="0">
                <a:solidFill>
                  <a:srgbClr val="FF0000"/>
                </a:solidFill>
              </a:rPr>
              <a:t>обязательна ли смета контракта к муниципальному контракту на выполнение работ по капитальному ремонту ?</a:t>
            </a:r>
            <a:endParaRPr lang="ru-RU" sz="3500" b="1" dirty="0">
              <a:solidFill>
                <a:srgbClr val="FF0000"/>
              </a:solidFill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sz="half" idx="1"/>
          </p:nvPr>
        </p:nvSpPr>
        <p:spPr>
          <a:xfrm>
            <a:off x="823086" y="2204864"/>
            <a:ext cx="10382944" cy="3921300"/>
          </a:xfrm>
        </p:spPr>
        <p:txBody>
          <a:bodyPr>
            <a:normAutofit/>
          </a:bodyPr>
          <a:lstStyle/>
          <a:p>
            <a:r>
              <a:rPr lang="ru-RU" dirty="0" smtClean="0"/>
              <a:t>Ответ: Обязательна т.к. в соответствии с п. 9 ст. </a:t>
            </a:r>
            <a:r>
              <a:rPr lang="ru-RU" dirty="0"/>
              <a:t>22 Закона № 44-ФЗ </a:t>
            </a:r>
            <a:r>
              <a:rPr lang="ru-RU" dirty="0" smtClean="0"/>
              <a:t>определение НМЦК на строительство</a:t>
            </a:r>
            <a:r>
              <a:rPr lang="ru-RU" dirty="0"/>
              <a:t>, реконструкцию, капитальный ремонт, снос объекта капитального строительства </a:t>
            </a:r>
            <a:r>
              <a:rPr lang="ru-RU" dirty="0" smtClean="0"/>
              <a:t> производится на </a:t>
            </a:r>
            <a:r>
              <a:rPr lang="ru-RU" b="1" u="sng" dirty="0"/>
              <a:t>основании проектной </a:t>
            </a:r>
            <a:r>
              <a:rPr lang="ru-RU" b="1" u="sng" dirty="0" smtClean="0"/>
              <a:t>документации с использованием проектно-сметного метода</a:t>
            </a:r>
            <a:r>
              <a:rPr lang="ru-RU" dirty="0" smtClean="0"/>
              <a:t> </a:t>
            </a: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386371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 descr="D:\РАБОТА\Презентация\герб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9336" y="71317"/>
            <a:ext cx="703750" cy="930066"/>
          </a:xfrm>
          <a:prstGeom prst="rect">
            <a:avLst/>
          </a:prstGeom>
          <a:noFill/>
          <a:effectLst>
            <a:softEdge rad="0"/>
          </a:effectLst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823086" y="260648"/>
            <a:ext cx="10972800" cy="1656184"/>
          </a:xfrm>
        </p:spPr>
        <p:txBody>
          <a:bodyPr>
            <a:noAutofit/>
          </a:bodyPr>
          <a:lstStyle/>
          <a:p>
            <a:r>
              <a:rPr lang="ru-RU" sz="2600" dirty="0"/>
              <a:t>Вопрос: </a:t>
            </a:r>
            <a:r>
              <a:rPr lang="ru-RU" sz="2600" b="1" dirty="0" smtClean="0">
                <a:solidFill>
                  <a:srgbClr val="FF0000"/>
                </a:solidFill>
              </a:rPr>
              <a:t>Какой </a:t>
            </a:r>
            <a:r>
              <a:rPr lang="ru-RU" sz="2600" b="1" dirty="0">
                <a:solidFill>
                  <a:srgbClr val="FF0000"/>
                </a:solidFill>
              </a:rPr>
              <a:t>метод определения НМЦК необходимо применять при осуществлении закупок по подготовке проектной документации при наличии разночтений Федерального закона N 44-ФЗ и Приказа Минстроя России №841/</a:t>
            </a:r>
            <a:r>
              <a:rPr lang="ru-RU" sz="2600" b="1" dirty="0" err="1">
                <a:solidFill>
                  <a:srgbClr val="FF0000"/>
                </a:solidFill>
              </a:rPr>
              <a:t>пр</a:t>
            </a:r>
            <a:r>
              <a:rPr lang="ru-RU" sz="2600" b="1" dirty="0">
                <a:solidFill>
                  <a:srgbClr val="FF0000"/>
                </a:solidFill>
              </a:rPr>
              <a:t> от 23.12.2019г</a:t>
            </a:r>
            <a:r>
              <a:rPr lang="ru-RU" sz="3000" b="1" dirty="0" smtClean="0">
                <a:solidFill>
                  <a:srgbClr val="FF0000"/>
                </a:solidFill>
              </a:rPr>
              <a:t>.?</a:t>
            </a:r>
            <a:endParaRPr lang="ru-RU" sz="3000" b="1" dirty="0">
              <a:solidFill>
                <a:srgbClr val="FF0000"/>
              </a:solidFill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sz="half" idx="1"/>
          </p:nvPr>
        </p:nvSpPr>
        <p:spPr>
          <a:xfrm>
            <a:off x="609600" y="4581128"/>
            <a:ext cx="11103024" cy="1800200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r>
              <a:rPr lang="ru-RU" dirty="0"/>
              <a:t>Ответ: </a:t>
            </a:r>
            <a:r>
              <a:rPr lang="ru-RU" dirty="0" smtClean="0"/>
              <a:t>Согласно ч. 15 раздела </a:t>
            </a:r>
            <a:r>
              <a:rPr lang="en-US" dirty="0" smtClean="0"/>
              <a:t>II</a:t>
            </a:r>
            <a:r>
              <a:rPr lang="ru-RU" dirty="0"/>
              <a:t> Приказа Минстроя России №</a:t>
            </a:r>
            <a:r>
              <a:rPr lang="ru-RU" dirty="0" smtClean="0"/>
              <a:t>841/</a:t>
            </a:r>
            <a:r>
              <a:rPr lang="ru-RU" dirty="0" err="1" smtClean="0"/>
              <a:t>пр</a:t>
            </a:r>
            <a:r>
              <a:rPr lang="ru-RU" dirty="0" smtClean="0"/>
              <a:t> расчет </a:t>
            </a:r>
            <a:r>
              <a:rPr lang="ru-RU" b="1" dirty="0"/>
              <a:t>НМЦК</a:t>
            </a:r>
            <a:r>
              <a:rPr lang="ru-RU" dirty="0"/>
              <a:t> при осуществлении закупок подрядных работ по инженерным изысканиям и (или) по подготовке проектной документации размещается заказчиком в единой информационной системе в сфере закупок </a:t>
            </a:r>
            <a:r>
              <a:rPr lang="ru-RU" b="1" dirty="0"/>
              <a:t>вместе с документацией </a:t>
            </a:r>
            <a:r>
              <a:rPr lang="ru-RU" dirty="0"/>
              <a:t>об осуществлении закупки.</a:t>
            </a:r>
          </a:p>
          <a:p>
            <a:endParaRPr lang="ru-RU" dirty="0"/>
          </a:p>
        </p:txBody>
      </p:sp>
      <p:sp>
        <p:nvSpPr>
          <p:cNvPr id="7" name="Объект 5"/>
          <p:cNvSpPr>
            <a:spLocks noGrp="1"/>
          </p:cNvSpPr>
          <p:nvPr>
            <p:ph sz="half" idx="1"/>
          </p:nvPr>
        </p:nvSpPr>
        <p:spPr>
          <a:xfrm>
            <a:off x="641142" y="1956918"/>
            <a:ext cx="11336688" cy="1473028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ru-RU" dirty="0"/>
              <a:t>Ответ: Согласно ч. </a:t>
            </a:r>
            <a:r>
              <a:rPr lang="ru-RU" dirty="0" smtClean="0"/>
              <a:t>10 </a:t>
            </a:r>
            <a:r>
              <a:rPr lang="ru-RU" dirty="0"/>
              <a:t>раздела </a:t>
            </a:r>
            <a:r>
              <a:rPr lang="en-US" dirty="0"/>
              <a:t>II</a:t>
            </a:r>
            <a:r>
              <a:rPr lang="ru-RU" dirty="0"/>
              <a:t> Приказа Минстроя России №841/</a:t>
            </a:r>
            <a:r>
              <a:rPr lang="ru-RU" dirty="0" err="1"/>
              <a:t>пр</a:t>
            </a:r>
            <a:r>
              <a:rPr lang="ru-RU" dirty="0"/>
              <a:t> </a:t>
            </a:r>
            <a:r>
              <a:rPr lang="ru-RU" dirty="0" smtClean="0"/>
              <a:t>НМЦК </a:t>
            </a:r>
            <a:r>
              <a:rPr lang="ru-RU" dirty="0"/>
              <a:t>при осуществлении закупок подрядных работ по инженерным изысканиям и (или) по подготовке проектной документации определяется </a:t>
            </a:r>
            <a:r>
              <a:rPr lang="ru-RU" b="1" dirty="0"/>
              <a:t>с применением методов, предусмотренных частью 1 статьи 22 Федерального закона </a:t>
            </a:r>
            <a:r>
              <a:rPr lang="ru-RU" b="1" dirty="0" smtClean="0"/>
              <a:t>№ </a:t>
            </a:r>
            <a:r>
              <a:rPr lang="ru-RU" b="1" dirty="0"/>
              <a:t>44-ФЗ</a:t>
            </a:r>
            <a:r>
              <a:rPr lang="ru-RU" dirty="0"/>
              <a:t>, в том числе с составлением расчетов (смет) на основании сметных нормативов</a:t>
            </a:r>
          </a:p>
          <a:p>
            <a:pPr marL="0" indent="0">
              <a:buNone/>
            </a:pPr>
            <a:endParaRPr lang="ru-RU" dirty="0" smtClean="0"/>
          </a:p>
          <a:p>
            <a:endParaRPr lang="ru-RU" dirty="0"/>
          </a:p>
        </p:txBody>
      </p:sp>
      <p:sp>
        <p:nvSpPr>
          <p:cNvPr id="8" name="Заголовок 3"/>
          <p:cNvSpPr txBox="1">
            <a:spLocks/>
          </p:cNvSpPr>
          <p:nvPr/>
        </p:nvSpPr>
        <p:spPr>
          <a:xfrm>
            <a:off x="823086" y="3429000"/>
            <a:ext cx="10972800" cy="79208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000" b="1" dirty="0" smtClean="0">
                <a:solidFill>
                  <a:srgbClr val="FF0000"/>
                </a:solidFill>
              </a:rPr>
              <a:t/>
            </a:r>
            <a:br>
              <a:rPr lang="ru-RU" sz="3000" b="1" dirty="0" smtClean="0">
                <a:solidFill>
                  <a:srgbClr val="FF0000"/>
                </a:solidFill>
              </a:rPr>
            </a:br>
            <a:r>
              <a:rPr lang="ru-RU" sz="3200" dirty="0"/>
              <a:t>Вопрос: </a:t>
            </a:r>
            <a:r>
              <a:rPr lang="ru-RU" sz="3200" b="1" dirty="0" smtClean="0">
                <a:solidFill>
                  <a:srgbClr val="FF0000"/>
                </a:solidFill>
              </a:rPr>
              <a:t>Какие документы включаются в обоснование НМЦК при размещении документации в ЕИС?</a:t>
            </a:r>
            <a:endParaRPr lang="ru-RU" sz="30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40717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 descr="D:\РАБОТА\Презентация\герб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9336" y="71317"/>
            <a:ext cx="703750" cy="930066"/>
          </a:xfrm>
          <a:prstGeom prst="rect">
            <a:avLst/>
          </a:prstGeom>
          <a:noFill/>
          <a:effectLst>
            <a:softEdge rad="0"/>
          </a:effectLst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823086" y="317306"/>
            <a:ext cx="10972800" cy="1599525"/>
          </a:xfrm>
        </p:spPr>
        <p:txBody>
          <a:bodyPr>
            <a:noAutofit/>
          </a:bodyPr>
          <a:lstStyle/>
          <a:p>
            <a:r>
              <a:rPr lang="ru-RU" sz="3600" dirty="0"/>
              <a:t>Вопрос: </a:t>
            </a:r>
            <a:r>
              <a:rPr lang="ru-RU" sz="3300" b="1" dirty="0" smtClean="0">
                <a:solidFill>
                  <a:srgbClr val="FF0000"/>
                </a:solidFill>
              </a:rPr>
              <a:t>В </a:t>
            </a:r>
            <a:r>
              <a:rPr lang="ru-RU" sz="3300" b="1" dirty="0">
                <a:solidFill>
                  <a:srgbClr val="FF0000"/>
                </a:solidFill>
              </a:rPr>
              <a:t>каких случаях не требуется проектная документация для определения </a:t>
            </a:r>
            <a:r>
              <a:rPr lang="ru-RU" sz="3300" b="1" dirty="0" smtClean="0">
                <a:solidFill>
                  <a:srgbClr val="FF0000"/>
                </a:solidFill>
              </a:rPr>
              <a:t>НМЦК при </a:t>
            </a:r>
            <a:r>
              <a:rPr lang="ru-RU" sz="3300" b="1" dirty="0">
                <a:solidFill>
                  <a:srgbClr val="FF0000"/>
                </a:solidFill>
              </a:rPr>
              <a:t>осуществлении закупок в сфере градостроительной деятельности?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half" idx="1"/>
          </p:nvPr>
        </p:nvSpPr>
        <p:spPr>
          <a:xfrm>
            <a:off x="609600" y="1988840"/>
            <a:ext cx="10959008" cy="4464496"/>
          </a:xfrm>
        </p:spPr>
        <p:txBody>
          <a:bodyPr>
            <a:normAutofit fontScale="85000" lnSpcReduction="20000"/>
          </a:bodyPr>
          <a:lstStyle/>
          <a:p>
            <a:r>
              <a:rPr lang="ru-RU" dirty="0"/>
              <a:t>Ответ: Из положений Градостроительного кодекса Российской Федерации (далее - </a:t>
            </a:r>
            <a:r>
              <a:rPr lang="ru-RU" dirty="0" err="1"/>
              <a:t>ГрК</a:t>
            </a:r>
            <a:r>
              <a:rPr lang="ru-RU" dirty="0"/>
              <a:t> РФ) следует, что строительство, реконструкция, капитальный ремонт объекта капитального строительства осуществляются на основании проектной документации, которая содержит показатели, позволяющие определить соответствие закупаемой работы установленным заказчиком </a:t>
            </a:r>
            <a:r>
              <a:rPr lang="ru-RU" dirty="0" smtClean="0"/>
              <a:t>требованиям</a:t>
            </a:r>
          </a:p>
          <a:p>
            <a:r>
              <a:rPr lang="ru-RU" dirty="0"/>
              <a:t>Из части 12.2 статьи 48 </a:t>
            </a:r>
            <a:r>
              <a:rPr lang="ru-RU" dirty="0" err="1"/>
              <a:t>ГрК</a:t>
            </a:r>
            <a:r>
              <a:rPr lang="ru-RU" dirty="0"/>
              <a:t> РФ следует, </a:t>
            </a:r>
            <a:r>
              <a:rPr lang="ru-RU" dirty="0" smtClean="0"/>
              <a:t>что </a:t>
            </a:r>
            <a:r>
              <a:rPr lang="ru-RU" dirty="0"/>
              <a:t>в случае проведения капитального ремонта объектов капитального строительства, финансируемого с привлечением средств бюджетов бюджетной системы РФ, Заказчик вправе не разрабатывать проектную документацию в полном объеме, а ограничиться подготовкой раздела проектной документации «Смета на капитальный ремонт объекта капитального строительства</a:t>
            </a:r>
            <a:r>
              <a:rPr lang="ru-RU" dirty="0" smtClean="0"/>
              <a:t>»</a:t>
            </a:r>
          </a:p>
          <a:p>
            <a:r>
              <a:rPr lang="ru-RU" dirty="0"/>
              <a:t>Для текущего ремонта составления </a:t>
            </a:r>
            <a:r>
              <a:rPr lang="ru-RU" dirty="0" smtClean="0"/>
              <a:t>проектной </a:t>
            </a:r>
            <a:r>
              <a:rPr lang="ru-RU" dirty="0"/>
              <a:t>документации не требуется в обязательном </a:t>
            </a:r>
            <a:r>
              <a:rPr lang="ru-RU" dirty="0" smtClean="0"/>
              <a:t>порядке</a:t>
            </a: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740717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 descr="D:\РАБОТА\Презентация\герб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9336" y="71317"/>
            <a:ext cx="703750" cy="930066"/>
          </a:xfrm>
          <a:prstGeom prst="rect">
            <a:avLst/>
          </a:prstGeom>
          <a:noFill/>
          <a:effectLst>
            <a:softEdge rad="0"/>
          </a:effectLst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823086" y="274638"/>
            <a:ext cx="10759314" cy="1143000"/>
          </a:xfrm>
        </p:spPr>
        <p:txBody>
          <a:bodyPr>
            <a:noAutofit/>
          </a:bodyPr>
          <a:lstStyle/>
          <a:p>
            <a:r>
              <a:rPr lang="ru-RU" sz="3800" b="1" dirty="0" smtClean="0">
                <a:solidFill>
                  <a:srgbClr val="0070C0"/>
                </a:solidFill>
              </a:rPr>
              <a:t>Решение </a:t>
            </a:r>
            <a:r>
              <a:rPr lang="ru-RU" sz="3800" b="1" dirty="0">
                <a:solidFill>
                  <a:srgbClr val="0070C0"/>
                </a:solidFill>
              </a:rPr>
              <a:t>Пензенского УФАС России </a:t>
            </a:r>
            <a:r>
              <a:rPr lang="ru-RU" sz="3800" b="1" dirty="0" smtClean="0">
                <a:solidFill>
                  <a:srgbClr val="0070C0"/>
                </a:solidFill>
              </a:rPr>
              <a:t>от 18.03.2021 </a:t>
            </a:r>
            <a:r>
              <a:rPr lang="ru-RU" sz="3800" b="1" dirty="0">
                <a:solidFill>
                  <a:srgbClr val="0070C0"/>
                </a:solidFill>
              </a:rPr>
              <a:t/>
            </a:r>
            <a:br>
              <a:rPr lang="ru-RU" sz="3800" b="1" dirty="0">
                <a:solidFill>
                  <a:srgbClr val="0070C0"/>
                </a:solidFill>
              </a:rPr>
            </a:br>
            <a:r>
              <a:rPr lang="ru-RU" sz="3800" b="1" dirty="0">
                <a:solidFill>
                  <a:srgbClr val="0070C0"/>
                </a:solidFill>
              </a:rPr>
              <a:t>по делу № </a:t>
            </a:r>
            <a:r>
              <a:rPr lang="ru-RU" sz="3800" b="1" dirty="0" smtClean="0">
                <a:solidFill>
                  <a:srgbClr val="0070C0"/>
                </a:solidFill>
              </a:rPr>
              <a:t>058/06/106-216/2021</a:t>
            </a:r>
            <a:endParaRPr lang="ru-RU" sz="3800" b="1" dirty="0">
              <a:solidFill>
                <a:srgbClr val="0070C0"/>
              </a:solidFill>
            </a:endParaRPr>
          </a:p>
        </p:txBody>
      </p:sp>
      <p:graphicFrame>
        <p:nvGraphicFramePr>
          <p:cNvPr id="2" name="Объект 1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1699782420"/>
              </p:ext>
            </p:extLst>
          </p:nvPr>
        </p:nvGraphicFramePr>
        <p:xfrm>
          <a:off x="609600" y="1484785"/>
          <a:ext cx="10814992" cy="49685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5740717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8557</TotalTime>
  <Words>770</Words>
  <Application>Microsoft Office PowerPoint</Application>
  <PresentationFormat>Произвольный</PresentationFormat>
  <Paragraphs>40</Paragraphs>
  <Slides>11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Управление по регулированию контрактной системы и закупкам Пензенской области</vt:lpstr>
      <vt:lpstr>Письмо  ФАС России № ПИ/26392/21 от 04.04.2021</vt:lpstr>
      <vt:lpstr>Решение Пензенского УФАС России  от 19.04.2021 по жалобе № 058/06/106-335/2021</vt:lpstr>
      <vt:lpstr>Решение Воронежского УФАС России от 24.08.2020 № 036/06/69-937/2020</vt:lpstr>
      <vt:lpstr>Вопрос: не работает ссылка на индексы-дефляторы Министерства экономического развития РФ из письма Министерства строительства и жилищно-коммунального хозяйства РФ от 16 марта 2020 г. № 9333-ИФ/09</vt:lpstr>
      <vt:lpstr>Вопрос: обязательна ли смета контракта к муниципальному контракту на выполнение работ по капитальному ремонту ?</vt:lpstr>
      <vt:lpstr>Вопрос: Какой метод определения НМЦК необходимо применять при осуществлении закупок по подготовке проектной документации при наличии разночтений Федерального закона N 44-ФЗ и Приказа Минстроя России №841/пр от 23.12.2019г.?</vt:lpstr>
      <vt:lpstr>Вопрос: В каких случаях не требуется проектная документация для определения НМЦК при осуществлении закупок в сфере градостроительной деятельности?</vt:lpstr>
      <vt:lpstr>Решение Пензенского УФАС России от 18.03.2021  по делу № 058/06/106-216/2021</vt:lpstr>
      <vt:lpstr>Установление условий о членстве в СРО (требования о наличии взносов в фонд возмещения вреда )</vt:lpstr>
      <vt:lpstr>Управление по регулированию контрактной системы и закупкам Пензенской области</vt:lpstr>
    </vt:vector>
  </TitlesOfParts>
  <Company>Reanimator Extreme Edition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wix</dc:creator>
  <cp:lastModifiedBy>Данилова Марина Геннадьевна</cp:lastModifiedBy>
  <cp:revision>394</cp:revision>
  <cp:lastPrinted>2020-01-17T09:01:31Z</cp:lastPrinted>
  <dcterms:created xsi:type="dcterms:W3CDTF">2014-02-12T20:55:17Z</dcterms:created>
  <dcterms:modified xsi:type="dcterms:W3CDTF">2021-04-22T06:56:01Z</dcterms:modified>
</cp:coreProperties>
</file>