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04" r:id="rId1"/>
  </p:sldMasterIdLst>
  <p:notesMasterIdLst>
    <p:notesMasterId r:id="rId35"/>
  </p:notesMasterIdLst>
  <p:sldIdLst>
    <p:sldId id="324" r:id="rId2"/>
    <p:sldId id="359" r:id="rId3"/>
    <p:sldId id="344" r:id="rId4"/>
    <p:sldId id="358" r:id="rId5"/>
    <p:sldId id="338" r:id="rId6"/>
    <p:sldId id="346" r:id="rId7"/>
    <p:sldId id="345" r:id="rId8"/>
    <p:sldId id="339" r:id="rId9"/>
    <p:sldId id="347" r:id="rId10"/>
    <p:sldId id="351" r:id="rId11"/>
    <p:sldId id="357" r:id="rId12"/>
    <p:sldId id="348" r:id="rId13"/>
    <p:sldId id="356" r:id="rId14"/>
    <p:sldId id="378" r:id="rId15"/>
    <p:sldId id="355" r:id="rId16"/>
    <p:sldId id="354" r:id="rId17"/>
    <p:sldId id="380" r:id="rId18"/>
    <p:sldId id="383" r:id="rId19"/>
    <p:sldId id="364" r:id="rId20"/>
    <p:sldId id="367" r:id="rId21"/>
    <p:sldId id="369" r:id="rId22"/>
    <p:sldId id="381" r:id="rId23"/>
    <p:sldId id="382" r:id="rId24"/>
    <p:sldId id="386" r:id="rId25"/>
    <p:sldId id="371" r:id="rId26"/>
    <p:sldId id="368" r:id="rId27"/>
    <p:sldId id="349" r:id="rId28"/>
    <p:sldId id="384" r:id="rId29"/>
    <p:sldId id="343" r:id="rId30"/>
    <p:sldId id="376" r:id="rId31"/>
    <p:sldId id="353" r:id="rId32"/>
    <p:sldId id="377" r:id="rId33"/>
    <p:sldId id="326" r:id="rId34"/>
  </p:sldIdLst>
  <p:sldSz cx="12192000" cy="6858000"/>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Мария Костина" initials="М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0"/>
    <a:srgbClr val="8E6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73" autoAdjust="0"/>
    <p:restoredTop sz="99314" autoAdjust="0"/>
  </p:normalViewPr>
  <p:slideViewPr>
    <p:cSldViewPr>
      <p:cViewPr>
        <p:scale>
          <a:sx n="100" d="100"/>
          <a:sy n="100" d="100"/>
        </p:scale>
        <p:origin x="-1338" y="-444"/>
      </p:cViewPr>
      <p:guideLst>
        <p:guide orient="horz" pos="2160"/>
        <p:guide pos="3840"/>
      </p:guideLst>
    </p:cSldViewPr>
  </p:slideViewPr>
  <p:outlineViewPr>
    <p:cViewPr>
      <p:scale>
        <a:sx n="33" d="100"/>
        <a:sy n="33" d="100"/>
      </p:scale>
      <p:origin x="0" y="-14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_rels/data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png"/></Relationships>
</file>

<file path=ppt/diagrams/_rels/drawing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9984FF-1A22-4C18-9F96-721DA23B0F4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0B72E631-9F63-42BA-98AE-1681AC8B813F}">
      <dgm:prSet/>
      <dgm:spPr/>
      <dgm:t>
        <a:bodyPr/>
        <a:lstStyle/>
        <a:p>
          <a:pPr rtl="0"/>
          <a:r>
            <a:rPr lang="ru-RU" b="1" dirty="0" smtClean="0"/>
            <a:t>Стороны</a:t>
          </a:r>
          <a:r>
            <a:rPr lang="ru-RU" dirty="0" smtClean="0"/>
            <a:t> могут быть привлечены к административной ответственности в виде наложения административного штрафа за совершение правонарушения, предусмотренного ч. 4 ст. 7.32 КоАП РФ. </a:t>
          </a:r>
          <a:endParaRPr lang="ru-RU" dirty="0"/>
        </a:p>
      </dgm:t>
    </dgm:pt>
    <dgm:pt modelId="{E741995A-E7ED-4C9B-95D2-2EBF690E1470}" type="parTrans" cxnId="{DE3F611B-7B24-4F66-A989-013D1229FE32}">
      <dgm:prSet/>
      <dgm:spPr/>
      <dgm:t>
        <a:bodyPr/>
        <a:lstStyle/>
        <a:p>
          <a:endParaRPr lang="ru-RU"/>
        </a:p>
      </dgm:t>
    </dgm:pt>
    <dgm:pt modelId="{B3F9D841-11FD-4AB2-B554-E96268D0C35F}" type="sibTrans" cxnId="{DE3F611B-7B24-4F66-A989-013D1229FE32}">
      <dgm:prSet/>
      <dgm:spPr/>
      <dgm:t>
        <a:bodyPr/>
        <a:lstStyle/>
        <a:p>
          <a:endParaRPr lang="ru-RU"/>
        </a:p>
      </dgm:t>
    </dgm:pt>
    <dgm:pt modelId="{186FBBEE-6D6B-4E63-AD32-FB2061AAA4B7}">
      <dgm:prSet/>
      <dgm:spPr/>
      <dgm:t>
        <a:bodyPr/>
        <a:lstStyle/>
        <a:p>
          <a:pPr rtl="0"/>
          <a:r>
            <a:rPr lang="ru-RU" dirty="0" smtClean="0"/>
            <a:t>Признаки указанного административного правонарушения могут усматриваться в действиях как </a:t>
          </a:r>
          <a:r>
            <a:rPr lang="ru-RU" b="1" dirty="0" smtClean="0"/>
            <a:t>заказчика</a:t>
          </a:r>
          <a:r>
            <a:rPr lang="ru-RU" dirty="0" smtClean="0"/>
            <a:t> (Решение Краснодарского УФАС России от 09.07.2015 по делу № ВП-26/2015), так и </a:t>
          </a:r>
          <a:r>
            <a:rPr lang="ru-RU" b="1" dirty="0" smtClean="0"/>
            <a:t>поставщика</a:t>
          </a:r>
          <a:r>
            <a:rPr lang="ru-RU" dirty="0" smtClean="0"/>
            <a:t> (подрядчика, исполнителя) (Постановление Арбитражного суда Уральского округа от 14.08.2015 № Ф09-5428/15).</a:t>
          </a:r>
          <a:endParaRPr lang="ru-RU" dirty="0"/>
        </a:p>
      </dgm:t>
    </dgm:pt>
    <dgm:pt modelId="{FED8F4E5-B153-4396-A140-277ED2DDB38F}" type="parTrans" cxnId="{E0CE37B9-45DD-44C0-93FE-83A3C688EF59}">
      <dgm:prSet/>
      <dgm:spPr/>
      <dgm:t>
        <a:bodyPr/>
        <a:lstStyle/>
        <a:p>
          <a:endParaRPr lang="ru-RU"/>
        </a:p>
      </dgm:t>
    </dgm:pt>
    <dgm:pt modelId="{4F6CDEEA-3086-4931-A18D-55ED6B1C95F7}" type="sibTrans" cxnId="{E0CE37B9-45DD-44C0-93FE-83A3C688EF59}">
      <dgm:prSet/>
      <dgm:spPr/>
      <dgm:t>
        <a:bodyPr/>
        <a:lstStyle/>
        <a:p>
          <a:endParaRPr lang="ru-RU"/>
        </a:p>
      </dgm:t>
    </dgm:pt>
    <dgm:pt modelId="{050B7A61-D669-4F9A-A049-1B232F52D06D}" type="pres">
      <dgm:prSet presAssocID="{E19984FF-1A22-4C18-9F96-721DA23B0F4B}" presName="vert0" presStyleCnt="0">
        <dgm:presLayoutVars>
          <dgm:dir/>
          <dgm:animOne val="branch"/>
          <dgm:animLvl val="lvl"/>
        </dgm:presLayoutVars>
      </dgm:prSet>
      <dgm:spPr/>
      <dgm:t>
        <a:bodyPr/>
        <a:lstStyle/>
        <a:p>
          <a:endParaRPr lang="ru-RU"/>
        </a:p>
      </dgm:t>
    </dgm:pt>
    <dgm:pt modelId="{DAB81507-2092-4035-AA46-E0E318760E58}" type="pres">
      <dgm:prSet presAssocID="{0B72E631-9F63-42BA-98AE-1681AC8B813F}" presName="thickLine" presStyleLbl="alignNode1" presStyleIdx="0" presStyleCnt="2"/>
      <dgm:spPr/>
    </dgm:pt>
    <dgm:pt modelId="{C3B8599A-FE86-40CC-B6F0-884542272700}" type="pres">
      <dgm:prSet presAssocID="{0B72E631-9F63-42BA-98AE-1681AC8B813F}" presName="horz1" presStyleCnt="0"/>
      <dgm:spPr/>
    </dgm:pt>
    <dgm:pt modelId="{322AD593-2876-405F-B6AC-7900C5EF1F0D}" type="pres">
      <dgm:prSet presAssocID="{0B72E631-9F63-42BA-98AE-1681AC8B813F}" presName="tx1" presStyleLbl="revTx" presStyleIdx="0" presStyleCnt="2"/>
      <dgm:spPr/>
      <dgm:t>
        <a:bodyPr/>
        <a:lstStyle/>
        <a:p>
          <a:endParaRPr lang="ru-RU"/>
        </a:p>
      </dgm:t>
    </dgm:pt>
    <dgm:pt modelId="{96B93B94-E09C-469A-ADCC-150D5A2B3984}" type="pres">
      <dgm:prSet presAssocID="{0B72E631-9F63-42BA-98AE-1681AC8B813F}" presName="vert1" presStyleCnt="0"/>
      <dgm:spPr/>
    </dgm:pt>
    <dgm:pt modelId="{B961BECD-5562-4C43-91D7-687B20797652}" type="pres">
      <dgm:prSet presAssocID="{186FBBEE-6D6B-4E63-AD32-FB2061AAA4B7}" presName="thickLine" presStyleLbl="alignNode1" presStyleIdx="1" presStyleCnt="2"/>
      <dgm:spPr/>
    </dgm:pt>
    <dgm:pt modelId="{D5FD1834-202C-4F57-B6AB-D2A6D65E3DEE}" type="pres">
      <dgm:prSet presAssocID="{186FBBEE-6D6B-4E63-AD32-FB2061AAA4B7}" presName="horz1" presStyleCnt="0"/>
      <dgm:spPr/>
    </dgm:pt>
    <dgm:pt modelId="{86F315F3-6EAB-4766-ABC0-940D6B8F8668}" type="pres">
      <dgm:prSet presAssocID="{186FBBEE-6D6B-4E63-AD32-FB2061AAA4B7}" presName="tx1" presStyleLbl="revTx" presStyleIdx="1" presStyleCnt="2"/>
      <dgm:spPr/>
      <dgm:t>
        <a:bodyPr/>
        <a:lstStyle/>
        <a:p>
          <a:endParaRPr lang="ru-RU"/>
        </a:p>
      </dgm:t>
    </dgm:pt>
    <dgm:pt modelId="{FEB557F0-5425-41A8-95D3-318428E6F8CA}" type="pres">
      <dgm:prSet presAssocID="{186FBBEE-6D6B-4E63-AD32-FB2061AAA4B7}" presName="vert1" presStyleCnt="0"/>
      <dgm:spPr/>
    </dgm:pt>
  </dgm:ptLst>
  <dgm:cxnLst>
    <dgm:cxn modelId="{7E4D4D02-3133-465E-967E-8EEEC8779E8B}" type="presOf" srcId="{E19984FF-1A22-4C18-9F96-721DA23B0F4B}" destId="{050B7A61-D669-4F9A-A049-1B232F52D06D}" srcOrd="0" destOrd="0" presId="urn:microsoft.com/office/officeart/2008/layout/LinedList"/>
    <dgm:cxn modelId="{3A140B57-45E6-4B21-A1F1-8F339B4DA51A}" type="presOf" srcId="{0B72E631-9F63-42BA-98AE-1681AC8B813F}" destId="{322AD593-2876-405F-B6AC-7900C5EF1F0D}" srcOrd="0" destOrd="0" presId="urn:microsoft.com/office/officeart/2008/layout/LinedList"/>
    <dgm:cxn modelId="{5B19B854-A12C-47FF-9669-29C1A4143F01}" type="presOf" srcId="{186FBBEE-6D6B-4E63-AD32-FB2061AAA4B7}" destId="{86F315F3-6EAB-4766-ABC0-940D6B8F8668}" srcOrd="0" destOrd="0" presId="urn:microsoft.com/office/officeart/2008/layout/LinedList"/>
    <dgm:cxn modelId="{DE3F611B-7B24-4F66-A989-013D1229FE32}" srcId="{E19984FF-1A22-4C18-9F96-721DA23B0F4B}" destId="{0B72E631-9F63-42BA-98AE-1681AC8B813F}" srcOrd="0" destOrd="0" parTransId="{E741995A-E7ED-4C9B-95D2-2EBF690E1470}" sibTransId="{B3F9D841-11FD-4AB2-B554-E96268D0C35F}"/>
    <dgm:cxn modelId="{E0CE37B9-45DD-44C0-93FE-83A3C688EF59}" srcId="{E19984FF-1A22-4C18-9F96-721DA23B0F4B}" destId="{186FBBEE-6D6B-4E63-AD32-FB2061AAA4B7}" srcOrd="1" destOrd="0" parTransId="{FED8F4E5-B153-4396-A140-277ED2DDB38F}" sibTransId="{4F6CDEEA-3086-4931-A18D-55ED6B1C95F7}"/>
    <dgm:cxn modelId="{2AECF3EB-2C14-43BF-B5DC-1CD9506F35F9}" type="presParOf" srcId="{050B7A61-D669-4F9A-A049-1B232F52D06D}" destId="{DAB81507-2092-4035-AA46-E0E318760E58}" srcOrd="0" destOrd="0" presId="urn:microsoft.com/office/officeart/2008/layout/LinedList"/>
    <dgm:cxn modelId="{C84E939B-4B40-4D6E-A0A7-9CF7FE09CF11}" type="presParOf" srcId="{050B7A61-D669-4F9A-A049-1B232F52D06D}" destId="{C3B8599A-FE86-40CC-B6F0-884542272700}" srcOrd="1" destOrd="0" presId="urn:microsoft.com/office/officeart/2008/layout/LinedList"/>
    <dgm:cxn modelId="{7C4DBEE4-3DB7-47C9-B730-C4273AA9B7EF}" type="presParOf" srcId="{C3B8599A-FE86-40CC-B6F0-884542272700}" destId="{322AD593-2876-405F-B6AC-7900C5EF1F0D}" srcOrd="0" destOrd="0" presId="urn:microsoft.com/office/officeart/2008/layout/LinedList"/>
    <dgm:cxn modelId="{F262BA98-4C54-4CA0-BA5E-B95BCA78CFB4}" type="presParOf" srcId="{C3B8599A-FE86-40CC-B6F0-884542272700}" destId="{96B93B94-E09C-469A-ADCC-150D5A2B3984}" srcOrd="1" destOrd="0" presId="urn:microsoft.com/office/officeart/2008/layout/LinedList"/>
    <dgm:cxn modelId="{C7773E8D-6553-4C82-A99D-39A0E2DB4FB8}" type="presParOf" srcId="{050B7A61-D669-4F9A-A049-1B232F52D06D}" destId="{B961BECD-5562-4C43-91D7-687B20797652}" srcOrd="2" destOrd="0" presId="urn:microsoft.com/office/officeart/2008/layout/LinedList"/>
    <dgm:cxn modelId="{8F250A65-81EF-4EDD-9D14-5EFA66A3C93B}" type="presParOf" srcId="{050B7A61-D669-4F9A-A049-1B232F52D06D}" destId="{D5FD1834-202C-4F57-B6AB-D2A6D65E3DEE}" srcOrd="3" destOrd="0" presId="urn:microsoft.com/office/officeart/2008/layout/LinedList"/>
    <dgm:cxn modelId="{7EA72438-39F3-4E4F-977B-E1FED83E7A25}" type="presParOf" srcId="{D5FD1834-202C-4F57-B6AB-D2A6D65E3DEE}" destId="{86F315F3-6EAB-4766-ABC0-940D6B8F8668}" srcOrd="0" destOrd="0" presId="urn:microsoft.com/office/officeart/2008/layout/LinedList"/>
    <dgm:cxn modelId="{D0489DF9-2195-4367-BF17-A533639D00C0}" type="presParOf" srcId="{D5FD1834-202C-4F57-B6AB-D2A6D65E3DEE}" destId="{FEB557F0-5425-41A8-95D3-318428E6F8CA}"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A133A49-CBE2-4A1D-87A4-48A37ABFACC9}" type="doc">
      <dgm:prSet loTypeId="urn:microsoft.com/office/officeart/2005/8/layout/process2" loCatId="process" qsTypeId="urn:microsoft.com/office/officeart/2005/8/quickstyle/simple3" qsCatId="simple" csTypeId="urn:microsoft.com/office/officeart/2005/8/colors/accent1_2" csCatId="accent1" phldr="1"/>
      <dgm:spPr/>
      <dgm:t>
        <a:bodyPr/>
        <a:lstStyle/>
        <a:p>
          <a:endParaRPr lang="ru-RU"/>
        </a:p>
      </dgm:t>
    </dgm:pt>
    <dgm:pt modelId="{BC677C1B-BB8F-4E1B-AD01-978F33F116C7}">
      <dgm:prSet custT="1"/>
      <dgm:spPr/>
      <dgm:t>
        <a:bodyPr/>
        <a:lstStyle/>
        <a:p>
          <a:pPr rtl="0"/>
          <a:r>
            <a:rPr lang="ru-RU" sz="2800" dirty="0" smtClean="0">
              <a:effectLst>
                <a:outerShdw blurRad="38100" dist="38100" dir="2700000" algn="tl">
                  <a:srgbClr val="000000">
                    <a:alpha val="43137"/>
                  </a:srgbClr>
                </a:outerShdw>
              </a:effectLst>
            </a:rPr>
            <a:t>Письмо Минэкономразвития России от 18.08.2016 № Д28и-2129</a:t>
          </a:r>
          <a:endParaRPr lang="ru-RU" sz="2800" dirty="0">
            <a:effectLst>
              <a:outerShdw blurRad="38100" dist="38100" dir="2700000" algn="tl">
                <a:srgbClr val="000000">
                  <a:alpha val="43137"/>
                </a:srgbClr>
              </a:outerShdw>
            </a:effectLst>
          </a:endParaRPr>
        </a:p>
      </dgm:t>
    </dgm:pt>
    <dgm:pt modelId="{ACFDB96F-E7E4-4A8D-9134-14588EDF6658}" type="parTrans" cxnId="{7BB649AC-BD06-4581-A556-95EB5C117664}">
      <dgm:prSet/>
      <dgm:spPr/>
      <dgm:t>
        <a:bodyPr/>
        <a:lstStyle/>
        <a:p>
          <a:endParaRPr lang="ru-RU"/>
        </a:p>
      </dgm:t>
    </dgm:pt>
    <dgm:pt modelId="{D43120CE-A567-429E-98C6-8C0EDA8B30FC}" type="sibTrans" cxnId="{7BB649AC-BD06-4581-A556-95EB5C117664}">
      <dgm:prSet/>
      <dgm:spPr/>
      <dgm:t>
        <a:bodyPr/>
        <a:lstStyle/>
        <a:p>
          <a:endParaRPr lang="ru-RU"/>
        </a:p>
      </dgm:t>
    </dgm:pt>
    <dgm:pt modelId="{F6DD9969-E353-4849-BBD5-C123E8335E04}">
      <dgm:prSet/>
      <dgm:spPr/>
      <dgm:t>
        <a:bodyPr/>
        <a:lstStyle/>
        <a:p>
          <a:pPr rtl="0"/>
          <a:r>
            <a:rPr lang="ru-RU" dirty="0" smtClean="0"/>
            <a:t>В случае если при заключении контракта объем подлежащих выполнению работ невозможно определить, изменение цены контракта в соответствии с подпунктом "а" пункта 1 части 1 статьи 95 Закона № 44-ФЗ не допускается</a:t>
          </a:r>
          <a:endParaRPr lang="ru-RU" dirty="0"/>
        </a:p>
      </dgm:t>
    </dgm:pt>
    <dgm:pt modelId="{A3FC2257-D145-424B-8E6F-A179785941C1}" type="parTrans" cxnId="{1CEED2A1-F536-4135-870C-73940E17D302}">
      <dgm:prSet/>
      <dgm:spPr/>
      <dgm:t>
        <a:bodyPr/>
        <a:lstStyle/>
        <a:p>
          <a:endParaRPr lang="ru-RU"/>
        </a:p>
      </dgm:t>
    </dgm:pt>
    <dgm:pt modelId="{7F8389EF-6EFF-462C-A287-52799D765E3C}" type="sibTrans" cxnId="{1CEED2A1-F536-4135-870C-73940E17D302}">
      <dgm:prSet/>
      <dgm:spPr/>
      <dgm:t>
        <a:bodyPr/>
        <a:lstStyle/>
        <a:p>
          <a:endParaRPr lang="ru-RU"/>
        </a:p>
      </dgm:t>
    </dgm:pt>
    <dgm:pt modelId="{608F469A-99AA-42E1-92C2-04FA12679E37}" type="pres">
      <dgm:prSet presAssocID="{EA133A49-CBE2-4A1D-87A4-48A37ABFACC9}" presName="linearFlow" presStyleCnt="0">
        <dgm:presLayoutVars>
          <dgm:resizeHandles val="exact"/>
        </dgm:presLayoutVars>
      </dgm:prSet>
      <dgm:spPr/>
      <dgm:t>
        <a:bodyPr/>
        <a:lstStyle/>
        <a:p>
          <a:endParaRPr lang="ru-RU"/>
        </a:p>
      </dgm:t>
    </dgm:pt>
    <dgm:pt modelId="{00799872-2BB4-4BBA-BA09-96B985023DE2}" type="pres">
      <dgm:prSet presAssocID="{BC677C1B-BB8F-4E1B-AD01-978F33F116C7}" presName="node" presStyleLbl="node1" presStyleIdx="0" presStyleCnt="2">
        <dgm:presLayoutVars>
          <dgm:bulletEnabled val="1"/>
        </dgm:presLayoutVars>
      </dgm:prSet>
      <dgm:spPr/>
      <dgm:t>
        <a:bodyPr/>
        <a:lstStyle/>
        <a:p>
          <a:endParaRPr lang="ru-RU"/>
        </a:p>
      </dgm:t>
    </dgm:pt>
    <dgm:pt modelId="{09AE82D1-71B6-4777-92DB-D0BB692C5C49}" type="pres">
      <dgm:prSet presAssocID="{D43120CE-A567-429E-98C6-8C0EDA8B30FC}" presName="sibTrans" presStyleLbl="sibTrans2D1" presStyleIdx="0" presStyleCnt="1"/>
      <dgm:spPr/>
      <dgm:t>
        <a:bodyPr/>
        <a:lstStyle/>
        <a:p>
          <a:endParaRPr lang="ru-RU"/>
        </a:p>
      </dgm:t>
    </dgm:pt>
    <dgm:pt modelId="{809BCCC8-B24F-48BF-A820-E0A9645AF484}" type="pres">
      <dgm:prSet presAssocID="{D43120CE-A567-429E-98C6-8C0EDA8B30FC}" presName="connectorText" presStyleLbl="sibTrans2D1" presStyleIdx="0" presStyleCnt="1"/>
      <dgm:spPr/>
      <dgm:t>
        <a:bodyPr/>
        <a:lstStyle/>
        <a:p>
          <a:endParaRPr lang="ru-RU"/>
        </a:p>
      </dgm:t>
    </dgm:pt>
    <dgm:pt modelId="{20E53C1E-8709-4415-9458-799A76BDAE0E}" type="pres">
      <dgm:prSet presAssocID="{F6DD9969-E353-4849-BBD5-C123E8335E04}" presName="node" presStyleLbl="node1" presStyleIdx="1" presStyleCnt="2">
        <dgm:presLayoutVars>
          <dgm:bulletEnabled val="1"/>
        </dgm:presLayoutVars>
      </dgm:prSet>
      <dgm:spPr/>
      <dgm:t>
        <a:bodyPr/>
        <a:lstStyle/>
        <a:p>
          <a:endParaRPr lang="ru-RU"/>
        </a:p>
      </dgm:t>
    </dgm:pt>
  </dgm:ptLst>
  <dgm:cxnLst>
    <dgm:cxn modelId="{1CEED2A1-F536-4135-870C-73940E17D302}" srcId="{EA133A49-CBE2-4A1D-87A4-48A37ABFACC9}" destId="{F6DD9969-E353-4849-BBD5-C123E8335E04}" srcOrd="1" destOrd="0" parTransId="{A3FC2257-D145-424B-8E6F-A179785941C1}" sibTransId="{7F8389EF-6EFF-462C-A287-52799D765E3C}"/>
    <dgm:cxn modelId="{EBE7F03B-FB1F-465A-8FCD-13F15A8F1D95}" type="presOf" srcId="{BC677C1B-BB8F-4E1B-AD01-978F33F116C7}" destId="{00799872-2BB4-4BBA-BA09-96B985023DE2}" srcOrd="0" destOrd="0" presId="urn:microsoft.com/office/officeart/2005/8/layout/process2"/>
    <dgm:cxn modelId="{DDF56B0B-AAF5-49AF-92BC-136813C45152}" type="presOf" srcId="{D43120CE-A567-429E-98C6-8C0EDA8B30FC}" destId="{09AE82D1-71B6-4777-92DB-D0BB692C5C49}" srcOrd="0" destOrd="0" presId="urn:microsoft.com/office/officeart/2005/8/layout/process2"/>
    <dgm:cxn modelId="{AF2EDBA3-B1F8-4CFF-9BB0-AC6DF53D2E94}" type="presOf" srcId="{EA133A49-CBE2-4A1D-87A4-48A37ABFACC9}" destId="{608F469A-99AA-42E1-92C2-04FA12679E37}" srcOrd="0" destOrd="0" presId="urn:microsoft.com/office/officeart/2005/8/layout/process2"/>
    <dgm:cxn modelId="{120E6319-CB7B-4336-BD67-B84B5B8267E6}" type="presOf" srcId="{F6DD9969-E353-4849-BBD5-C123E8335E04}" destId="{20E53C1E-8709-4415-9458-799A76BDAE0E}" srcOrd="0" destOrd="0" presId="urn:microsoft.com/office/officeart/2005/8/layout/process2"/>
    <dgm:cxn modelId="{1C368B7D-F544-4D2C-84B1-28FB9E43A002}" type="presOf" srcId="{D43120CE-A567-429E-98C6-8C0EDA8B30FC}" destId="{809BCCC8-B24F-48BF-A820-E0A9645AF484}" srcOrd="1" destOrd="0" presId="urn:microsoft.com/office/officeart/2005/8/layout/process2"/>
    <dgm:cxn modelId="{7BB649AC-BD06-4581-A556-95EB5C117664}" srcId="{EA133A49-CBE2-4A1D-87A4-48A37ABFACC9}" destId="{BC677C1B-BB8F-4E1B-AD01-978F33F116C7}" srcOrd="0" destOrd="0" parTransId="{ACFDB96F-E7E4-4A8D-9134-14588EDF6658}" sibTransId="{D43120CE-A567-429E-98C6-8C0EDA8B30FC}"/>
    <dgm:cxn modelId="{572F8F75-94FE-4847-8438-579F1613DC3B}" type="presParOf" srcId="{608F469A-99AA-42E1-92C2-04FA12679E37}" destId="{00799872-2BB4-4BBA-BA09-96B985023DE2}" srcOrd="0" destOrd="0" presId="urn:microsoft.com/office/officeart/2005/8/layout/process2"/>
    <dgm:cxn modelId="{E589377A-DD61-4CCB-9AC9-1C5F9F46A6DE}" type="presParOf" srcId="{608F469A-99AA-42E1-92C2-04FA12679E37}" destId="{09AE82D1-71B6-4777-92DB-D0BB692C5C49}" srcOrd="1" destOrd="0" presId="urn:microsoft.com/office/officeart/2005/8/layout/process2"/>
    <dgm:cxn modelId="{641112BF-4CBE-42A3-A162-4EF4564D185A}" type="presParOf" srcId="{09AE82D1-71B6-4777-92DB-D0BB692C5C49}" destId="{809BCCC8-B24F-48BF-A820-E0A9645AF484}" srcOrd="0" destOrd="0" presId="urn:microsoft.com/office/officeart/2005/8/layout/process2"/>
    <dgm:cxn modelId="{52F4CFEC-13A2-4BBA-B778-0FFF2F1C0271}" type="presParOf" srcId="{608F469A-99AA-42E1-92C2-04FA12679E37}" destId="{20E53C1E-8709-4415-9458-799A76BDAE0E}"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D605833-B335-41B3-94AC-8414436090E5}" type="doc">
      <dgm:prSet loTypeId="urn:microsoft.com/office/officeart/2005/8/layout/process2" loCatId="process" qsTypeId="urn:microsoft.com/office/officeart/2005/8/quickstyle/simple3" qsCatId="simple" csTypeId="urn:microsoft.com/office/officeart/2005/8/colors/accent1_2" csCatId="accent1" phldr="1"/>
      <dgm:spPr/>
      <dgm:t>
        <a:bodyPr/>
        <a:lstStyle/>
        <a:p>
          <a:endParaRPr lang="ru-RU"/>
        </a:p>
      </dgm:t>
    </dgm:pt>
    <dgm:pt modelId="{F62996F7-CC6D-4FE5-A400-D77FB095F377}">
      <dgm:prSet custT="1"/>
      <dgm:spPr/>
      <dgm:t>
        <a:bodyPr/>
        <a:lstStyle/>
        <a:p>
          <a:pPr rtl="0"/>
          <a:r>
            <a:rPr lang="ru-RU" sz="2800" dirty="0" smtClean="0">
              <a:effectLst>
                <a:outerShdw blurRad="38100" dist="38100" dir="2700000" algn="tl">
                  <a:srgbClr val="000000">
                    <a:alpha val="43137"/>
                  </a:srgbClr>
                </a:outerShdw>
              </a:effectLst>
            </a:rPr>
            <a:t>Письмо Минфина России от 05.03.2020 № 24-03-07/16668</a:t>
          </a:r>
          <a:endParaRPr lang="ru-RU" sz="2800" dirty="0">
            <a:effectLst>
              <a:outerShdw blurRad="38100" dist="38100" dir="2700000" algn="tl">
                <a:srgbClr val="000000">
                  <a:alpha val="43137"/>
                </a:srgbClr>
              </a:outerShdw>
            </a:effectLst>
          </a:endParaRPr>
        </a:p>
      </dgm:t>
    </dgm:pt>
    <dgm:pt modelId="{F93745A9-367A-4790-BC59-788E089303EB}" type="parTrans" cxnId="{271ED1AD-FA51-473D-A7FC-EF3B786313B1}">
      <dgm:prSet/>
      <dgm:spPr/>
      <dgm:t>
        <a:bodyPr/>
        <a:lstStyle/>
        <a:p>
          <a:endParaRPr lang="ru-RU"/>
        </a:p>
      </dgm:t>
    </dgm:pt>
    <dgm:pt modelId="{9C8F19C6-D803-44F9-8830-7D2A2CD6D501}" type="sibTrans" cxnId="{271ED1AD-FA51-473D-A7FC-EF3B786313B1}">
      <dgm:prSet/>
      <dgm:spPr/>
      <dgm:t>
        <a:bodyPr/>
        <a:lstStyle/>
        <a:p>
          <a:endParaRPr lang="ru-RU"/>
        </a:p>
      </dgm:t>
    </dgm:pt>
    <dgm:pt modelId="{5C3A736B-3C33-4568-B702-ED4C3D6CE55F}">
      <dgm:prSet/>
      <dgm:spPr/>
      <dgm:t>
        <a:bodyPr/>
        <a:lstStyle/>
        <a:p>
          <a:pPr rtl="0"/>
          <a:r>
            <a:rPr lang="ru-RU" dirty="0" smtClean="0"/>
            <a:t>Положения </a:t>
          </a:r>
          <a:r>
            <a:rPr lang="ru-RU" dirty="0" err="1" smtClean="0"/>
            <a:t>пп</a:t>
          </a:r>
          <a:r>
            <a:rPr lang="ru-RU" dirty="0" smtClean="0"/>
            <a:t>. "а" и "б" п. 1 ч. 1 ст. 95 Закона № 44-ФЗ не применяются, если контракт заключен с использованием формулы цены и максимальной цены контракта</a:t>
          </a:r>
          <a:endParaRPr lang="ru-RU" dirty="0"/>
        </a:p>
      </dgm:t>
    </dgm:pt>
    <dgm:pt modelId="{A200D6DD-CF30-434B-A227-C4B2B34F799E}" type="parTrans" cxnId="{6834CCF0-507A-44AA-BBC0-F7148F3ECFF6}">
      <dgm:prSet/>
      <dgm:spPr/>
      <dgm:t>
        <a:bodyPr/>
        <a:lstStyle/>
        <a:p>
          <a:endParaRPr lang="ru-RU"/>
        </a:p>
      </dgm:t>
    </dgm:pt>
    <dgm:pt modelId="{A5E9FFCA-4179-44E9-AEC1-55D382C8A28E}" type="sibTrans" cxnId="{6834CCF0-507A-44AA-BBC0-F7148F3ECFF6}">
      <dgm:prSet/>
      <dgm:spPr/>
      <dgm:t>
        <a:bodyPr/>
        <a:lstStyle/>
        <a:p>
          <a:endParaRPr lang="ru-RU"/>
        </a:p>
      </dgm:t>
    </dgm:pt>
    <dgm:pt modelId="{BB2A1E34-70E8-4CAE-BBFF-060035604C1F}" type="pres">
      <dgm:prSet presAssocID="{5D605833-B335-41B3-94AC-8414436090E5}" presName="linearFlow" presStyleCnt="0">
        <dgm:presLayoutVars>
          <dgm:resizeHandles val="exact"/>
        </dgm:presLayoutVars>
      </dgm:prSet>
      <dgm:spPr/>
      <dgm:t>
        <a:bodyPr/>
        <a:lstStyle/>
        <a:p>
          <a:endParaRPr lang="ru-RU"/>
        </a:p>
      </dgm:t>
    </dgm:pt>
    <dgm:pt modelId="{5594A2B9-DC27-4721-B3FE-B666134A4544}" type="pres">
      <dgm:prSet presAssocID="{F62996F7-CC6D-4FE5-A400-D77FB095F377}" presName="node" presStyleLbl="node1" presStyleIdx="0" presStyleCnt="2">
        <dgm:presLayoutVars>
          <dgm:bulletEnabled val="1"/>
        </dgm:presLayoutVars>
      </dgm:prSet>
      <dgm:spPr/>
      <dgm:t>
        <a:bodyPr/>
        <a:lstStyle/>
        <a:p>
          <a:endParaRPr lang="ru-RU"/>
        </a:p>
      </dgm:t>
    </dgm:pt>
    <dgm:pt modelId="{4FE71BDD-6909-4D4D-AAEA-86C5E743C738}" type="pres">
      <dgm:prSet presAssocID="{9C8F19C6-D803-44F9-8830-7D2A2CD6D501}" presName="sibTrans" presStyleLbl="sibTrans2D1" presStyleIdx="0" presStyleCnt="1"/>
      <dgm:spPr/>
      <dgm:t>
        <a:bodyPr/>
        <a:lstStyle/>
        <a:p>
          <a:endParaRPr lang="ru-RU"/>
        </a:p>
      </dgm:t>
    </dgm:pt>
    <dgm:pt modelId="{B4DE5AF7-DE26-4F22-B128-70D58D14EF88}" type="pres">
      <dgm:prSet presAssocID="{9C8F19C6-D803-44F9-8830-7D2A2CD6D501}" presName="connectorText" presStyleLbl="sibTrans2D1" presStyleIdx="0" presStyleCnt="1"/>
      <dgm:spPr/>
      <dgm:t>
        <a:bodyPr/>
        <a:lstStyle/>
        <a:p>
          <a:endParaRPr lang="ru-RU"/>
        </a:p>
      </dgm:t>
    </dgm:pt>
    <dgm:pt modelId="{8AC97032-A170-41A6-8B2A-8D69BBC7EC27}" type="pres">
      <dgm:prSet presAssocID="{5C3A736B-3C33-4568-B702-ED4C3D6CE55F}" presName="node" presStyleLbl="node1" presStyleIdx="1" presStyleCnt="2">
        <dgm:presLayoutVars>
          <dgm:bulletEnabled val="1"/>
        </dgm:presLayoutVars>
      </dgm:prSet>
      <dgm:spPr/>
      <dgm:t>
        <a:bodyPr/>
        <a:lstStyle/>
        <a:p>
          <a:endParaRPr lang="ru-RU"/>
        </a:p>
      </dgm:t>
    </dgm:pt>
  </dgm:ptLst>
  <dgm:cxnLst>
    <dgm:cxn modelId="{60CA6457-3CB9-42FD-84A1-5032A180D348}" type="presOf" srcId="{9C8F19C6-D803-44F9-8830-7D2A2CD6D501}" destId="{B4DE5AF7-DE26-4F22-B128-70D58D14EF88}" srcOrd="1" destOrd="0" presId="urn:microsoft.com/office/officeart/2005/8/layout/process2"/>
    <dgm:cxn modelId="{2A32A8C3-49B4-4F7D-BC88-0F7BF9F1DBA4}" type="presOf" srcId="{9C8F19C6-D803-44F9-8830-7D2A2CD6D501}" destId="{4FE71BDD-6909-4D4D-AAEA-86C5E743C738}" srcOrd="0" destOrd="0" presId="urn:microsoft.com/office/officeart/2005/8/layout/process2"/>
    <dgm:cxn modelId="{271ED1AD-FA51-473D-A7FC-EF3B786313B1}" srcId="{5D605833-B335-41B3-94AC-8414436090E5}" destId="{F62996F7-CC6D-4FE5-A400-D77FB095F377}" srcOrd="0" destOrd="0" parTransId="{F93745A9-367A-4790-BC59-788E089303EB}" sibTransId="{9C8F19C6-D803-44F9-8830-7D2A2CD6D501}"/>
    <dgm:cxn modelId="{6834CCF0-507A-44AA-BBC0-F7148F3ECFF6}" srcId="{5D605833-B335-41B3-94AC-8414436090E5}" destId="{5C3A736B-3C33-4568-B702-ED4C3D6CE55F}" srcOrd="1" destOrd="0" parTransId="{A200D6DD-CF30-434B-A227-C4B2B34F799E}" sibTransId="{A5E9FFCA-4179-44E9-AEC1-55D382C8A28E}"/>
    <dgm:cxn modelId="{86DCB453-5C40-4435-884C-27EB287201DD}" type="presOf" srcId="{5C3A736B-3C33-4568-B702-ED4C3D6CE55F}" destId="{8AC97032-A170-41A6-8B2A-8D69BBC7EC27}" srcOrd="0" destOrd="0" presId="urn:microsoft.com/office/officeart/2005/8/layout/process2"/>
    <dgm:cxn modelId="{F97A7F0C-9FCF-4529-A5CF-3E802C02E4BB}" type="presOf" srcId="{5D605833-B335-41B3-94AC-8414436090E5}" destId="{BB2A1E34-70E8-4CAE-BBFF-060035604C1F}" srcOrd="0" destOrd="0" presId="urn:microsoft.com/office/officeart/2005/8/layout/process2"/>
    <dgm:cxn modelId="{70D21FA9-194F-4851-B8BD-CD8FCFF2544B}" type="presOf" srcId="{F62996F7-CC6D-4FE5-A400-D77FB095F377}" destId="{5594A2B9-DC27-4721-B3FE-B666134A4544}" srcOrd="0" destOrd="0" presId="urn:microsoft.com/office/officeart/2005/8/layout/process2"/>
    <dgm:cxn modelId="{425C6554-BDEF-41E5-B17A-755F2B782932}" type="presParOf" srcId="{BB2A1E34-70E8-4CAE-BBFF-060035604C1F}" destId="{5594A2B9-DC27-4721-B3FE-B666134A4544}" srcOrd="0" destOrd="0" presId="urn:microsoft.com/office/officeart/2005/8/layout/process2"/>
    <dgm:cxn modelId="{EC3EC3A1-27F1-4882-B9CC-96D795D6C424}" type="presParOf" srcId="{BB2A1E34-70E8-4CAE-BBFF-060035604C1F}" destId="{4FE71BDD-6909-4D4D-AAEA-86C5E743C738}" srcOrd="1" destOrd="0" presId="urn:microsoft.com/office/officeart/2005/8/layout/process2"/>
    <dgm:cxn modelId="{AA202BA2-9BC5-4D65-83E5-3B243DEBF8D9}" type="presParOf" srcId="{4FE71BDD-6909-4D4D-AAEA-86C5E743C738}" destId="{B4DE5AF7-DE26-4F22-B128-70D58D14EF88}" srcOrd="0" destOrd="0" presId="urn:microsoft.com/office/officeart/2005/8/layout/process2"/>
    <dgm:cxn modelId="{E72ACFFA-54F8-4BB4-B112-BAA4741B48CF}" type="presParOf" srcId="{BB2A1E34-70E8-4CAE-BBFF-060035604C1F}" destId="{8AC97032-A170-41A6-8B2A-8D69BBC7EC27}" srcOrd="2" destOrd="0" presId="urn:microsoft.com/office/officeart/2005/8/layout/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94833BC-A85F-41D9-BE65-8E2A52F6C6CB}" type="doc">
      <dgm:prSet loTypeId="urn:microsoft.com/office/officeart/2005/8/layout/lProcess1" loCatId="process" qsTypeId="urn:microsoft.com/office/officeart/2005/8/quickstyle/simple4" qsCatId="simple" csTypeId="urn:microsoft.com/office/officeart/2005/8/colors/accent2_2" csCatId="accent2" phldr="1"/>
      <dgm:spPr/>
      <dgm:t>
        <a:bodyPr/>
        <a:lstStyle/>
        <a:p>
          <a:endParaRPr lang="ru-RU"/>
        </a:p>
      </dgm:t>
    </dgm:pt>
    <dgm:pt modelId="{05B1432B-F3BE-46DF-A017-7A3EC4EF4A8D}">
      <dgm:prSet/>
      <dgm:spPr/>
      <dgm:t>
        <a:bodyPr/>
        <a:lstStyle/>
        <a:p>
          <a:pPr rtl="0"/>
          <a:r>
            <a:rPr lang="ru-RU" dirty="0" smtClean="0">
              <a:effectLst>
                <a:outerShdw blurRad="38100" dist="38100" dir="2700000" algn="tl">
                  <a:srgbClr val="000000">
                    <a:alpha val="43137"/>
                  </a:srgbClr>
                </a:outerShdw>
              </a:effectLst>
            </a:rPr>
            <a:t>Решение Калужского УФАС России от 16.11.2020 № 040/06/64-1279/2020</a:t>
          </a:r>
          <a:endParaRPr lang="ru-RU" dirty="0">
            <a:effectLst>
              <a:outerShdw blurRad="38100" dist="38100" dir="2700000" algn="tl">
                <a:srgbClr val="000000">
                  <a:alpha val="43137"/>
                </a:srgbClr>
              </a:outerShdw>
            </a:effectLst>
          </a:endParaRPr>
        </a:p>
      </dgm:t>
    </dgm:pt>
    <dgm:pt modelId="{3189260B-419D-4FE1-AEDA-D84BCC215B19}" type="parTrans" cxnId="{A08D27F0-4793-4039-AE8B-B7614287AC78}">
      <dgm:prSet/>
      <dgm:spPr/>
      <dgm:t>
        <a:bodyPr/>
        <a:lstStyle/>
        <a:p>
          <a:endParaRPr lang="ru-RU"/>
        </a:p>
      </dgm:t>
    </dgm:pt>
    <dgm:pt modelId="{F695CEFD-D7DA-4120-A7C8-2357A838D5AB}" type="sibTrans" cxnId="{A08D27F0-4793-4039-AE8B-B7614287AC78}">
      <dgm:prSet/>
      <dgm:spPr/>
      <dgm:t>
        <a:bodyPr/>
        <a:lstStyle/>
        <a:p>
          <a:endParaRPr lang="ru-RU"/>
        </a:p>
      </dgm:t>
    </dgm:pt>
    <dgm:pt modelId="{A20A860A-8C49-4C53-89C4-0B8A639A19E2}">
      <dgm:prSet/>
      <dgm:spPr/>
      <dgm:t>
        <a:bodyPr/>
        <a:lstStyle/>
        <a:p>
          <a:pPr rtl="0"/>
          <a:r>
            <a:rPr lang="ru-RU" dirty="0" smtClean="0"/>
            <a:t>В контракте предусмотрено увеличение или снижение цены единицы услуги, а не объема услуги</a:t>
          </a:r>
          <a:endParaRPr lang="ru-RU" dirty="0"/>
        </a:p>
      </dgm:t>
    </dgm:pt>
    <dgm:pt modelId="{24E48158-96ED-43A0-83C5-F57B60BE3628}" type="parTrans" cxnId="{9EAC0252-0B8A-4A1A-BE4A-D5AFBF8760DE}">
      <dgm:prSet/>
      <dgm:spPr/>
      <dgm:t>
        <a:bodyPr/>
        <a:lstStyle/>
        <a:p>
          <a:endParaRPr lang="ru-RU"/>
        </a:p>
      </dgm:t>
    </dgm:pt>
    <dgm:pt modelId="{5CF03FE9-5F52-4A92-A7BE-2540BF69339D}" type="sibTrans" cxnId="{9EAC0252-0B8A-4A1A-BE4A-D5AFBF8760DE}">
      <dgm:prSet/>
      <dgm:spPr/>
      <dgm:t>
        <a:bodyPr/>
        <a:lstStyle/>
        <a:p>
          <a:endParaRPr lang="ru-RU"/>
        </a:p>
      </dgm:t>
    </dgm:pt>
    <dgm:pt modelId="{0145C10A-48A8-488E-B877-A3AC87D6F290}">
      <dgm:prSet/>
      <dgm:spPr/>
      <dgm:t>
        <a:bodyPr/>
        <a:lstStyle/>
        <a:p>
          <a:pPr rtl="0"/>
          <a:r>
            <a:rPr lang="ru-RU" dirty="0" smtClean="0">
              <a:effectLst>
                <a:outerShdw blurRad="38100" dist="38100" dir="2700000" algn="tl">
                  <a:srgbClr val="000000">
                    <a:alpha val="43137"/>
                  </a:srgbClr>
                </a:outerShdw>
              </a:effectLst>
            </a:rPr>
            <a:t>Постановление Алтайского республиканского УФАС России от 20.02.2020 по делу № 004/04/7.32-50/2020</a:t>
          </a:r>
          <a:endParaRPr lang="ru-RU" dirty="0">
            <a:effectLst>
              <a:outerShdw blurRad="38100" dist="38100" dir="2700000" algn="tl">
                <a:srgbClr val="000000">
                  <a:alpha val="43137"/>
                </a:srgbClr>
              </a:outerShdw>
            </a:effectLst>
          </a:endParaRPr>
        </a:p>
      </dgm:t>
    </dgm:pt>
    <dgm:pt modelId="{30C911CB-6EF4-422A-9D18-26C7E3F226B7}" type="parTrans" cxnId="{090722C4-7E33-4A86-8108-FF8AD392B9E8}">
      <dgm:prSet/>
      <dgm:spPr/>
      <dgm:t>
        <a:bodyPr/>
        <a:lstStyle/>
        <a:p>
          <a:endParaRPr lang="ru-RU"/>
        </a:p>
      </dgm:t>
    </dgm:pt>
    <dgm:pt modelId="{7D7D0C05-D4CA-4FF3-99A9-E0121D1BBCBB}" type="sibTrans" cxnId="{090722C4-7E33-4A86-8108-FF8AD392B9E8}">
      <dgm:prSet/>
      <dgm:spPr/>
      <dgm:t>
        <a:bodyPr/>
        <a:lstStyle/>
        <a:p>
          <a:endParaRPr lang="ru-RU"/>
        </a:p>
      </dgm:t>
    </dgm:pt>
    <dgm:pt modelId="{6409D891-0394-4E2B-9620-7ADE54CD34C8}">
      <dgm:prSet/>
      <dgm:spPr/>
      <dgm:t>
        <a:bodyPr/>
        <a:lstStyle/>
        <a:p>
          <a:pPr rtl="0"/>
          <a:r>
            <a:rPr lang="ru-RU" dirty="0" smtClean="0"/>
            <a:t>В контракт внесены изменения не в сторону изменения объема работ путем их увеличения, а в части </a:t>
          </a:r>
          <a:r>
            <a:rPr lang="ru-RU" dirty="0" err="1" smtClean="0"/>
            <a:t>дополненения</a:t>
          </a:r>
          <a:r>
            <a:rPr lang="ru-RU" dirty="0" smtClean="0"/>
            <a:t> отдельными видами работ и затрат</a:t>
          </a:r>
          <a:endParaRPr lang="ru-RU" dirty="0"/>
        </a:p>
      </dgm:t>
    </dgm:pt>
    <dgm:pt modelId="{5B05AC23-9396-4096-A192-F93F54FA8F0B}" type="parTrans" cxnId="{89889055-C08B-4311-BB4D-B16AC484D1C2}">
      <dgm:prSet/>
      <dgm:spPr/>
      <dgm:t>
        <a:bodyPr/>
        <a:lstStyle/>
        <a:p>
          <a:endParaRPr lang="ru-RU"/>
        </a:p>
      </dgm:t>
    </dgm:pt>
    <dgm:pt modelId="{97DF5F47-867F-4DA2-8ACB-CD9EEC1AA3F0}" type="sibTrans" cxnId="{89889055-C08B-4311-BB4D-B16AC484D1C2}">
      <dgm:prSet/>
      <dgm:spPr/>
      <dgm:t>
        <a:bodyPr/>
        <a:lstStyle/>
        <a:p>
          <a:endParaRPr lang="ru-RU"/>
        </a:p>
      </dgm:t>
    </dgm:pt>
    <dgm:pt modelId="{D638FE8C-FF85-4BC5-AD51-50CE21AA714A}" type="pres">
      <dgm:prSet presAssocID="{894833BC-A85F-41D9-BE65-8E2A52F6C6CB}" presName="Name0" presStyleCnt="0">
        <dgm:presLayoutVars>
          <dgm:dir/>
          <dgm:animLvl val="lvl"/>
          <dgm:resizeHandles val="exact"/>
        </dgm:presLayoutVars>
      </dgm:prSet>
      <dgm:spPr/>
      <dgm:t>
        <a:bodyPr/>
        <a:lstStyle/>
        <a:p>
          <a:endParaRPr lang="ru-RU"/>
        </a:p>
      </dgm:t>
    </dgm:pt>
    <dgm:pt modelId="{70C5FFF0-F28D-493F-B428-7C7BF426F938}" type="pres">
      <dgm:prSet presAssocID="{05B1432B-F3BE-46DF-A017-7A3EC4EF4A8D}" presName="vertFlow" presStyleCnt="0"/>
      <dgm:spPr/>
      <dgm:t>
        <a:bodyPr/>
        <a:lstStyle/>
        <a:p>
          <a:endParaRPr lang="ru-RU"/>
        </a:p>
      </dgm:t>
    </dgm:pt>
    <dgm:pt modelId="{A3A48346-EFB0-43C8-BA8D-275C91A07B99}" type="pres">
      <dgm:prSet presAssocID="{05B1432B-F3BE-46DF-A017-7A3EC4EF4A8D}" presName="header" presStyleLbl="node1" presStyleIdx="0" presStyleCnt="2"/>
      <dgm:spPr/>
      <dgm:t>
        <a:bodyPr/>
        <a:lstStyle/>
        <a:p>
          <a:endParaRPr lang="ru-RU"/>
        </a:p>
      </dgm:t>
    </dgm:pt>
    <dgm:pt modelId="{A0C6B761-DAEE-4C87-9348-046544A312A1}" type="pres">
      <dgm:prSet presAssocID="{24E48158-96ED-43A0-83C5-F57B60BE3628}" presName="parTrans" presStyleLbl="sibTrans2D1" presStyleIdx="0" presStyleCnt="2"/>
      <dgm:spPr/>
      <dgm:t>
        <a:bodyPr/>
        <a:lstStyle/>
        <a:p>
          <a:endParaRPr lang="ru-RU"/>
        </a:p>
      </dgm:t>
    </dgm:pt>
    <dgm:pt modelId="{72A3BD5B-B549-449E-B819-3B6794E96FDF}" type="pres">
      <dgm:prSet presAssocID="{A20A860A-8C49-4C53-89C4-0B8A639A19E2}" presName="child" presStyleLbl="alignAccFollowNode1" presStyleIdx="0" presStyleCnt="2" custScaleY="201383">
        <dgm:presLayoutVars>
          <dgm:chMax val="0"/>
          <dgm:bulletEnabled val="1"/>
        </dgm:presLayoutVars>
      </dgm:prSet>
      <dgm:spPr/>
      <dgm:t>
        <a:bodyPr/>
        <a:lstStyle/>
        <a:p>
          <a:endParaRPr lang="ru-RU"/>
        </a:p>
      </dgm:t>
    </dgm:pt>
    <dgm:pt modelId="{2EA96079-4192-4109-8119-7B82804D878B}" type="pres">
      <dgm:prSet presAssocID="{05B1432B-F3BE-46DF-A017-7A3EC4EF4A8D}" presName="hSp" presStyleCnt="0"/>
      <dgm:spPr/>
      <dgm:t>
        <a:bodyPr/>
        <a:lstStyle/>
        <a:p>
          <a:endParaRPr lang="ru-RU"/>
        </a:p>
      </dgm:t>
    </dgm:pt>
    <dgm:pt modelId="{0F0D5F16-8BFB-4ED1-92BB-AFD8B3B7CEAE}" type="pres">
      <dgm:prSet presAssocID="{0145C10A-48A8-488E-B877-A3AC87D6F290}" presName="vertFlow" presStyleCnt="0"/>
      <dgm:spPr/>
      <dgm:t>
        <a:bodyPr/>
        <a:lstStyle/>
        <a:p>
          <a:endParaRPr lang="ru-RU"/>
        </a:p>
      </dgm:t>
    </dgm:pt>
    <dgm:pt modelId="{752D7259-66CC-4666-A847-69874352B4D9}" type="pres">
      <dgm:prSet presAssocID="{0145C10A-48A8-488E-B877-A3AC87D6F290}" presName="header" presStyleLbl="node1" presStyleIdx="1" presStyleCnt="2"/>
      <dgm:spPr/>
      <dgm:t>
        <a:bodyPr/>
        <a:lstStyle/>
        <a:p>
          <a:endParaRPr lang="ru-RU"/>
        </a:p>
      </dgm:t>
    </dgm:pt>
    <dgm:pt modelId="{E9441DA4-A1CC-4D85-AFBA-9F5548038645}" type="pres">
      <dgm:prSet presAssocID="{5B05AC23-9396-4096-A192-F93F54FA8F0B}" presName="parTrans" presStyleLbl="sibTrans2D1" presStyleIdx="1" presStyleCnt="2"/>
      <dgm:spPr/>
      <dgm:t>
        <a:bodyPr/>
        <a:lstStyle/>
        <a:p>
          <a:endParaRPr lang="ru-RU"/>
        </a:p>
      </dgm:t>
    </dgm:pt>
    <dgm:pt modelId="{54588103-E05C-4C9D-B052-A30E8E4A46A9}" type="pres">
      <dgm:prSet presAssocID="{6409D891-0394-4E2B-9620-7ADE54CD34C8}" presName="child" presStyleLbl="alignAccFollowNode1" presStyleIdx="1" presStyleCnt="2" custScaleY="201383">
        <dgm:presLayoutVars>
          <dgm:chMax val="0"/>
          <dgm:bulletEnabled val="1"/>
        </dgm:presLayoutVars>
      </dgm:prSet>
      <dgm:spPr/>
      <dgm:t>
        <a:bodyPr/>
        <a:lstStyle/>
        <a:p>
          <a:endParaRPr lang="ru-RU"/>
        </a:p>
      </dgm:t>
    </dgm:pt>
  </dgm:ptLst>
  <dgm:cxnLst>
    <dgm:cxn modelId="{29428E32-3637-4E6E-B7F3-4D126E754377}" type="presOf" srcId="{5B05AC23-9396-4096-A192-F93F54FA8F0B}" destId="{E9441DA4-A1CC-4D85-AFBA-9F5548038645}" srcOrd="0" destOrd="0" presId="urn:microsoft.com/office/officeart/2005/8/layout/lProcess1"/>
    <dgm:cxn modelId="{F0D96F4A-47BD-4CD0-8870-1817017F2099}" type="presOf" srcId="{24E48158-96ED-43A0-83C5-F57B60BE3628}" destId="{A0C6B761-DAEE-4C87-9348-046544A312A1}" srcOrd="0" destOrd="0" presId="urn:microsoft.com/office/officeart/2005/8/layout/lProcess1"/>
    <dgm:cxn modelId="{A08D27F0-4793-4039-AE8B-B7614287AC78}" srcId="{894833BC-A85F-41D9-BE65-8E2A52F6C6CB}" destId="{05B1432B-F3BE-46DF-A017-7A3EC4EF4A8D}" srcOrd="0" destOrd="0" parTransId="{3189260B-419D-4FE1-AEDA-D84BCC215B19}" sibTransId="{F695CEFD-D7DA-4120-A7C8-2357A838D5AB}"/>
    <dgm:cxn modelId="{C877FE87-3051-4737-87E8-C5B39DECFB42}" type="presOf" srcId="{05B1432B-F3BE-46DF-A017-7A3EC4EF4A8D}" destId="{A3A48346-EFB0-43C8-BA8D-275C91A07B99}" srcOrd="0" destOrd="0" presId="urn:microsoft.com/office/officeart/2005/8/layout/lProcess1"/>
    <dgm:cxn modelId="{E0C7E5AC-862F-4F1F-9EB4-D6D3BE5DB5FB}" type="presOf" srcId="{6409D891-0394-4E2B-9620-7ADE54CD34C8}" destId="{54588103-E05C-4C9D-B052-A30E8E4A46A9}" srcOrd="0" destOrd="0" presId="urn:microsoft.com/office/officeart/2005/8/layout/lProcess1"/>
    <dgm:cxn modelId="{9EAC0252-0B8A-4A1A-BE4A-D5AFBF8760DE}" srcId="{05B1432B-F3BE-46DF-A017-7A3EC4EF4A8D}" destId="{A20A860A-8C49-4C53-89C4-0B8A639A19E2}" srcOrd="0" destOrd="0" parTransId="{24E48158-96ED-43A0-83C5-F57B60BE3628}" sibTransId="{5CF03FE9-5F52-4A92-A7BE-2540BF69339D}"/>
    <dgm:cxn modelId="{89889055-C08B-4311-BB4D-B16AC484D1C2}" srcId="{0145C10A-48A8-488E-B877-A3AC87D6F290}" destId="{6409D891-0394-4E2B-9620-7ADE54CD34C8}" srcOrd="0" destOrd="0" parTransId="{5B05AC23-9396-4096-A192-F93F54FA8F0B}" sibTransId="{97DF5F47-867F-4DA2-8ACB-CD9EEC1AA3F0}"/>
    <dgm:cxn modelId="{47AF2ABD-FB1E-4552-80D1-AC13D77C7A09}" type="presOf" srcId="{894833BC-A85F-41D9-BE65-8E2A52F6C6CB}" destId="{D638FE8C-FF85-4BC5-AD51-50CE21AA714A}" srcOrd="0" destOrd="0" presId="urn:microsoft.com/office/officeart/2005/8/layout/lProcess1"/>
    <dgm:cxn modelId="{84B4DD79-C611-41DF-B087-4A171EE13665}" type="presOf" srcId="{0145C10A-48A8-488E-B877-A3AC87D6F290}" destId="{752D7259-66CC-4666-A847-69874352B4D9}" srcOrd="0" destOrd="0" presId="urn:microsoft.com/office/officeart/2005/8/layout/lProcess1"/>
    <dgm:cxn modelId="{772FFF66-7E71-4F9D-BB02-A9E5DD72A3E0}" type="presOf" srcId="{A20A860A-8C49-4C53-89C4-0B8A639A19E2}" destId="{72A3BD5B-B549-449E-B819-3B6794E96FDF}" srcOrd="0" destOrd="0" presId="urn:microsoft.com/office/officeart/2005/8/layout/lProcess1"/>
    <dgm:cxn modelId="{090722C4-7E33-4A86-8108-FF8AD392B9E8}" srcId="{894833BC-A85F-41D9-BE65-8E2A52F6C6CB}" destId="{0145C10A-48A8-488E-B877-A3AC87D6F290}" srcOrd="1" destOrd="0" parTransId="{30C911CB-6EF4-422A-9D18-26C7E3F226B7}" sibTransId="{7D7D0C05-D4CA-4FF3-99A9-E0121D1BBCBB}"/>
    <dgm:cxn modelId="{0EB0E11A-CA1B-460A-8D17-8CED96D9C1F4}" type="presParOf" srcId="{D638FE8C-FF85-4BC5-AD51-50CE21AA714A}" destId="{70C5FFF0-F28D-493F-B428-7C7BF426F938}" srcOrd="0" destOrd="0" presId="urn:microsoft.com/office/officeart/2005/8/layout/lProcess1"/>
    <dgm:cxn modelId="{7CF3F925-0272-49E9-A2FE-D174EA47AD0D}" type="presParOf" srcId="{70C5FFF0-F28D-493F-B428-7C7BF426F938}" destId="{A3A48346-EFB0-43C8-BA8D-275C91A07B99}" srcOrd="0" destOrd="0" presId="urn:microsoft.com/office/officeart/2005/8/layout/lProcess1"/>
    <dgm:cxn modelId="{4DC733FD-AAA3-41E4-BCCD-7E62CA5C6018}" type="presParOf" srcId="{70C5FFF0-F28D-493F-B428-7C7BF426F938}" destId="{A0C6B761-DAEE-4C87-9348-046544A312A1}" srcOrd="1" destOrd="0" presId="urn:microsoft.com/office/officeart/2005/8/layout/lProcess1"/>
    <dgm:cxn modelId="{A2E08F41-6C30-4B6D-97AA-75061786D59D}" type="presParOf" srcId="{70C5FFF0-F28D-493F-B428-7C7BF426F938}" destId="{72A3BD5B-B549-449E-B819-3B6794E96FDF}" srcOrd="2" destOrd="0" presId="urn:microsoft.com/office/officeart/2005/8/layout/lProcess1"/>
    <dgm:cxn modelId="{3C800D8D-1806-4D3C-B376-8D71300BE977}" type="presParOf" srcId="{D638FE8C-FF85-4BC5-AD51-50CE21AA714A}" destId="{2EA96079-4192-4109-8119-7B82804D878B}" srcOrd="1" destOrd="0" presId="urn:microsoft.com/office/officeart/2005/8/layout/lProcess1"/>
    <dgm:cxn modelId="{3B65AFBB-6BC1-4E31-A189-7A6602AC01AF}" type="presParOf" srcId="{D638FE8C-FF85-4BC5-AD51-50CE21AA714A}" destId="{0F0D5F16-8BFB-4ED1-92BB-AFD8B3B7CEAE}" srcOrd="2" destOrd="0" presId="urn:microsoft.com/office/officeart/2005/8/layout/lProcess1"/>
    <dgm:cxn modelId="{4BD22F6A-AC30-46D2-AD7E-30C0D1086109}" type="presParOf" srcId="{0F0D5F16-8BFB-4ED1-92BB-AFD8B3B7CEAE}" destId="{752D7259-66CC-4666-A847-69874352B4D9}" srcOrd="0" destOrd="0" presId="urn:microsoft.com/office/officeart/2005/8/layout/lProcess1"/>
    <dgm:cxn modelId="{19159D51-3ADA-46FE-A24A-130F9D049ABC}" type="presParOf" srcId="{0F0D5F16-8BFB-4ED1-92BB-AFD8B3B7CEAE}" destId="{E9441DA4-A1CC-4D85-AFBA-9F5548038645}" srcOrd="1" destOrd="0" presId="urn:microsoft.com/office/officeart/2005/8/layout/lProcess1"/>
    <dgm:cxn modelId="{8E59AEF4-298A-4D5A-B6C6-8E0E353834C2}" type="presParOf" srcId="{0F0D5F16-8BFB-4ED1-92BB-AFD8B3B7CEAE}" destId="{54588103-E05C-4C9D-B052-A30E8E4A46A9}"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A284A39-872D-4FF0-AD7F-D1371A28957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EC057D3C-EE87-469F-AB35-BD22DE1069C6}">
      <dgm:prSet custT="1">
        <dgm:style>
          <a:lnRef idx="1">
            <a:schemeClr val="accent1"/>
          </a:lnRef>
          <a:fillRef idx="2">
            <a:schemeClr val="accent1"/>
          </a:fillRef>
          <a:effectRef idx="1">
            <a:schemeClr val="accent1"/>
          </a:effectRef>
          <a:fontRef idx="minor">
            <a:schemeClr val="dk1"/>
          </a:fontRef>
        </dgm:style>
      </dgm:prSet>
      <dgm:spPr/>
      <dgm:t>
        <a:bodyPr/>
        <a:lstStyle/>
        <a:p>
          <a:pPr algn="ctr" rtl="0"/>
          <a:r>
            <a:rPr lang="ru-RU" sz="3500" dirty="0" smtClean="0">
              <a:effectLst>
                <a:outerShdw blurRad="38100" dist="38100" dir="2700000" algn="tl">
                  <a:srgbClr val="000000">
                    <a:alpha val="43137"/>
                  </a:srgbClr>
                </a:outerShdw>
              </a:effectLst>
            </a:rPr>
            <a:t>Заказчик вправе  изменить объем и (или) виды выполняемых работ. </a:t>
          </a:r>
        </a:p>
        <a:p>
          <a:pPr algn="ctr" rtl="0"/>
          <a:r>
            <a:rPr lang="ru-RU" sz="3500" dirty="0" smtClean="0">
              <a:effectLst>
                <a:outerShdw blurRad="38100" dist="38100" dir="2700000" algn="tl">
                  <a:srgbClr val="000000">
                    <a:alpha val="43137"/>
                  </a:srgbClr>
                </a:outerShdw>
              </a:effectLst>
            </a:rPr>
            <a:t>При этом можно скорректировать и цену контракта в пределах 10%</a:t>
          </a:r>
        </a:p>
        <a:p>
          <a:pPr algn="ctr" rtl="0"/>
          <a:r>
            <a:rPr lang="ru-RU" sz="3500" dirty="0" smtClean="0"/>
            <a:t>(</a:t>
          </a:r>
          <a:r>
            <a:rPr lang="ru-RU" sz="3500" dirty="0" err="1" smtClean="0"/>
            <a:t>пп</a:t>
          </a:r>
          <a:r>
            <a:rPr lang="ru-RU" sz="3500" dirty="0" smtClean="0"/>
            <a:t>. «в" п. 1 ч. 1 ст. 95 Закона № 44-ФЗ)</a:t>
          </a:r>
          <a:endParaRPr lang="ru-RU" sz="3500" dirty="0"/>
        </a:p>
      </dgm:t>
    </dgm:pt>
    <dgm:pt modelId="{99E5AA70-555E-40CB-90AD-97AC159B6213}" type="parTrans" cxnId="{AA57F926-6C27-459C-BC62-D17EE875EFB5}">
      <dgm:prSet/>
      <dgm:spPr/>
      <dgm:t>
        <a:bodyPr/>
        <a:lstStyle/>
        <a:p>
          <a:endParaRPr lang="ru-RU"/>
        </a:p>
      </dgm:t>
    </dgm:pt>
    <dgm:pt modelId="{4E668C99-69EF-495B-874D-4D61622D038A}" type="sibTrans" cxnId="{AA57F926-6C27-459C-BC62-D17EE875EFB5}">
      <dgm:prSet/>
      <dgm:spPr/>
      <dgm:t>
        <a:bodyPr/>
        <a:lstStyle/>
        <a:p>
          <a:endParaRPr lang="ru-RU"/>
        </a:p>
      </dgm:t>
    </dgm:pt>
    <dgm:pt modelId="{2C58D2FE-77BE-4C96-8462-55DA40EFF61C}" type="pres">
      <dgm:prSet presAssocID="{BA284A39-872D-4FF0-AD7F-D1371A28957C}" presName="vert0" presStyleCnt="0">
        <dgm:presLayoutVars>
          <dgm:dir/>
          <dgm:animOne val="branch"/>
          <dgm:animLvl val="lvl"/>
        </dgm:presLayoutVars>
      </dgm:prSet>
      <dgm:spPr/>
      <dgm:t>
        <a:bodyPr/>
        <a:lstStyle/>
        <a:p>
          <a:endParaRPr lang="ru-RU"/>
        </a:p>
      </dgm:t>
    </dgm:pt>
    <dgm:pt modelId="{EFC424DC-6195-4A8A-A114-9872DFA44D40}" type="pres">
      <dgm:prSet presAssocID="{EC057D3C-EE87-469F-AB35-BD22DE1069C6}" presName="thickLine" presStyleLbl="alignNode1" presStyleIdx="0" presStyleCnt="1"/>
      <dgm:spPr/>
    </dgm:pt>
    <dgm:pt modelId="{493706CD-6833-481A-951B-1A4C1BF97814}" type="pres">
      <dgm:prSet presAssocID="{EC057D3C-EE87-469F-AB35-BD22DE1069C6}" presName="horz1" presStyleCnt="0"/>
      <dgm:spPr/>
    </dgm:pt>
    <dgm:pt modelId="{FA4DE641-CDE8-4DD0-9BA0-1B3573A3B4BB}" type="pres">
      <dgm:prSet presAssocID="{EC057D3C-EE87-469F-AB35-BD22DE1069C6}" presName="tx1" presStyleLbl="revTx" presStyleIdx="0" presStyleCnt="1"/>
      <dgm:spPr/>
      <dgm:t>
        <a:bodyPr/>
        <a:lstStyle/>
        <a:p>
          <a:endParaRPr lang="ru-RU"/>
        </a:p>
      </dgm:t>
    </dgm:pt>
    <dgm:pt modelId="{0249AEC1-BCD6-43D3-81E5-F9992B336D45}" type="pres">
      <dgm:prSet presAssocID="{EC057D3C-EE87-469F-AB35-BD22DE1069C6}" presName="vert1" presStyleCnt="0"/>
      <dgm:spPr/>
    </dgm:pt>
  </dgm:ptLst>
  <dgm:cxnLst>
    <dgm:cxn modelId="{19D98ABB-C9FB-4EF4-B261-C7E12A8CFC58}" type="presOf" srcId="{BA284A39-872D-4FF0-AD7F-D1371A28957C}" destId="{2C58D2FE-77BE-4C96-8462-55DA40EFF61C}" srcOrd="0" destOrd="0" presId="urn:microsoft.com/office/officeart/2008/layout/LinedList"/>
    <dgm:cxn modelId="{CD053580-7A94-44EE-9328-F9B7EDD07977}" type="presOf" srcId="{EC057D3C-EE87-469F-AB35-BD22DE1069C6}" destId="{FA4DE641-CDE8-4DD0-9BA0-1B3573A3B4BB}" srcOrd="0" destOrd="0" presId="urn:microsoft.com/office/officeart/2008/layout/LinedList"/>
    <dgm:cxn modelId="{AA57F926-6C27-459C-BC62-D17EE875EFB5}" srcId="{BA284A39-872D-4FF0-AD7F-D1371A28957C}" destId="{EC057D3C-EE87-469F-AB35-BD22DE1069C6}" srcOrd="0" destOrd="0" parTransId="{99E5AA70-555E-40CB-90AD-97AC159B6213}" sibTransId="{4E668C99-69EF-495B-874D-4D61622D038A}"/>
    <dgm:cxn modelId="{2384B2A1-CA49-4EA1-94BC-3C199BB5F61F}" type="presParOf" srcId="{2C58D2FE-77BE-4C96-8462-55DA40EFF61C}" destId="{EFC424DC-6195-4A8A-A114-9872DFA44D40}" srcOrd="0" destOrd="0" presId="urn:microsoft.com/office/officeart/2008/layout/LinedList"/>
    <dgm:cxn modelId="{A72F8B4C-8992-4418-93BB-492B2EEC1C4F}" type="presParOf" srcId="{2C58D2FE-77BE-4C96-8462-55DA40EFF61C}" destId="{493706CD-6833-481A-951B-1A4C1BF97814}" srcOrd="1" destOrd="0" presId="urn:microsoft.com/office/officeart/2008/layout/LinedList"/>
    <dgm:cxn modelId="{C572D19D-A0EC-46E8-AC85-CA366B120FE4}" type="presParOf" srcId="{493706CD-6833-481A-951B-1A4C1BF97814}" destId="{FA4DE641-CDE8-4DD0-9BA0-1B3573A3B4BB}" srcOrd="0" destOrd="0" presId="urn:microsoft.com/office/officeart/2008/layout/LinedList"/>
    <dgm:cxn modelId="{73A94912-8E53-4B29-A280-DAA709EBB10D}" type="presParOf" srcId="{493706CD-6833-481A-951B-1A4C1BF97814}" destId="{0249AEC1-BCD6-43D3-81E5-F9992B336D4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F48D5D1-AB81-48C2-B04C-2B2A427309B6}"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endParaRPr lang="ru-RU"/>
        </a:p>
      </dgm:t>
    </dgm:pt>
    <dgm:pt modelId="{8E8502F0-F6E0-4DDD-82C5-798B62EE6675}">
      <dgm:prSet/>
      <dgm:spPr/>
      <dgm:t>
        <a:bodyPr/>
        <a:lstStyle/>
        <a:p>
          <a:pPr rtl="0"/>
          <a:r>
            <a:rPr lang="ru-RU" dirty="0" smtClean="0">
              <a:effectLst>
                <a:outerShdw blurRad="38100" dist="38100" dir="2700000" algn="tl">
                  <a:srgbClr val="000000">
                    <a:alpha val="43137"/>
                  </a:srgbClr>
                </a:outerShdw>
              </a:effectLst>
            </a:rPr>
            <a:t>Письмо Минфина России от 11.09.2020 № 24-04-08/80061</a:t>
          </a:r>
          <a:endParaRPr lang="ru-RU" dirty="0">
            <a:effectLst>
              <a:outerShdw blurRad="38100" dist="38100" dir="2700000" algn="tl">
                <a:srgbClr val="000000">
                  <a:alpha val="43137"/>
                </a:srgbClr>
              </a:outerShdw>
            </a:effectLst>
          </a:endParaRPr>
        </a:p>
      </dgm:t>
    </dgm:pt>
    <dgm:pt modelId="{E47052D2-8BBF-4461-852F-FBD3BC31E7DC}" type="parTrans" cxnId="{38E9F011-83F7-4794-82E2-63C6E88FCC3A}">
      <dgm:prSet/>
      <dgm:spPr/>
      <dgm:t>
        <a:bodyPr/>
        <a:lstStyle/>
        <a:p>
          <a:endParaRPr lang="ru-RU"/>
        </a:p>
      </dgm:t>
    </dgm:pt>
    <dgm:pt modelId="{CD989FF8-2E58-4283-BDE3-4CC133E30B67}" type="sibTrans" cxnId="{38E9F011-83F7-4794-82E2-63C6E88FCC3A}">
      <dgm:prSet/>
      <dgm:spPr/>
      <dgm:t>
        <a:bodyPr/>
        <a:lstStyle/>
        <a:p>
          <a:endParaRPr lang="ru-RU"/>
        </a:p>
      </dgm:t>
    </dgm:pt>
    <dgm:pt modelId="{ED7DCC03-2BD3-4CEB-834B-F0EDF4C08028}">
      <dgm:prSet custT="1"/>
      <dgm:spPr/>
      <dgm:t>
        <a:bodyPr/>
        <a:lstStyle/>
        <a:p>
          <a:pPr rtl="0"/>
          <a:r>
            <a:rPr lang="ru-RU" sz="2000" dirty="0" smtClean="0"/>
            <a:t>Возможность выполнения работ по корректировке </a:t>
          </a:r>
          <a:r>
            <a:rPr lang="ru-RU" sz="2000" b="1" dirty="0" smtClean="0"/>
            <a:t>проектной документации не предусмотрена</a:t>
          </a:r>
          <a:endParaRPr lang="ru-RU" sz="2000" b="1" dirty="0"/>
        </a:p>
      </dgm:t>
    </dgm:pt>
    <dgm:pt modelId="{CD8A00D6-781B-467F-8A87-C39F765974B8}" type="parTrans" cxnId="{2F9488D0-97AD-4F6F-A393-818549BF1717}">
      <dgm:prSet/>
      <dgm:spPr/>
      <dgm:t>
        <a:bodyPr/>
        <a:lstStyle/>
        <a:p>
          <a:endParaRPr lang="ru-RU"/>
        </a:p>
      </dgm:t>
    </dgm:pt>
    <dgm:pt modelId="{9621843C-ED10-44D8-A9D1-6602B526F5E3}" type="sibTrans" cxnId="{2F9488D0-97AD-4F6F-A393-818549BF1717}">
      <dgm:prSet/>
      <dgm:spPr/>
      <dgm:t>
        <a:bodyPr/>
        <a:lstStyle/>
        <a:p>
          <a:endParaRPr lang="ru-RU"/>
        </a:p>
      </dgm:t>
    </dgm:pt>
    <dgm:pt modelId="{AC0584FE-D5C4-43B4-AB23-F9934700A7FE}">
      <dgm:prSet/>
      <dgm:spPr/>
      <dgm:t>
        <a:bodyPr/>
        <a:lstStyle/>
        <a:p>
          <a:pPr rtl="0"/>
          <a:r>
            <a:rPr lang="ru-RU" dirty="0" smtClean="0">
              <a:effectLst>
                <a:outerShdw blurRad="38100" dist="38100" dir="2700000" algn="tl">
                  <a:srgbClr val="000000">
                    <a:alpha val="43137"/>
                  </a:srgbClr>
                </a:outerShdw>
              </a:effectLst>
            </a:rPr>
            <a:t>Письмо Минфина России от 17.04.2020 № 24-03-08/31108</a:t>
          </a:r>
          <a:endParaRPr lang="ru-RU" dirty="0">
            <a:effectLst>
              <a:outerShdw blurRad="38100" dist="38100" dir="2700000" algn="tl">
                <a:srgbClr val="000000">
                  <a:alpha val="43137"/>
                </a:srgbClr>
              </a:outerShdw>
            </a:effectLst>
          </a:endParaRPr>
        </a:p>
      </dgm:t>
    </dgm:pt>
    <dgm:pt modelId="{6025F7DD-5151-4C12-B707-DDB99160DA31}" type="parTrans" cxnId="{D4D35E92-D459-41B7-A053-BFF8119886A1}">
      <dgm:prSet/>
      <dgm:spPr/>
      <dgm:t>
        <a:bodyPr/>
        <a:lstStyle/>
        <a:p>
          <a:endParaRPr lang="ru-RU"/>
        </a:p>
      </dgm:t>
    </dgm:pt>
    <dgm:pt modelId="{10DD9D9B-E191-458A-8DE3-E24BBE0242F5}" type="sibTrans" cxnId="{D4D35E92-D459-41B7-A053-BFF8119886A1}">
      <dgm:prSet/>
      <dgm:spPr/>
      <dgm:t>
        <a:bodyPr/>
        <a:lstStyle/>
        <a:p>
          <a:endParaRPr lang="ru-RU"/>
        </a:p>
      </dgm:t>
    </dgm:pt>
    <dgm:pt modelId="{8FB8F412-0CED-496B-ACB9-7247AAA2767D}">
      <dgm:prSet/>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ru-RU" dirty="0" smtClean="0"/>
            <a:t>Предусмотрена возможность изменения существенных условий только по контрактам, предметом которых является выполнение работ по строительству, реконструкции, капитальному ремонту, сносу объекта капитального строительства, проведение работ по сохранению объектов культурного наследия, </a:t>
          </a:r>
          <a:r>
            <a:rPr lang="ru-RU" b="1" dirty="0" smtClean="0"/>
            <a:t>на проектно-изыскательские работы не распространяется</a:t>
          </a:r>
        </a:p>
      </dgm:t>
    </dgm:pt>
    <dgm:pt modelId="{EA8B768B-1609-4005-BD8C-33464451410F}" type="parTrans" cxnId="{56E6D895-FC43-41DD-A65F-7D3ED78D1421}">
      <dgm:prSet/>
      <dgm:spPr/>
      <dgm:t>
        <a:bodyPr/>
        <a:lstStyle/>
        <a:p>
          <a:endParaRPr lang="ru-RU"/>
        </a:p>
      </dgm:t>
    </dgm:pt>
    <dgm:pt modelId="{9CFD7B36-3CC1-4622-964F-3D79A446DBBB}" type="sibTrans" cxnId="{56E6D895-FC43-41DD-A65F-7D3ED78D1421}">
      <dgm:prSet/>
      <dgm:spPr/>
      <dgm:t>
        <a:bodyPr/>
        <a:lstStyle/>
        <a:p>
          <a:endParaRPr lang="ru-RU"/>
        </a:p>
      </dgm:t>
    </dgm:pt>
    <dgm:pt modelId="{DA3104F6-77FF-4EBA-9267-25DCD0705B68}" type="pres">
      <dgm:prSet presAssocID="{5F48D5D1-AB81-48C2-B04C-2B2A427309B6}" presName="Name0" presStyleCnt="0">
        <dgm:presLayoutVars>
          <dgm:dir/>
          <dgm:animLvl val="lvl"/>
          <dgm:resizeHandles val="exact"/>
        </dgm:presLayoutVars>
      </dgm:prSet>
      <dgm:spPr/>
      <dgm:t>
        <a:bodyPr/>
        <a:lstStyle/>
        <a:p>
          <a:endParaRPr lang="ru-RU"/>
        </a:p>
      </dgm:t>
    </dgm:pt>
    <dgm:pt modelId="{7E05232A-18C7-4C89-BE31-F2FD48AC5B97}" type="pres">
      <dgm:prSet presAssocID="{8E8502F0-F6E0-4DDD-82C5-798B62EE6675}" presName="vertFlow" presStyleCnt="0"/>
      <dgm:spPr/>
    </dgm:pt>
    <dgm:pt modelId="{612F5DFB-C3E7-407A-8BF1-B7DE563076BA}" type="pres">
      <dgm:prSet presAssocID="{8E8502F0-F6E0-4DDD-82C5-798B62EE6675}" presName="header" presStyleLbl="node1" presStyleIdx="0" presStyleCnt="2"/>
      <dgm:spPr/>
      <dgm:t>
        <a:bodyPr/>
        <a:lstStyle/>
        <a:p>
          <a:endParaRPr lang="ru-RU"/>
        </a:p>
      </dgm:t>
    </dgm:pt>
    <dgm:pt modelId="{CBFDE402-AA82-4A74-BE50-B9D8962A6495}" type="pres">
      <dgm:prSet presAssocID="{CD8A00D6-781B-467F-8A87-C39F765974B8}" presName="parTrans" presStyleLbl="sibTrans2D1" presStyleIdx="0" presStyleCnt="2"/>
      <dgm:spPr/>
      <dgm:t>
        <a:bodyPr/>
        <a:lstStyle/>
        <a:p>
          <a:endParaRPr lang="ru-RU"/>
        </a:p>
      </dgm:t>
    </dgm:pt>
    <dgm:pt modelId="{DFCB8D5C-099F-43D3-9FC7-D614FAF383F6}" type="pres">
      <dgm:prSet presAssocID="{ED7DCC03-2BD3-4CEB-834B-F0EDF4C08028}" presName="child" presStyleLbl="alignAccFollowNode1" presStyleIdx="0" presStyleCnt="2" custScaleY="160313">
        <dgm:presLayoutVars>
          <dgm:chMax val="0"/>
          <dgm:bulletEnabled val="1"/>
        </dgm:presLayoutVars>
      </dgm:prSet>
      <dgm:spPr/>
      <dgm:t>
        <a:bodyPr/>
        <a:lstStyle/>
        <a:p>
          <a:endParaRPr lang="ru-RU"/>
        </a:p>
      </dgm:t>
    </dgm:pt>
    <dgm:pt modelId="{8B57824F-9CCC-4D8D-B203-C40034EE63A1}" type="pres">
      <dgm:prSet presAssocID="{8E8502F0-F6E0-4DDD-82C5-798B62EE6675}" presName="hSp" presStyleCnt="0"/>
      <dgm:spPr/>
    </dgm:pt>
    <dgm:pt modelId="{CBF19BE0-26CE-4399-B83B-5326D02B5024}" type="pres">
      <dgm:prSet presAssocID="{AC0584FE-D5C4-43B4-AB23-F9934700A7FE}" presName="vertFlow" presStyleCnt="0"/>
      <dgm:spPr/>
    </dgm:pt>
    <dgm:pt modelId="{E0478168-52CE-4AB1-A5EF-C33970665D4E}" type="pres">
      <dgm:prSet presAssocID="{AC0584FE-D5C4-43B4-AB23-F9934700A7FE}" presName="header" presStyleLbl="node1" presStyleIdx="1" presStyleCnt="2"/>
      <dgm:spPr/>
      <dgm:t>
        <a:bodyPr/>
        <a:lstStyle/>
        <a:p>
          <a:endParaRPr lang="ru-RU"/>
        </a:p>
      </dgm:t>
    </dgm:pt>
    <dgm:pt modelId="{B5CF7623-E7C9-4BB9-B27E-F589D1799C8B}" type="pres">
      <dgm:prSet presAssocID="{EA8B768B-1609-4005-BD8C-33464451410F}" presName="parTrans" presStyleLbl="sibTrans2D1" presStyleIdx="1" presStyleCnt="2"/>
      <dgm:spPr/>
      <dgm:t>
        <a:bodyPr/>
        <a:lstStyle/>
        <a:p>
          <a:endParaRPr lang="ru-RU"/>
        </a:p>
      </dgm:t>
    </dgm:pt>
    <dgm:pt modelId="{AF2B62F7-6888-4319-8FB2-75620257DE00}" type="pres">
      <dgm:prSet presAssocID="{8FB8F412-0CED-496B-ACB9-7247AAA2767D}" presName="child" presStyleLbl="alignAccFollowNode1" presStyleIdx="1" presStyleCnt="2" custScaleY="274689">
        <dgm:presLayoutVars>
          <dgm:chMax val="0"/>
          <dgm:bulletEnabled val="1"/>
        </dgm:presLayoutVars>
      </dgm:prSet>
      <dgm:spPr/>
      <dgm:t>
        <a:bodyPr/>
        <a:lstStyle/>
        <a:p>
          <a:endParaRPr lang="ru-RU"/>
        </a:p>
      </dgm:t>
    </dgm:pt>
  </dgm:ptLst>
  <dgm:cxnLst>
    <dgm:cxn modelId="{543AE8DD-314D-4E4B-9AF6-9F9F99C77947}" type="presOf" srcId="{EA8B768B-1609-4005-BD8C-33464451410F}" destId="{B5CF7623-E7C9-4BB9-B27E-F589D1799C8B}" srcOrd="0" destOrd="0" presId="urn:microsoft.com/office/officeart/2005/8/layout/lProcess1"/>
    <dgm:cxn modelId="{D4D35E92-D459-41B7-A053-BFF8119886A1}" srcId="{5F48D5D1-AB81-48C2-B04C-2B2A427309B6}" destId="{AC0584FE-D5C4-43B4-AB23-F9934700A7FE}" srcOrd="1" destOrd="0" parTransId="{6025F7DD-5151-4C12-B707-DDB99160DA31}" sibTransId="{10DD9D9B-E191-458A-8DE3-E24BBE0242F5}"/>
    <dgm:cxn modelId="{3AC56212-FA74-4D9D-8FA5-9BDFB1409A82}" type="presOf" srcId="{5F48D5D1-AB81-48C2-B04C-2B2A427309B6}" destId="{DA3104F6-77FF-4EBA-9267-25DCD0705B68}" srcOrd="0" destOrd="0" presId="urn:microsoft.com/office/officeart/2005/8/layout/lProcess1"/>
    <dgm:cxn modelId="{8FC7B452-8AFC-49BA-94F5-C52BD61323F0}" type="presOf" srcId="{AC0584FE-D5C4-43B4-AB23-F9934700A7FE}" destId="{E0478168-52CE-4AB1-A5EF-C33970665D4E}" srcOrd="0" destOrd="0" presId="urn:microsoft.com/office/officeart/2005/8/layout/lProcess1"/>
    <dgm:cxn modelId="{38E9F011-83F7-4794-82E2-63C6E88FCC3A}" srcId="{5F48D5D1-AB81-48C2-B04C-2B2A427309B6}" destId="{8E8502F0-F6E0-4DDD-82C5-798B62EE6675}" srcOrd="0" destOrd="0" parTransId="{E47052D2-8BBF-4461-852F-FBD3BC31E7DC}" sibTransId="{CD989FF8-2E58-4283-BDE3-4CC133E30B67}"/>
    <dgm:cxn modelId="{875C904C-FF7F-4729-97B7-232E9B89C5E9}" type="presOf" srcId="{CD8A00D6-781B-467F-8A87-C39F765974B8}" destId="{CBFDE402-AA82-4A74-BE50-B9D8962A6495}" srcOrd="0" destOrd="0" presId="urn:microsoft.com/office/officeart/2005/8/layout/lProcess1"/>
    <dgm:cxn modelId="{2F9488D0-97AD-4F6F-A393-818549BF1717}" srcId="{8E8502F0-F6E0-4DDD-82C5-798B62EE6675}" destId="{ED7DCC03-2BD3-4CEB-834B-F0EDF4C08028}" srcOrd="0" destOrd="0" parTransId="{CD8A00D6-781B-467F-8A87-C39F765974B8}" sibTransId="{9621843C-ED10-44D8-A9D1-6602B526F5E3}"/>
    <dgm:cxn modelId="{6EA97F3D-5DE0-4259-A981-C03FD954E193}" type="presOf" srcId="{8E8502F0-F6E0-4DDD-82C5-798B62EE6675}" destId="{612F5DFB-C3E7-407A-8BF1-B7DE563076BA}" srcOrd="0" destOrd="0" presId="urn:microsoft.com/office/officeart/2005/8/layout/lProcess1"/>
    <dgm:cxn modelId="{56E6D895-FC43-41DD-A65F-7D3ED78D1421}" srcId="{AC0584FE-D5C4-43B4-AB23-F9934700A7FE}" destId="{8FB8F412-0CED-496B-ACB9-7247AAA2767D}" srcOrd="0" destOrd="0" parTransId="{EA8B768B-1609-4005-BD8C-33464451410F}" sibTransId="{9CFD7B36-3CC1-4622-964F-3D79A446DBBB}"/>
    <dgm:cxn modelId="{AE3230D4-5A82-4884-81E9-B1A3AF5F0D94}" type="presOf" srcId="{8FB8F412-0CED-496B-ACB9-7247AAA2767D}" destId="{AF2B62F7-6888-4319-8FB2-75620257DE00}" srcOrd="0" destOrd="0" presId="urn:microsoft.com/office/officeart/2005/8/layout/lProcess1"/>
    <dgm:cxn modelId="{95829542-E19F-403F-94BF-B86EB03EB7BF}" type="presOf" srcId="{ED7DCC03-2BD3-4CEB-834B-F0EDF4C08028}" destId="{DFCB8D5C-099F-43D3-9FC7-D614FAF383F6}" srcOrd="0" destOrd="0" presId="urn:microsoft.com/office/officeart/2005/8/layout/lProcess1"/>
    <dgm:cxn modelId="{41BE4F5E-0E86-4981-B7D7-49B9FCD54FA7}" type="presParOf" srcId="{DA3104F6-77FF-4EBA-9267-25DCD0705B68}" destId="{7E05232A-18C7-4C89-BE31-F2FD48AC5B97}" srcOrd="0" destOrd="0" presId="urn:microsoft.com/office/officeart/2005/8/layout/lProcess1"/>
    <dgm:cxn modelId="{27B18069-EE80-4D00-ADBD-99CD856DE830}" type="presParOf" srcId="{7E05232A-18C7-4C89-BE31-F2FD48AC5B97}" destId="{612F5DFB-C3E7-407A-8BF1-B7DE563076BA}" srcOrd="0" destOrd="0" presId="urn:microsoft.com/office/officeart/2005/8/layout/lProcess1"/>
    <dgm:cxn modelId="{98A4A118-25A2-482E-92CD-BFB5FE1AF00E}" type="presParOf" srcId="{7E05232A-18C7-4C89-BE31-F2FD48AC5B97}" destId="{CBFDE402-AA82-4A74-BE50-B9D8962A6495}" srcOrd="1" destOrd="0" presId="urn:microsoft.com/office/officeart/2005/8/layout/lProcess1"/>
    <dgm:cxn modelId="{5F034A23-4EC7-422B-B948-27A70D8F2362}" type="presParOf" srcId="{7E05232A-18C7-4C89-BE31-F2FD48AC5B97}" destId="{DFCB8D5C-099F-43D3-9FC7-D614FAF383F6}" srcOrd="2" destOrd="0" presId="urn:microsoft.com/office/officeart/2005/8/layout/lProcess1"/>
    <dgm:cxn modelId="{D765EEEE-C5D9-4DEE-B794-958EC712D3FB}" type="presParOf" srcId="{DA3104F6-77FF-4EBA-9267-25DCD0705B68}" destId="{8B57824F-9CCC-4D8D-B203-C40034EE63A1}" srcOrd="1" destOrd="0" presId="urn:microsoft.com/office/officeart/2005/8/layout/lProcess1"/>
    <dgm:cxn modelId="{D5262258-F127-41B9-B0C8-380867DD942D}" type="presParOf" srcId="{DA3104F6-77FF-4EBA-9267-25DCD0705B68}" destId="{CBF19BE0-26CE-4399-B83B-5326D02B5024}" srcOrd="2" destOrd="0" presId="urn:microsoft.com/office/officeart/2005/8/layout/lProcess1"/>
    <dgm:cxn modelId="{3252F8AB-BA5A-4314-93B4-F0E5C6DC9C51}" type="presParOf" srcId="{CBF19BE0-26CE-4399-B83B-5326D02B5024}" destId="{E0478168-52CE-4AB1-A5EF-C33970665D4E}" srcOrd="0" destOrd="0" presId="urn:microsoft.com/office/officeart/2005/8/layout/lProcess1"/>
    <dgm:cxn modelId="{DA384330-EE6B-45B5-93F6-BED8570A18FD}" type="presParOf" srcId="{CBF19BE0-26CE-4399-B83B-5326D02B5024}" destId="{B5CF7623-E7C9-4BB9-B27E-F589D1799C8B}" srcOrd="1" destOrd="0" presId="urn:microsoft.com/office/officeart/2005/8/layout/lProcess1"/>
    <dgm:cxn modelId="{4561CECC-5CF6-4EEA-BEA3-CAB89480F706}" type="presParOf" srcId="{CBF19BE0-26CE-4399-B83B-5326D02B5024}" destId="{AF2B62F7-6888-4319-8FB2-75620257DE00}"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B6D0F20-7A01-4B32-BB07-997BC604A0E4}" type="doc">
      <dgm:prSet loTypeId="urn:microsoft.com/office/officeart/2005/8/layout/vList3" loCatId="list" qsTypeId="urn:microsoft.com/office/officeart/2005/8/quickstyle/simple4" qsCatId="simple" csTypeId="urn:microsoft.com/office/officeart/2005/8/colors/accent3_2" csCatId="accent3" phldr="1"/>
      <dgm:spPr/>
      <dgm:t>
        <a:bodyPr/>
        <a:lstStyle/>
        <a:p>
          <a:endParaRPr lang="ru-RU"/>
        </a:p>
      </dgm:t>
    </dgm:pt>
    <dgm:pt modelId="{1C1D9601-AF33-460B-AF90-8ECC10269FE7}">
      <dgm:prSet custT="1"/>
      <dgm:spPr/>
      <dgm:t>
        <a:bodyPr/>
        <a:lstStyle/>
        <a:p>
          <a:pPr rtl="0"/>
          <a:r>
            <a:rPr lang="ru-RU" sz="2200" b="1" dirty="0" smtClean="0">
              <a:effectLst>
                <a:outerShdw blurRad="38100" dist="38100" dir="2700000" algn="tl">
                  <a:srgbClr val="000000">
                    <a:alpha val="43137"/>
                  </a:srgbClr>
                </a:outerShdw>
              </a:effectLst>
            </a:rPr>
            <a:t>При увеличении или уменьшении заказчиком предусмотренного контрактом объема работ можно увеличить или уменьшить объем работ по </a:t>
          </a:r>
          <a:r>
            <a:rPr lang="ru-RU" sz="2200" b="1" u="sng" dirty="0" smtClean="0">
              <a:effectLst>
                <a:outerShdw blurRad="38100" dist="38100" dir="2700000" algn="tl">
                  <a:srgbClr val="000000">
                    <a:alpha val="43137"/>
                  </a:srgbClr>
                </a:outerShdw>
              </a:effectLst>
            </a:rPr>
            <a:t>определенным позициям</a:t>
          </a:r>
          <a:r>
            <a:rPr lang="ru-RU" sz="2200" b="1" dirty="0" smtClean="0">
              <a:effectLst>
                <a:outerShdw blurRad="38100" dist="38100" dir="2700000" algn="tl">
                  <a:srgbClr val="000000">
                    <a:alpha val="43137"/>
                  </a:srgbClr>
                </a:outerShdw>
              </a:effectLst>
            </a:rPr>
            <a:t> локального сметного расчета не более чем на 10 % исходя из установленной в контракте цены единицы объема работы. </a:t>
          </a:r>
          <a:endParaRPr lang="ru-RU" sz="2200" b="1" dirty="0">
            <a:effectLst>
              <a:outerShdw blurRad="38100" dist="38100" dir="2700000" algn="tl">
                <a:srgbClr val="000000">
                  <a:alpha val="43137"/>
                </a:srgbClr>
              </a:outerShdw>
            </a:effectLst>
          </a:endParaRPr>
        </a:p>
      </dgm:t>
    </dgm:pt>
    <dgm:pt modelId="{533116BA-3AAE-4A61-8B50-1ED76C887573}" type="parTrans" cxnId="{381AAABC-B7E3-4229-9974-491D18D326A0}">
      <dgm:prSet/>
      <dgm:spPr/>
      <dgm:t>
        <a:bodyPr/>
        <a:lstStyle/>
        <a:p>
          <a:endParaRPr lang="ru-RU" sz="2200" b="1">
            <a:effectLst>
              <a:outerShdw blurRad="38100" dist="38100" dir="2700000" algn="tl">
                <a:srgbClr val="000000">
                  <a:alpha val="43137"/>
                </a:srgbClr>
              </a:outerShdw>
            </a:effectLst>
          </a:endParaRPr>
        </a:p>
      </dgm:t>
    </dgm:pt>
    <dgm:pt modelId="{4DBFF8B3-F0C0-4E4C-B1B5-F7D0563ABC16}" type="sibTrans" cxnId="{381AAABC-B7E3-4229-9974-491D18D326A0}">
      <dgm:prSet/>
      <dgm:spPr/>
      <dgm:t>
        <a:bodyPr/>
        <a:lstStyle/>
        <a:p>
          <a:endParaRPr lang="ru-RU" sz="2200" b="1">
            <a:effectLst>
              <a:outerShdw blurRad="38100" dist="38100" dir="2700000" algn="tl">
                <a:srgbClr val="000000">
                  <a:alpha val="43137"/>
                </a:srgbClr>
              </a:outerShdw>
            </a:effectLst>
          </a:endParaRPr>
        </a:p>
      </dgm:t>
    </dgm:pt>
    <dgm:pt modelId="{75B027B9-8E67-49BF-90B7-4C3DE1CA3BC2}">
      <dgm:prSet custT="1"/>
      <dgm:spPr/>
      <dgm:t>
        <a:bodyPr/>
        <a:lstStyle/>
        <a:p>
          <a:pPr rtl="0"/>
          <a:r>
            <a:rPr lang="ru-RU" sz="2200" b="1" dirty="0" smtClean="0">
              <a:effectLst>
                <a:outerShdw blurRad="38100" dist="38100" dir="2700000" algn="tl">
                  <a:srgbClr val="000000">
                    <a:alpha val="43137"/>
                  </a:srgbClr>
                </a:outerShdw>
              </a:effectLst>
            </a:rPr>
            <a:t>Общая стоимость сметного расчета должна быть изменена </a:t>
          </a:r>
          <a:r>
            <a:rPr lang="ru-RU" sz="2200" b="1" u="sng" dirty="0" smtClean="0">
              <a:solidFill>
                <a:srgbClr val="00B0F0"/>
              </a:solidFill>
              <a:effectLst>
                <a:outerShdw blurRad="38100" dist="38100" dir="2700000" algn="tl">
                  <a:srgbClr val="000000">
                    <a:alpha val="43137"/>
                  </a:srgbClr>
                </a:outerShdw>
              </a:effectLst>
            </a:rPr>
            <a:t>пропорционально</a:t>
          </a:r>
          <a:r>
            <a:rPr lang="ru-RU" sz="2200" b="1" dirty="0" smtClean="0">
              <a:effectLst>
                <a:outerShdw blurRad="38100" dist="38100" dir="2700000" algn="tl">
                  <a:srgbClr val="000000">
                    <a:alpha val="43137"/>
                  </a:srgbClr>
                </a:outerShdw>
              </a:effectLst>
            </a:rPr>
            <a:t> дополнительному объему работы, но не более чем на 10 %.</a:t>
          </a:r>
          <a:endParaRPr lang="ru-RU" sz="2200" b="1" dirty="0">
            <a:effectLst>
              <a:outerShdw blurRad="38100" dist="38100" dir="2700000" algn="tl">
                <a:srgbClr val="000000">
                  <a:alpha val="43137"/>
                </a:srgbClr>
              </a:outerShdw>
            </a:effectLst>
          </a:endParaRPr>
        </a:p>
      </dgm:t>
    </dgm:pt>
    <dgm:pt modelId="{9B8AEBDC-B048-400C-8D3C-B90C0FB19B20}" type="parTrans" cxnId="{4E72C20E-ACFA-4B5E-A571-4140EEAB64A1}">
      <dgm:prSet/>
      <dgm:spPr/>
      <dgm:t>
        <a:bodyPr/>
        <a:lstStyle/>
        <a:p>
          <a:endParaRPr lang="ru-RU" sz="2200" b="1">
            <a:effectLst>
              <a:outerShdw blurRad="38100" dist="38100" dir="2700000" algn="tl">
                <a:srgbClr val="000000">
                  <a:alpha val="43137"/>
                </a:srgbClr>
              </a:outerShdw>
            </a:effectLst>
          </a:endParaRPr>
        </a:p>
      </dgm:t>
    </dgm:pt>
    <dgm:pt modelId="{D5662394-A1B9-42EE-9099-E4E83911C877}" type="sibTrans" cxnId="{4E72C20E-ACFA-4B5E-A571-4140EEAB64A1}">
      <dgm:prSet/>
      <dgm:spPr/>
      <dgm:t>
        <a:bodyPr/>
        <a:lstStyle/>
        <a:p>
          <a:endParaRPr lang="ru-RU" sz="2200" b="1">
            <a:effectLst>
              <a:outerShdw blurRad="38100" dist="38100" dir="2700000" algn="tl">
                <a:srgbClr val="000000">
                  <a:alpha val="43137"/>
                </a:srgbClr>
              </a:outerShdw>
            </a:effectLst>
          </a:endParaRPr>
        </a:p>
      </dgm:t>
    </dgm:pt>
    <dgm:pt modelId="{86C03F49-A591-4B38-A7ED-566BB68C2B9A}">
      <dgm:prSet custT="1"/>
      <dgm:spPr/>
      <dgm:t>
        <a:bodyPr/>
        <a:lstStyle/>
        <a:p>
          <a:pPr rtl="0"/>
          <a:r>
            <a:rPr lang="ru-RU" sz="2200" b="1" dirty="0" smtClean="0">
              <a:effectLst>
                <a:outerShdw blurRad="38100" dist="38100" dir="2700000" algn="tl">
                  <a:srgbClr val="000000">
                    <a:alpha val="43137"/>
                  </a:srgbClr>
                </a:outerShdw>
              </a:effectLst>
            </a:rPr>
            <a:t>В случае возникновения </a:t>
          </a:r>
          <a:r>
            <a:rPr lang="ru-RU" sz="2200" b="1" u="sng" dirty="0" smtClean="0">
              <a:effectLst>
                <a:outerShdw blurRad="38100" dist="38100" dir="2700000" algn="tl">
                  <a:srgbClr val="000000">
                    <a:alpha val="43137"/>
                  </a:srgbClr>
                </a:outerShdw>
              </a:effectLst>
            </a:rPr>
            <a:t>необходимости в видах работ, не предусмотренных контрактом, такую закупку следует осуществить конкурентными способами </a:t>
          </a:r>
          <a:r>
            <a:rPr lang="ru-RU" sz="2200" b="1" dirty="0" smtClean="0">
              <a:effectLst>
                <a:outerShdw blurRad="38100" dist="38100" dir="2700000" algn="tl">
                  <a:srgbClr val="000000">
                    <a:alpha val="43137"/>
                  </a:srgbClr>
                </a:outerShdw>
              </a:effectLst>
            </a:rPr>
            <a:t>определения поставщика (подрядчика, исполнителя). (письмо Минфина России от 26.09.2017 г. № 24-03-08/62479.</a:t>
          </a:r>
          <a:endParaRPr lang="ru-RU" sz="2200" b="1" dirty="0">
            <a:effectLst>
              <a:outerShdw blurRad="38100" dist="38100" dir="2700000" algn="tl">
                <a:srgbClr val="000000">
                  <a:alpha val="43137"/>
                </a:srgbClr>
              </a:outerShdw>
            </a:effectLst>
          </a:endParaRPr>
        </a:p>
      </dgm:t>
    </dgm:pt>
    <dgm:pt modelId="{56282905-3837-4E43-9ADB-4F4F1B4BA1A8}" type="parTrans" cxnId="{453C1368-C35C-4524-9363-585D0F4B3E5D}">
      <dgm:prSet/>
      <dgm:spPr/>
      <dgm:t>
        <a:bodyPr/>
        <a:lstStyle/>
        <a:p>
          <a:endParaRPr lang="ru-RU" sz="2200" b="1">
            <a:effectLst>
              <a:outerShdw blurRad="38100" dist="38100" dir="2700000" algn="tl">
                <a:srgbClr val="000000">
                  <a:alpha val="43137"/>
                </a:srgbClr>
              </a:outerShdw>
            </a:effectLst>
          </a:endParaRPr>
        </a:p>
      </dgm:t>
    </dgm:pt>
    <dgm:pt modelId="{13C79A84-C176-430B-B6C5-D6EB7C710A41}" type="sibTrans" cxnId="{453C1368-C35C-4524-9363-585D0F4B3E5D}">
      <dgm:prSet/>
      <dgm:spPr/>
      <dgm:t>
        <a:bodyPr/>
        <a:lstStyle/>
        <a:p>
          <a:endParaRPr lang="ru-RU" sz="2200" b="1">
            <a:effectLst>
              <a:outerShdw blurRad="38100" dist="38100" dir="2700000" algn="tl">
                <a:srgbClr val="000000">
                  <a:alpha val="43137"/>
                </a:srgbClr>
              </a:outerShdw>
            </a:effectLst>
          </a:endParaRPr>
        </a:p>
      </dgm:t>
    </dgm:pt>
    <dgm:pt modelId="{1AE3368F-F7D9-4FF7-AC90-1035089EA384}" type="pres">
      <dgm:prSet presAssocID="{0B6D0F20-7A01-4B32-BB07-997BC604A0E4}" presName="linearFlow" presStyleCnt="0">
        <dgm:presLayoutVars>
          <dgm:dir/>
          <dgm:resizeHandles val="exact"/>
        </dgm:presLayoutVars>
      </dgm:prSet>
      <dgm:spPr/>
      <dgm:t>
        <a:bodyPr/>
        <a:lstStyle/>
        <a:p>
          <a:endParaRPr lang="ru-RU"/>
        </a:p>
      </dgm:t>
    </dgm:pt>
    <dgm:pt modelId="{6B2F14DD-BA1A-47AC-B1C0-1407655F4A6E}" type="pres">
      <dgm:prSet presAssocID="{1C1D9601-AF33-460B-AF90-8ECC10269FE7}" presName="composite" presStyleCnt="0"/>
      <dgm:spPr/>
      <dgm:t>
        <a:bodyPr/>
        <a:lstStyle/>
        <a:p>
          <a:endParaRPr lang="ru-RU"/>
        </a:p>
      </dgm:t>
    </dgm:pt>
    <dgm:pt modelId="{4A5C6A17-9CAF-4F18-B84F-62121B484785}" type="pres">
      <dgm:prSet presAssocID="{1C1D9601-AF33-460B-AF90-8ECC10269FE7}" presName="imgShp" presStyleLbl="fgImgPlace1" presStyleIdx="0" presStyleCnt="3"/>
      <dgm:spPr>
        <a:blipFill rotWithShape="1">
          <a:blip xmlns:r="http://schemas.openxmlformats.org/officeDocument/2006/relationships" r:embed="rId1"/>
          <a:stretch>
            <a:fillRect/>
          </a:stretch>
        </a:blipFill>
      </dgm:spPr>
      <dgm:t>
        <a:bodyPr/>
        <a:lstStyle/>
        <a:p>
          <a:endParaRPr lang="ru-RU"/>
        </a:p>
      </dgm:t>
    </dgm:pt>
    <dgm:pt modelId="{2618AAA1-617A-45FC-9306-5CCEA0D2BC93}" type="pres">
      <dgm:prSet presAssocID="{1C1D9601-AF33-460B-AF90-8ECC10269FE7}" presName="txShp" presStyleLbl="node1" presStyleIdx="0" presStyleCnt="3">
        <dgm:presLayoutVars>
          <dgm:bulletEnabled val="1"/>
        </dgm:presLayoutVars>
      </dgm:prSet>
      <dgm:spPr/>
      <dgm:t>
        <a:bodyPr/>
        <a:lstStyle/>
        <a:p>
          <a:endParaRPr lang="ru-RU"/>
        </a:p>
      </dgm:t>
    </dgm:pt>
    <dgm:pt modelId="{AEA726DC-C99D-48CA-8C8C-B3DE29062979}" type="pres">
      <dgm:prSet presAssocID="{4DBFF8B3-F0C0-4E4C-B1B5-F7D0563ABC16}" presName="spacing" presStyleCnt="0"/>
      <dgm:spPr/>
      <dgm:t>
        <a:bodyPr/>
        <a:lstStyle/>
        <a:p>
          <a:endParaRPr lang="ru-RU"/>
        </a:p>
      </dgm:t>
    </dgm:pt>
    <dgm:pt modelId="{3431E7F5-5F9E-4E0C-A58B-ECBAF61FEC47}" type="pres">
      <dgm:prSet presAssocID="{75B027B9-8E67-49BF-90B7-4C3DE1CA3BC2}" presName="composite" presStyleCnt="0"/>
      <dgm:spPr/>
      <dgm:t>
        <a:bodyPr/>
        <a:lstStyle/>
        <a:p>
          <a:endParaRPr lang="ru-RU"/>
        </a:p>
      </dgm:t>
    </dgm:pt>
    <dgm:pt modelId="{92AD07E6-1181-4E7E-AC85-00F3A6689A5C}" type="pres">
      <dgm:prSet presAssocID="{75B027B9-8E67-49BF-90B7-4C3DE1CA3BC2}" presName="imgShp"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t>
        <a:bodyPr/>
        <a:lstStyle/>
        <a:p>
          <a:endParaRPr lang="ru-RU"/>
        </a:p>
      </dgm:t>
    </dgm:pt>
    <dgm:pt modelId="{52C99481-7138-4E7C-B897-C58683FB7352}" type="pres">
      <dgm:prSet presAssocID="{75B027B9-8E67-49BF-90B7-4C3DE1CA3BC2}" presName="txShp" presStyleLbl="node1" presStyleIdx="1" presStyleCnt="3">
        <dgm:presLayoutVars>
          <dgm:bulletEnabled val="1"/>
        </dgm:presLayoutVars>
      </dgm:prSet>
      <dgm:spPr/>
      <dgm:t>
        <a:bodyPr/>
        <a:lstStyle/>
        <a:p>
          <a:endParaRPr lang="ru-RU"/>
        </a:p>
      </dgm:t>
    </dgm:pt>
    <dgm:pt modelId="{6132B048-4523-48D0-B131-75BAF564EE70}" type="pres">
      <dgm:prSet presAssocID="{D5662394-A1B9-42EE-9099-E4E83911C877}" presName="spacing" presStyleCnt="0"/>
      <dgm:spPr/>
      <dgm:t>
        <a:bodyPr/>
        <a:lstStyle/>
        <a:p>
          <a:endParaRPr lang="ru-RU"/>
        </a:p>
      </dgm:t>
    </dgm:pt>
    <dgm:pt modelId="{81D8B0FA-BC83-478C-8EF5-8E86A46D9A03}" type="pres">
      <dgm:prSet presAssocID="{86C03F49-A591-4B38-A7ED-566BB68C2B9A}" presName="composite" presStyleCnt="0"/>
      <dgm:spPr/>
      <dgm:t>
        <a:bodyPr/>
        <a:lstStyle/>
        <a:p>
          <a:endParaRPr lang="ru-RU"/>
        </a:p>
      </dgm:t>
    </dgm:pt>
    <dgm:pt modelId="{7FC4BB12-9740-4202-B7C1-0BA61F5A11D3}" type="pres">
      <dgm:prSet presAssocID="{86C03F49-A591-4B38-A7ED-566BB68C2B9A}" presName="imgShp" presStyleLbl="fgImgPlace1" presStyleIdx="2" presStyleCnt="3"/>
      <dgm:spPr>
        <a:blipFill rotWithShape="1">
          <a:blip xmlns:r="http://schemas.openxmlformats.org/officeDocument/2006/relationships" r:embed="rId1"/>
          <a:stretch>
            <a:fillRect/>
          </a:stretch>
        </a:blipFill>
      </dgm:spPr>
      <dgm:t>
        <a:bodyPr/>
        <a:lstStyle/>
        <a:p>
          <a:endParaRPr lang="ru-RU"/>
        </a:p>
      </dgm:t>
    </dgm:pt>
    <dgm:pt modelId="{A5E5A61F-CFB8-429F-A1B8-6C4D29492348}" type="pres">
      <dgm:prSet presAssocID="{86C03F49-A591-4B38-A7ED-566BB68C2B9A}" presName="txShp" presStyleLbl="node1" presStyleIdx="2" presStyleCnt="3">
        <dgm:presLayoutVars>
          <dgm:bulletEnabled val="1"/>
        </dgm:presLayoutVars>
      </dgm:prSet>
      <dgm:spPr/>
      <dgm:t>
        <a:bodyPr/>
        <a:lstStyle/>
        <a:p>
          <a:endParaRPr lang="ru-RU"/>
        </a:p>
      </dgm:t>
    </dgm:pt>
  </dgm:ptLst>
  <dgm:cxnLst>
    <dgm:cxn modelId="{84AFAB37-2487-4DDD-A9B8-ACABFA07D2F7}" type="presOf" srcId="{0B6D0F20-7A01-4B32-BB07-997BC604A0E4}" destId="{1AE3368F-F7D9-4FF7-AC90-1035089EA384}" srcOrd="0" destOrd="0" presId="urn:microsoft.com/office/officeart/2005/8/layout/vList3"/>
    <dgm:cxn modelId="{453C1368-C35C-4524-9363-585D0F4B3E5D}" srcId="{0B6D0F20-7A01-4B32-BB07-997BC604A0E4}" destId="{86C03F49-A591-4B38-A7ED-566BB68C2B9A}" srcOrd="2" destOrd="0" parTransId="{56282905-3837-4E43-9ADB-4F4F1B4BA1A8}" sibTransId="{13C79A84-C176-430B-B6C5-D6EB7C710A41}"/>
    <dgm:cxn modelId="{4E72C20E-ACFA-4B5E-A571-4140EEAB64A1}" srcId="{0B6D0F20-7A01-4B32-BB07-997BC604A0E4}" destId="{75B027B9-8E67-49BF-90B7-4C3DE1CA3BC2}" srcOrd="1" destOrd="0" parTransId="{9B8AEBDC-B048-400C-8D3C-B90C0FB19B20}" sibTransId="{D5662394-A1B9-42EE-9099-E4E83911C877}"/>
    <dgm:cxn modelId="{381AAABC-B7E3-4229-9974-491D18D326A0}" srcId="{0B6D0F20-7A01-4B32-BB07-997BC604A0E4}" destId="{1C1D9601-AF33-460B-AF90-8ECC10269FE7}" srcOrd="0" destOrd="0" parTransId="{533116BA-3AAE-4A61-8B50-1ED76C887573}" sibTransId="{4DBFF8B3-F0C0-4E4C-B1B5-F7D0563ABC16}"/>
    <dgm:cxn modelId="{F5C4DF35-7237-4554-99F6-F40829D617B6}" type="presOf" srcId="{86C03F49-A591-4B38-A7ED-566BB68C2B9A}" destId="{A5E5A61F-CFB8-429F-A1B8-6C4D29492348}" srcOrd="0" destOrd="0" presId="urn:microsoft.com/office/officeart/2005/8/layout/vList3"/>
    <dgm:cxn modelId="{9ED1E45F-6376-4740-A1AF-D89DFB0FB5A2}" type="presOf" srcId="{1C1D9601-AF33-460B-AF90-8ECC10269FE7}" destId="{2618AAA1-617A-45FC-9306-5CCEA0D2BC93}" srcOrd="0" destOrd="0" presId="urn:microsoft.com/office/officeart/2005/8/layout/vList3"/>
    <dgm:cxn modelId="{E23810B9-A88E-4184-BB4C-FAF5712C5014}" type="presOf" srcId="{75B027B9-8E67-49BF-90B7-4C3DE1CA3BC2}" destId="{52C99481-7138-4E7C-B897-C58683FB7352}" srcOrd="0" destOrd="0" presId="urn:microsoft.com/office/officeart/2005/8/layout/vList3"/>
    <dgm:cxn modelId="{BE85991B-F846-4F95-A8E8-2A13971ADD6A}" type="presParOf" srcId="{1AE3368F-F7D9-4FF7-AC90-1035089EA384}" destId="{6B2F14DD-BA1A-47AC-B1C0-1407655F4A6E}" srcOrd="0" destOrd="0" presId="urn:microsoft.com/office/officeart/2005/8/layout/vList3"/>
    <dgm:cxn modelId="{11FEF0ED-400E-4135-AA75-47D9992BFD3D}" type="presParOf" srcId="{6B2F14DD-BA1A-47AC-B1C0-1407655F4A6E}" destId="{4A5C6A17-9CAF-4F18-B84F-62121B484785}" srcOrd="0" destOrd="0" presId="urn:microsoft.com/office/officeart/2005/8/layout/vList3"/>
    <dgm:cxn modelId="{2A47FF50-A74E-4109-927D-639AA00429F6}" type="presParOf" srcId="{6B2F14DD-BA1A-47AC-B1C0-1407655F4A6E}" destId="{2618AAA1-617A-45FC-9306-5CCEA0D2BC93}" srcOrd="1" destOrd="0" presId="urn:microsoft.com/office/officeart/2005/8/layout/vList3"/>
    <dgm:cxn modelId="{F7FBAA6D-5FD4-406B-BE2D-300238FFD082}" type="presParOf" srcId="{1AE3368F-F7D9-4FF7-AC90-1035089EA384}" destId="{AEA726DC-C99D-48CA-8C8C-B3DE29062979}" srcOrd="1" destOrd="0" presId="urn:microsoft.com/office/officeart/2005/8/layout/vList3"/>
    <dgm:cxn modelId="{E697C016-54A9-42A0-B03E-53DA2F0F4B94}" type="presParOf" srcId="{1AE3368F-F7D9-4FF7-AC90-1035089EA384}" destId="{3431E7F5-5F9E-4E0C-A58B-ECBAF61FEC47}" srcOrd="2" destOrd="0" presId="urn:microsoft.com/office/officeart/2005/8/layout/vList3"/>
    <dgm:cxn modelId="{7AF60BF5-98F7-462B-B50D-86FE8BA37018}" type="presParOf" srcId="{3431E7F5-5F9E-4E0C-A58B-ECBAF61FEC47}" destId="{92AD07E6-1181-4E7E-AC85-00F3A6689A5C}" srcOrd="0" destOrd="0" presId="urn:microsoft.com/office/officeart/2005/8/layout/vList3"/>
    <dgm:cxn modelId="{56C265DE-7AA6-4655-8AE3-26C00FA74AEA}" type="presParOf" srcId="{3431E7F5-5F9E-4E0C-A58B-ECBAF61FEC47}" destId="{52C99481-7138-4E7C-B897-C58683FB7352}" srcOrd="1" destOrd="0" presId="urn:microsoft.com/office/officeart/2005/8/layout/vList3"/>
    <dgm:cxn modelId="{8422D5B3-9D8E-445C-A605-1B6420DB9ABC}" type="presParOf" srcId="{1AE3368F-F7D9-4FF7-AC90-1035089EA384}" destId="{6132B048-4523-48D0-B131-75BAF564EE70}" srcOrd="3" destOrd="0" presId="urn:microsoft.com/office/officeart/2005/8/layout/vList3"/>
    <dgm:cxn modelId="{1AEA549E-A73D-4312-804D-8C794F027C28}" type="presParOf" srcId="{1AE3368F-F7D9-4FF7-AC90-1035089EA384}" destId="{81D8B0FA-BC83-478C-8EF5-8E86A46D9A03}" srcOrd="4" destOrd="0" presId="urn:microsoft.com/office/officeart/2005/8/layout/vList3"/>
    <dgm:cxn modelId="{46868598-E2C4-4E69-9A0C-256409FF4338}" type="presParOf" srcId="{81D8B0FA-BC83-478C-8EF5-8E86A46D9A03}" destId="{7FC4BB12-9740-4202-B7C1-0BA61F5A11D3}" srcOrd="0" destOrd="0" presId="urn:microsoft.com/office/officeart/2005/8/layout/vList3"/>
    <dgm:cxn modelId="{D3B4E708-CD21-4E59-A1CF-7E93467BF24E}" type="presParOf" srcId="{81D8B0FA-BC83-478C-8EF5-8E86A46D9A03}" destId="{A5E5A61F-CFB8-429F-A1B8-6C4D2949234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A284A39-872D-4FF0-AD7F-D1371A28957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EC057D3C-EE87-469F-AB35-BD22DE1069C6}">
      <dgm:prSet custT="1">
        <dgm:style>
          <a:lnRef idx="1">
            <a:schemeClr val="accent1"/>
          </a:lnRef>
          <a:fillRef idx="2">
            <a:schemeClr val="accent1"/>
          </a:fillRef>
          <a:effectRef idx="1">
            <a:schemeClr val="accent1"/>
          </a:effectRef>
          <a:fontRef idx="minor">
            <a:schemeClr val="dk1"/>
          </a:fontRef>
        </dgm:style>
      </dgm:prSet>
      <dgm:spPr/>
      <dgm:t>
        <a:bodyPr/>
        <a:lstStyle/>
        <a:p>
          <a:pPr algn="ctr" rtl="0"/>
          <a:r>
            <a:rPr lang="ru-RU" sz="3500" dirty="0" smtClean="0"/>
            <a:t>ЦЕНА ГК&gt; 1 МЛРД. </a:t>
          </a:r>
          <a:r>
            <a:rPr lang="ru-RU" sz="3500" dirty="0" err="1" smtClean="0"/>
            <a:t>РУБ</a:t>
          </a:r>
          <a:r>
            <a:rPr lang="ru-RU" sz="3500" dirty="0" smtClean="0"/>
            <a:t> / ЦЕНА МК</a:t>
          </a:r>
          <a:r>
            <a:rPr lang="en-US" sz="3500" dirty="0" smtClean="0"/>
            <a:t> &gt;</a:t>
          </a:r>
          <a:r>
            <a:rPr lang="ru-RU" sz="3500" dirty="0" smtClean="0"/>
            <a:t> 500 МЛН РУБ. ДЛЯ </a:t>
          </a:r>
          <a:r>
            <a:rPr lang="ru-RU" sz="3500" dirty="0" err="1" smtClean="0"/>
            <a:t>ОМС</a:t>
          </a:r>
          <a:r>
            <a:rPr lang="ru-RU" sz="3500" dirty="0" smtClean="0"/>
            <a:t> + СРОК </a:t>
          </a:r>
          <a:r>
            <a:rPr lang="en-US" sz="3500" dirty="0" smtClean="0"/>
            <a:t>&gt; 3 </a:t>
          </a:r>
          <a:r>
            <a:rPr lang="ru-RU" sz="3500" dirty="0" smtClean="0"/>
            <a:t>ЛЕТ И СРОК &gt; 1 ГОДА ДЛЯ </a:t>
          </a:r>
          <a:r>
            <a:rPr lang="ru-RU" sz="3500" dirty="0" err="1" smtClean="0"/>
            <a:t>ОМС</a:t>
          </a:r>
          <a:r>
            <a:rPr lang="ru-RU" sz="3500" dirty="0" smtClean="0"/>
            <a:t> + НЕЗАВИСЯЩИЕ ОТ СТОРОН ПРИЧИНЫ НЕИСПОЛНЕНИЯ +  </a:t>
          </a:r>
          <a:r>
            <a:rPr lang="ru-RU" sz="3500" dirty="0" err="1" smtClean="0"/>
            <a:t>НПА</a:t>
          </a:r>
          <a:r>
            <a:rPr lang="ru-RU" sz="3500" dirty="0" smtClean="0"/>
            <a:t> ПО/РЕШЕНИЯ МЕСТНОЙ АДМИНИСТРАЦИИ =</a:t>
          </a:r>
          <a:r>
            <a:rPr lang="ru-RU" sz="3500" b="0" i="0" dirty="0" err="1" smtClean="0">
              <a:solidFill>
                <a:schemeClr val="tx1"/>
              </a:solidFill>
              <a:effectLst/>
              <a:latin typeface="+mj-lt"/>
              <a:ea typeface="+mj-ea"/>
              <a:cs typeface="+mj-cs"/>
            </a:rPr>
            <a:t>ДОПСОГЛАШЕНИЕ</a:t>
          </a:r>
          <a:endParaRPr lang="ru-RU" sz="3500" dirty="0"/>
        </a:p>
      </dgm:t>
    </dgm:pt>
    <dgm:pt modelId="{99E5AA70-555E-40CB-90AD-97AC159B6213}" type="parTrans" cxnId="{AA57F926-6C27-459C-BC62-D17EE875EFB5}">
      <dgm:prSet/>
      <dgm:spPr/>
      <dgm:t>
        <a:bodyPr/>
        <a:lstStyle/>
        <a:p>
          <a:endParaRPr lang="ru-RU"/>
        </a:p>
      </dgm:t>
    </dgm:pt>
    <dgm:pt modelId="{4E668C99-69EF-495B-874D-4D61622D038A}" type="sibTrans" cxnId="{AA57F926-6C27-459C-BC62-D17EE875EFB5}">
      <dgm:prSet/>
      <dgm:spPr/>
      <dgm:t>
        <a:bodyPr/>
        <a:lstStyle/>
        <a:p>
          <a:endParaRPr lang="ru-RU"/>
        </a:p>
      </dgm:t>
    </dgm:pt>
    <dgm:pt modelId="{2C58D2FE-77BE-4C96-8462-55DA40EFF61C}" type="pres">
      <dgm:prSet presAssocID="{BA284A39-872D-4FF0-AD7F-D1371A28957C}" presName="vert0" presStyleCnt="0">
        <dgm:presLayoutVars>
          <dgm:dir/>
          <dgm:animOne val="branch"/>
          <dgm:animLvl val="lvl"/>
        </dgm:presLayoutVars>
      </dgm:prSet>
      <dgm:spPr/>
      <dgm:t>
        <a:bodyPr/>
        <a:lstStyle/>
        <a:p>
          <a:endParaRPr lang="ru-RU"/>
        </a:p>
      </dgm:t>
    </dgm:pt>
    <dgm:pt modelId="{EFC424DC-6195-4A8A-A114-9872DFA44D40}" type="pres">
      <dgm:prSet presAssocID="{EC057D3C-EE87-469F-AB35-BD22DE1069C6}" presName="thickLine" presStyleLbl="alignNode1" presStyleIdx="0" presStyleCnt="1"/>
      <dgm:spPr/>
    </dgm:pt>
    <dgm:pt modelId="{493706CD-6833-481A-951B-1A4C1BF97814}" type="pres">
      <dgm:prSet presAssocID="{EC057D3C-EE87-469F-AB35-BD22DE1069C6}" presName="horz1" presStyleCnt="0"/>
      <dgm:spPr/>
    </dgm:pt>
    <dgm:pt modelId="{FA4DE641-CDE8-4DD0-9BA0-1B3573A3B4BB}" type="pres">
      <dgm:prSet presAssocID="{EC057D3C-EE87-469F-AB35-BD22DE1069C6}" presName="tx1" presStyleLbl="revTx" presStyleIdx="0" presStyleCnt="1"/>
      <dgm:spPr/>
      <dgm:t>
        <a:bodyPr/>
        <a:lstStyle/>
        <a:p>
          <a:endParaRPr lang="ru-RU"/>
        </a:p>
      </dgm:t>
    </dgm:pt>
    <dgm:pt modelId="{0249AEC1-BCD6-43D3-81E5-F9992B336D45}" type="pres">
      <dgm:prSet presAssocID="{EC057D3C-EE87-469F-AB35-BD22DE1069C6}" presName="vert1" presStyleCnt="0"/>
      <dgm:spPr/>
    </dgm:pt>
  </dgm:ptLst>
  <dgm:cxnLst>
    <dgm:cxn modelId="{F4FC0EB4-1C21-4627-A53F-9309021C9C43}" type="presOf" srcId="{EC057D3C-EE87-469F-AB35-BD22DE1069C6}" destId="{FA4DE641-CDE8-4DD0-9BA0-1B3573A3B4BB}" srcOrd="0" destOrd="0" presId="urn:microsoft.com/office/officeart/2008/layout/LinedList"/>
    <dgm:cxn modelId="{8E63462C-93BC-4C7A-B7C3-733841B4689B}" type="presOf" srcId="{BA284A39-872D-4FF0-AD7F-D1371A28957C}" destId="{2C58D2FE-77BE-4C96-8462-55DA40EFF61C}" srcOrd="0" destOrd="0" presId="urn:microsoft.com/office/officeart/2008/layout/LinedList"/>
    <dgm:cxn modelId="{AA57F926-6C27-459C-BC62-D17EE875EFB5}" srcId="{BA284A39-872D-4FF0-AD7F-D1371A28957C}" destId="{EC057D3C-EE87-469F-AB35-BD22DE1069C6}" srcOrd="0" destOrd="0" parTransId="{99E5AA70-555E-40CB-90AD-97AC159B6213}" sibTransId="{4E668C99-69EF-495B-874D-4D61622D038A}"/>
    <dgm:cxn modelId="{FE718EE5-F274-4AD8-8DE2-0FA6EA94A81F}" type="presParOf" srcId="{2C58D2FE-77BE-4C96-8462-55DA40EFF61C}" destId="{EFC424DC-6195-4A8A-A114-9872DFA44D40}" srcOrd="0" destOrd="0" presId="urn:microsoft.com/office/officeart/2008/layout/LinedList"/>
    <dgm:cxn modelId="{7EDD4226-A243-4089-8812-541B220EA428}" type="presParOf" srcId="{2C58D2FE-77BE-4C96-8462-55DA40EFF61C}" destId="{493706CD-6833-481A-951B-1A4C1BF97814}" srcOrd="1" destOrd="0" presId="urn:microsoft.com/office/officeart/2008/layout/LinedList"/>
    <dgm:cxn modelId="{1E5DEA95-9A1A-42BE-A17C-E679C25BC3C5}" type="presParOf" srcId="{493706CD-6833-481A-951B-1A4C1BF97814}" destId="{FA4DE641-CDE8-4DD0-9BA0-1B3573A3B4BB}" srcOrd="0" destOrd="0" presId="urn:microsoft.com/office/officeart/2008/layout/LinedList"/>
    <dgm:cxn modelId="{5971E3FB-B9D1-4F3F-B6F2-CC59AC70C457}" type="presParOf" srcId="{493706CD-6833-481A-951B-1A4C1BF97814}" destId="{0249AEC1-BCD6-43D3-81E5-F9992B336D4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9D21E3C-79EB-4006-AB7C-F8B223B6BDE4}"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1BA3F4E9-06CF-4B44-9353-D4478A5F4872}">
      <dgm:prSet>
        <dgm:style>
          <a:lnRef idx="1">
            <a:schemeClr val="accent1"/>
          </a:lnRef>
          <a:fillRef idx="2">
            <a:schemeClr val="accent1"/>
          </a:fillRef>
          <a:effectRef idx="1">
            <a:schemeClr val="accent1"/>
          </a:effectRef>
          <a:fontRef idx="minor">
            <a:schemeClr val="dk1"/>
          </a:fontRef>
        </dgm:style>
      </dgm:prSet>
      <dgm:spPr/>
      <dgm:t>
        <a:bodyPr/>
        <a:lstStyle/>
        <a:p>
          <a:pPr rtl="0"/>
          <a:r>
            <a:rPr lang="ru-RU" dirty="0" smtClean="0"/>
            <a:t>Изменение условий контракта допускается в связи с изменением регулируемых цен (тарифов) на товары, работы, услуги (п. 5 ч. 1 ст. 95 Закона о контрактной системе). Это касается прежде всего цены на энергоносители. Как правило, </a:t>
          </a:r>
          <a:r>
            <a:rPr lang="ru-RU" dirty="0" err="1" smtClean="0"/>
            <a:t>ресурсоснабжающие</a:t>
          </a:r>
          <a:r>
            <a:rPr lang="ru-RU" dirty="0" smtClean="0"/>
            <a:t> организации сами направляют потребителям дополнительные соглашения к контракту, но даже если их не подписывают, задолженность взыскивается по новым ценам (Постановление Десятого арбитражного апелляционного суда от 27.03.2017 № </a:t>
          </a:r>
          <a:r>
            <a:rPr lang="ru-RU" dirty="0" err="1" smtClean="0"/>
            <a:t>10АП</a:t>
          </a:r>
          <a:r>
            <a:rPr lang="ru-RU" dirty="0" smtClean="0"/>
            <a:t>-2650/2017 по делу № </a:t>
          </a:r>
          <a:r>
            <a:rPr lang="ru-RU" dirty="0" err="1" smtClean="0"/>
            <a:t>А41</a:t>
          </a:r>
          <a:r>
            <a:rPr lang="ru-RU" dirty="0" smtClean="0"/>
            <a:t>-78013/16).</a:t>
          </a:r>
          <a:endParaRPr lang="ru-RU" dirty="0"/>
        </a:p>
      </dgm:t>
    </dgm:pt>
    <dgm:pt modelId="{333BF686-6FFE-4BA8-BE2E-B7D15D269B79}" type="parTrans" cxnId="{4660C844-D230-4BB5-9707-7E87B78A95F7}">
      <dgm:prSet/>
      <dgm:spPr/>
      <dgm:t>
        <a:bodyPr/>
        <a:lstStyle/>
        <a:p>
          <a:endParaRPr lang="ru-RU"/>
        </a:p>
      </dgm:t>
    </dgm:pt>
    <dgm:pt modelId="{C9186CFA-C424-4036-B7F0-C950ADA90528}" type="sibTrans" cxnId="{4660C844-D230-4BB5-9707-7E87B78A95F7}">
      <dgm:prSet/>
      <dgm:spPr/>
      <dgm:t>
        <a:bodyPr/>
        <a:lstStyle/>
        <a:p>
          <a:endParaRPr lang="ru-RU"/>
        </a:p>
      </dgm:t>
    </dgm:pt>
    <dgm:pt modelId="{1B62D0D1-A74B-437B-99AB-9C217215BB31}" type="pres">
      <dgm:prSet presAssocID="{59D21E3C-79EB-4006-AB7C-F8B223B6BDE4}" presName="vert0" presStyleCnt="0">
        <dgm:presLayoutVars>
          <dgm:dir/>
          <dgm:animOne val="branch"/>
          <dgm:animLvl val="lvl"/>
        </dgm:presLayoutVars>
      </dgm:prSet>
      <dgm:spPr/>
      <dgm:t>
        <a:bodyPr/>
        <a:lstStyle/>
        <a:p>
          <a:endParaRPr lang="ru-RU"/>
        </a:p>
      </dgm:t>
    </dgm:pt>
    <dgm:pt modelId="{103A079D-A651-4D5B-A4F1-F30A1479BE7C}" type="pres">
      <dgm:prSet presAssocID="{1BA3F4E9-06CF-4B44-9353-D4478A5F4872}" presName="thickLine" presStyleLbl="alignNode1" presStyleIdx="0" presStyleCnt="1"/>
      <dgm:spPr/>
    </dgm:pt>
    <dgm:pt modelId="{78B7786C-4E52-472C-9523-13CC9304C81D}" type="pres">
      <dgm:prSet presAssocID="{1BA3F4E9-06CF-4B44-9353-D4478A5F4872}" presName="horz1" presStyleCnt="0"/>
      <dgm:spPr/>
    </dgm:pt>
    <dgm:pt modelId="{C9470AC3-6777-4494-A8E0-05E757C12B4E}" type="pres">
      <dgm:prSet presAssocID="{1BA3F4E9-06CF-4B44-9353-D4478A5F4872}" presName="tx1" presStyleLbl="revTx" presStyleIdx="0" presStyleCnt="1" custLinFactNeighborX="2362" custLinFactNeighborY="173"/>
      <dgm:spPr/>
      <dgm:t>
        <a:bodyPr/>
        <a:lstStyle/>
        <a:p>
          <a:endParaRPr lang="ru-RU"/>
        </a:p>
      </dgm:t>
    </dgm:pt>
    <dgm:pt modelId="{BAB370D1-4F84-4EC9-8A49-B0AEEA700353}" type="pres">
      <dgm:prSet presAssocID="{1BA3F4E9-06CF-4B44-9353-D4478A5F4872}" presName="vert1" presStyleCnt="0"/>
      <dgm:spPr/>
    </dgm:pt>
  </dgm:ptLst>
  <dgm:cxnLst>
    <dgm:cxn modelId="{B5B7214D-DDE3-4CA1-97BF-DF764E835DD4}" type="presOf" srcId="{59D21E3C-79EB-4006-AB7C-F8B223B6BDE4}" destId="{1B62D0D1-A74B-437B-99AB-9C217215BB31}" srcOrd="0" destOrd="0" presId="urn:microsoft.com/office/officeart/2008/layout/LinedList"/>
    <dgm:cxn modelId="{4660C844-D230-4BB5-9707-7E87B78A95F7}" srcId="{59D21E3C-79EB-4006-AB7C-F8B223B6BDE4}" destId="{1BA3F4E9-06CF-4B44-9353-D4478A5F4872}" srcOrd="0" destOrd="0" parTransId="{333BF686-6FFE-4BA8-BE2E-B7D15D269B79}" sibTransId="{C9186CFA-C424-4036-B7F0-C950ADA90528}"/>
    <dgm:cxn modelId="{B70006CA-8212-485B-97F9-D8C0E753C7C4}" type="presOf" srcId="{1BA3F4E9-06CF-4B44-9353-D4478A5F4872}" destId="{C9470AC3-6777-4494-A8E0-05E757C12B4E}" srcOrd="0" destOrd="0" presId="urn:microsoft.com/office/officeart/2008/layout/LinedList"/>
    <dgm:cxn modelId="{1CAF02CC-778A-4EDA-B5D1-DC3507CD22A6}" type="presParOf" srcId="{1B62D0D1-A74B-437B-99AB-9C217215BB31}" destId="{103A079D-A651-4D5B-A4F1-F30A1479BE7C}" srcOrd="0" destOrd="0" presId="urn:microsoft.com/office/officeart/2008/layout/LinedList"/>
    <dgm:cxn modelId="{0EECFE0D-55DB-4C74-86DF-802C9E082ACF}" type="presParOf" srcId="{1B62D0D1-A74B-437B-99AB-9C217215BB31}" destId="{78B7786C-4E52-472C-9523-13CC9304C81D}" srcOrd="1" destOrd="0" presId="urn:microsoft.com/office/officeart/2008/layout/LinedList"/>
    <dgm:cxn modelId="{CFE42911-C096-462B-BCFB-1EB8BDAC8A84}" type="presParOf" srcId="{78B7786C-4E52-472C-9523-13CC9304C81D}" destId="{C9470AC3-6777-4494-A8E0-05E757C12B4E}" srcOrd="0" destOrd="0" presId="urn:microsoft.com/office/officeart/2008/layout/LinedList"/>
    <dgm:cxn modelId="{9EBC2AF2-20CD-4E54-BEE8-8E6BDD285C87}" type="presParOf" srcId="{78B7786C-4E52-472C-9523-13CC9304C81D}" destId="{BAB370D1-4F84-4EC9-8A49-B0AEEA70035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9B65193-5750-4E7A-88DC-BDFC5B50D030}" type="doc">
      <dgm:prSet loTypeId="urn:microsoft.com/office/officeart/2005/8/layout/bProcess3" loCatId="process" qsTypeId="urn:microsoft.com/office/officeart/2005/8/quickstyle/simple1" qsCatId="simple" csTypeId="urn:microsoft.com/office/officeart/2005/8/colors/accent2_2" csCatId="accent2" phldr="1"/>
      <dgm:spPr/>
      <dgm:t>
        <a:bodyPr/>
        <a:lstStyle/>
        <a:p>
          <a:endParaRPr lang="ru-RU"/>
        </a:p>
      </dgm:t>
    </dgm:pt>
    <dgm:pt modelId="{498B82B3-A75D-4994-AE1F-A4DABCD26143}">
      <dgm:prSet/>
      <dgm:spPr/>
      <dgm:t>
        <a:bodyPr/>
        <a:lstStyle/>
        <a:p>
          <a:pPr rtl="0"/>
          <a:r>
            <a:rPr lang="ru-RU" dirty="0" smtClean="0">
              <a:effectLst>
                <a:outerShdw blurRad="38100" dist="38100" dir="2700000" algn="tl">
                  <a:srgbClr val="000000">
                    <a:alpha val="43137"/>
                  </a:srgbClr>
                </a:outerShdw>
              </a:effectLst>
            </a:rPr>
            <a:t>Решение Нижегородского УФАС России от 06.02.2020 № 052/06/54.3-156/2020(09/42-ЕЛ)</a:t>
          </a:r>
          <a:endParaRPr lang="ru-RU" dirty="0">
            <a:effectLst>
              <a:outerShdw blurRad="38100" dist="38100" dir="2700000" algn="tl">
                <a:srgbClr val="000000">
                  <a:alpha val="43137"/>
                </a:srgbClr>
              </a:outerShdw>
            </a:effectLst>
          </a:endParaRPr>
        </a:p>
      </dgm:t>
    </dgm:pt>
    <dgm:pt modelId="{2FFD31A2-98DF-488D-9820-1BA213312114}" type="parTrans" cxnId="{AF061475-59EE-4DA3-B4D1-74E2AC0781D3}">
      <dgm:prSet/>
      <dgm:spPr/>
      <dgm:t>
        <a:bodyPr/>
        <a:lstStyle/>
        <a:p>
          <a:endParaRPr lang="ru-RU">
            <a:effectLst>
              <a:outerShdw blurRad="38100" dist="38100" dir="2700000" algn="tl">
                <a:srgbClr val="000000">
                  <a:alpha val="43137"/>
                </a:srgbClr>
              </a:outerShdw>
            </a:effectLst>
          </a:endParaRPr>
        </a:p>
      </dgm:t>
    </dgm:pt>
    <dgm:pt modelId="{B4E4448E-8138-4414-ABC7-B1C239D6BC68}" type="sibTrans" cxnId="{AF061475-59EE-4DA3-B4D1-74E2AC0781D3}">
      <dgm:prSet/>
      <dgm:spPr/>
      <dgm:t>
        <a:bodyPr/>
        <a:lstStyle/>
        <a:p>
          <a:endParaRPr lang="ru-RU">
            <a:effectLst>
              <a:outerShdw blurRad="38100" dist="38100" dir="2700000" algn="tl">
                <a:srgbClr val="000000">
                  <a:alpha val="43137"/>
                </a:srgbClr>
              </a:outerShdw>
            </a:effectLst>
          </a:endParaRPr>
        </a:p>
      </dgm:t>
    </dgm:pt>
    <dgm:pt modelId="{1223DF4E-7DA8-4D30-861B-B2FB93CA7EFB}">
      <dgm:prSet/>
      <dgm:spPr/>
      <dgm:t>
        <a:bodyPr/>
        <a:lstStyle/>
        <a:p>
          <a:pPr rtl="0"/>
          <a:r>
            <a:rPr lang="ru-RU" smtClean="0">
              <a:effectLst>
                <a:outerShdw blurRad="38100" dist="38100" dir="2700000" algn="tl">
                  <a:srgbClr val="000000">
                    <a:alpha val="43137"/>
                  </a:srgbClr>
                </a:outerShdw>
              </a:effectLst>
            </a:rPr>
            <a:t>Заказчиком указана возможность изменения цены  энергосервисного  контракта в соответствии с п. 5 ч. 1 Статьи 95</a:t>
          </a:r>
          <a:endParaRPr lang="ru-RU">
            <a:effectLst>
              <a:outerShdw blurRad="38100" dist="38100" dir="2700000" algn="tl">
                <a:srgbClr val="000000">
                  <a:alpha val="43137"/>
                </a:srgbClr>
              </a:outerShdw>
            </a:effectLst>
          </a:endParaRPr>
        </a:p>
      </dgm:t>
    </dgm:pt>
    <dgm:pt modelId="{6D0191C1-319C-4676-959D-05E1FD7EA3EF}" type="parTrans" cxnId="{F9CB451B-8E34-44F3-86E8-DD70AD2D4534}">
      <dgm:prSet/>
      <dgm:spPr/>
      <dgm:t>
        <a:bodyPr/>
        <a:lstStyle/>
        <a:p>
          <a:endParaRPr lang="ru-RU">
            <a:effectLst>
              <a:outerShdw blurRad="38100" dist="38100" dir="2700000" algn="tl">
                <a:srgbClr val="000000">
                  <a:alpha val="43137"/>
                </a:srgbClr>
              </a:outerShdw>
            </a:effectLst>
          </a:endParaRPr>
        </a:p>
      </dgm:t>
    </dgm:pt>
    <dgm:pt modelId="{33D3708E-C19C-4531-A558-C5049C811FE2}" type="sibTrans" cxnId="{F9CB451B-8E34-44F3-86E8-DD70AD2D4534}">
      <dgm:prSet/>
      <dgm:spPr/>
      <dgm:t>
        <a:bodyPr/>
        <a:lstStyle/>
        <a:p>
          <a:endParaRPr lang="ru-RU">
            <a:effectLst>
              <a:outerShdw blurRad="38100" dist="38100" dir="2700000" algn="tl">
                <a:srgbClr val="000000">
                  <a:alpha val="43137"/>
                </a:srgbClr>
              </a:outerShdw>
            </a:effectLst>
          </a:endParaRPr>
        </a:p>
      </dgm:t>
    </dgm:pt>
    <dgm:pt modelId="{2B5C698B-1B70-454A-9E84-867DAED5AAF5}">
      <dgm:prSet/>
      <dgm:spPr/>
      <dgm:t>
        <a:bodyPr/>
        <a:lstStyle/>
        <a:p>
          <a:pPr rtl="0"/>
          <a:r>
            <a:rPr lang="ru-RU" dirty="0" smtClean="0">
              <a:effectLst>
                <a:outerShdw blurRad="38100" dist="38100" dir="2700000" algn="tl">
                  <a:srgbClr val="000000">
                    <a:alpha val="43137"/>
                  </a:srgbClr>
                </a:outerShdw>
              </a:effectLst>
            </a:rPr>
            <a:t>Вместе с тем цена </a:t>
          </a:r>
          <a:r>
            <a:rPr lang="ru-RU" dirty="0" err="1" smtClean="0">
              <a:effectLst>
                <a:outerShdw blurRad="38100" dist="38100" dir="2700000" algn="tl">
                  <a:srgbClr val="000000">
                    <a:alpha val="43137"/>
                  </a:srgbClr>
                </a:outerShdw>
              </a:effectLst>
            </a:rPr>
            <a:t>энергосервисного</a:t>
          </a:r>
          <a:r>
            <a:rPr lang="ru-RU" dirty="0" smtClean="0">
              <a:effectLst>
                <a:outerShdw blurRad="38100" dist="38100" dir="2700000" algn="tl">
                  <a:srgbClr val="000000">
                    <a:alpha val="43137"/>
                  </a:srgbClr>
                </a:outerShdw>
              </a:effectLst>
            </a:rPr>
            <a:t> контракта определяется, исходя из подлежащего уплате исполнителю процента экономии, который не подлежит изменению в ходе исполнения контракта</a:t>
          </a:r>
          <a:endParaRPr lang="ru-RU" dirty="0">
            <a:effectLst>
              <a:outerShdw blurRad="38100" dist="38100" dir="2700000" algn="tl">
                <a:srgbClr val="000000">
                  <a:alpha val="43137"/>
                </a:srgbClr>
              </a:outerShdw>
            </a:effectLst>
          </a:endParaRPr>
        </a:p>
      </dgm:t>
    </dgm:pt>
    <dgm:pt modelId="{D077658A-163F-4637-ADEA-5D66F9221FB6}" type="parTrans" cxnId="{6C33F183-2D05-4A6F-BA34-EC7B207118C4}">
      <dgm:prSet/>
      <dgm:spPr/>
      <dgm:t>
        <a:bodyPr/>
        <a:lstStyle/>
        <a:p>
          <a:endParaRPr lang="ru-RU">
            <a:effectLst>
              <a:outerShdw blurRad="38100" dist="38100" dir="2700000" algn="tl">
                <a:srgbClr val="000000">
                  <a:alpha val="43137"/>
                </a:srgbClr>
              </a:outerShdw>
            </a:effectLst>
          </a:endParaRPr>
        </a:p>
      </dgm:t>
    </dgm:pt>
    <dgm:pt modelId="{C73A0917-C5F4-450D-AAB3-6F8EA75E7106}" type="sibTrans" cxnId="{6C33F183-2D05-4A6F-BA34-EC7B207118C4}">
      <dgm:prSet/>
      <dgm:spPr/>
      <dgm:t>
        <a:bodyPr/>
        <a:lstStyle/>
        <a:p>
          <a:endParaRPr lang="ru-RU">
            <a:effectLst>
              <a:outerShdw blurRad="38100" dist="38100" dir="2700000" algn="tl">
                <a:srgbClr val="000000">
                  <a:alpha val="43137"/>
                </a:srgbClr>
              </a:outerShdw>
            </a:effectLst>
          </a:endParaRPr>
        </a:p>
      </dgm:t>
    </dgm:pt>
    <dgm:pt modelId="{607351CD-27A1-4F3F-A7AD-CA5BB48CD03A}" type="pres">
      <dgm:prSet presAssocID="{49B65193-5750-4E7A-88DC-BDFC5B50D030}" presName="Name0" presStyleCnt="0">
        <dgm:presLayoutVars>
          <dgm:dir/>
          <dgm:resizeHandles val="exact"/>
        </dgm:presLayoutVars>
      </dgm:prSet>
      <dgm:spPr/>
      <dgm:t>
        <a:bodyPr/>
        <a:lstStyle/>
        <a:p>
          <a:endParaRPr lang="ru-RU"/>
        </a:p>
      </dgm:t>
    </dgm:pt>
    <dgm:pt modelId="{F215E27A-38AA-4FF1-BA5E-968C522C05CF}" type="pres">
      <dgm:prSet presAssocID="{498B82B3-A75D-4994-AE1F-A4DABCD26143}" presName="node" presStyleLbl="node1" presStyleIdx="0" presStyleCnt="1" custScaleX="117742">
        <dgm:presLayoutVars>
          <dgm:bulletEnabled val="1"/>
        </dgm:presLayoutVars>
      </dgm:prSet>
      <dgm:spPr/>
      <dgm:t>
        <a:bodyPr/>
        <a:lstStyle/>
        <a:p>
          <a:endParaRPr lang="ru-RU"/>
        </a:p>
      </dgm:t>
    </dgm:pt>
  </dgm:ptLst>
  <dgm:cxnLst>
    <dgm:cxn modelId="{BA27E3EB-73F5-4738-8312-F22C81447D6F}" type="presOf" srcId="{49B65193-5750-4E7A-88DC-BDFC5B50D030}" destId="{607351CD-27A1-4F3F-A7AD-CA5BB48CD03A}" srcOrd="0" destOrd="0" presId="urn:microsoft.com/office/officeart/2005/8/layout/bProcess3"/>
    <dgm:cxn modelId="{6C27B74C-6EE4-4A73-801F-B37476EE1E2E}" type="presOf" srcId="{1223DF4E-7DA8-4D30-861B-B2FB93CA7EFB}" destId="{F215E27A-38AA-4FF1-BA5E-968C522C05CF}" srcOrd="0" destOrd="1" presId="urn:microsoft.com/office/officeart/2005/8/layout/bProcess3"/>
    <dgm:cxn modelId="{3FF88E8E-7FDC-45EF-9564-E6439D6C31DC}" type="presOf" srcId="{2B5C698B-1B70-454A-9E84-867DAED5AAF5}" destId="{F215E27A-38AA-4FF1-BA5E-968C522C05CF}" srcOrd="0" destOrd="2" presId="urn:microsoft.com/office/officeart/2005/8/layout/bProcess3"/>
    <dgm:cxn modelId="{6C33F183-2D05-4A6F-BA34-EC7B207118C4}" srcId="{498B82B3-A75D-4994-AE1F-A4DABCD26143}" destId="{2B5C698B-1B70-454A-9E84-867DAED5AAF5}" srcOrd="1" destOrd="0" parTransId="{D077658A-163F-4637-ADEA-5D66F9221FB6}" sibTransId="{C73A0917-C5F4-450D-AAB3-6F8EA75E7106}"/>
    <dgm:cxn modelId="{43892140-3E5B-4DB5-AED2-90759D98EE7E}" type="presOf" srcId="{498B82B3-A75D-4994-AE1F-A4DABCD26143}" destId="{F215E27A-38AA-4FF1-BA5E-968C522C05CF}" srcOrd="0" destOrd="0" presId="urn:microsoft.com/office/officeart/2005/8/layout/bProcess3"/>
    <dgm:cxn modelId="{F9CB451B-8E34-44F3-86E8-DD70AD2D4534}" srcId="{498B82B3-A75D-4994-AE1F-A4DABCD26143}" destId="{1223DF4E-7DA8-4D30-861B-B2FB93CA7EFB}" srcOrd="0" destOrd="0" parTransId="{6D0191C1-319C-4676-959D-05E1FD7EA3EF}" sibTransId="{33D3708E-C19C-4531-A558-C5049C811FE2}"/>
    <dgm:cxn modelId="{AF061475-59EE-4DA3-B4D1-74E2AC0781D3}" srcId="{49B65193-5750-4E7A-88DC-BDFC5B50D030}" destId="{498B82B3-A75D-4994-AE1F-A4DABCD26143}" srcOrd="0" destOrd="0" parTransId="{2FFD31A2-98DF-488D-9820-1BA213312114}" sibTransId="{B4E4448E-8138-4414-ABC7-B1C239D6BC68}"/>
    <dgm:cxn modelId="{4C8BD871-9DC7-4121-A01C-7078572FD0F9}" type="presParOf" srcId="{607351CD-27A1-4F3F-A7AD-CA5BB48CD03A}" destId="{F215E27A-38AA-4FF1-BA5E-968C522C05CF}" srcOrd="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363F312-3614-45BD-BDE0-810EF6D61838}" type="doc">
      <dgm:prSet loTypeId="urn:microsoft.com/office/officeart/2008/layout/LinedList" loCatId="list" qsTypeId="urn:microsoft.com/office/officeart/2005/8/quickstyle/simple2" qsCatId="simple" csTypeId="urn:microsoft.com/office/officeart/2005/8/colors/accent1_1" csCatId="accent1" phldr="1"/>
      <dgm:spPr/>
      <dgm:t>
        <a:bodyPr/>
        <a:lstStyle/>
        <a:p>
          <a:endParaRPr lang="ru-RU"/>
        </a:p>
      </dgm:t>
    </dgm:pt>
    <dgm:pt modelId="{A0626E51-EE06-4329-819F-800C95209EBC}">
      <dgm:prSet/>
      <dgm:spPr/>
      <dgm:t>
        <a:bodyPr/>
        <a:lstStyle/>
        <a:p>
          <a:pPr rtl="0"/>
          <a:r>
            <a:rPr lang="ru-RU" dirty="0" smtClean="0"/>
            <a:t>Если лимиты бюджетных обязательств заказчика уменьшаются в соответствии с положениями БК РФ,  заказчик согласовывает с контрагентом новые условия контракта, в том числе цену и (или) сроки его исполнения, и (или) количество товара, объема работы либо услуги, предусмотренных контрактом. При этом можно изменить только срок, без изменения его цены и (или) сокращения количества товаров (объема работ, услуг) (п. 6 ст. 161 БК РФ, п. 6 ч. 1 ст. 95 Закона № 44-ФЗ, Письмо Минфина России от 20.08.2020 № 24-03-08/73126). </a:t>
          </a:r>
          <a:endParaRPr lang="ru-RU" dirty="0"/>
        </a:p>
      </dgm:t>
    </dgm:pt>
    <dgm:pt modelId="{8E62AE7D-0E6E-4DE4-8D48-84EC3C2252A1}" type="parTrans" cxnId="{9F6D8476-8AF6-4F4C-91D3-ADFAC5A4A57C}">
      <dgm:prSet/>
      <dgm:spPr/>
      <dgm:t>
        <a:bodyPr/>
        <a:lstStyle/>
        <a:p>
          <a:endParaRPr lang="ru-RU"/>
        </a:p>
      </dgm:t>
    </dgm:pt>
    <dgm:pt modelId="{38F6B991-89FE-4248-9CC8-F15EB6CC0A38}" type="sibTrans" cxnId="{9F6D8476-8AF6-4F4C-91D3-ADFAC5A4A57C}">
      <dgm:prSet/>
      <dgm:spPr/>
      <dgm:t>
        <a:bodyPr/>
        <a:lstStyle/>
        <a:p>
          <a:endParaRPr lang="ru-RU"/>
        </a:p>
      </dgm:t>
    </dgm:pt>
    <dgm:pt modelId="{6E2E7807-A834-4FB9-A3CF-AC315EAADA1E}">
      <dgm:prSet/>
      <dgm:spPr/>
      <dgm:t>
        <a:bodyPr/>
        <a:lstStyle/>
        <a:p>
          <a:pPr rtl="0"/>
          <a:r>
            <a:rPr lang="ru-RU" dirty="0" smtClean="0"/>
            <a:t>Если изменить срок и (или) цену контракта без сокращения количества товаров (объема работ, услуг) по этому основанию не удалось, нужно сократить количество товаров (объем работ, услуг). Сокращение количества товара, объема работы или услуги осуществляется на основании Методики, утвержденной Постановлением Правительства РФ от 28.11.2013 №1090 (ч. 2 ст. 95 Закона № 44-ФЗ)</a:t>
          </a:r>
          <a:endParaRPr lang="ru-RU" dirty="0"/>
        </a:p>
      </dgm:t>
    </dgm:pt>
    <dgm:pt modelId="{50ACE579-872A-4B8B-9457-9F8BDB4EE884}" type="parTrans" cxnId="{2F4C4784-5EA0-4BFC-B588-424687481480}">
      <dgm:prSet/>
      <dgm:spPr/>
      <dgm:t>
        <a:bodyPr/>
        <a:lstStyle/>
        <a:p>
          <a:endParaRPr lang="ru-RU"/>
        </a:p>
      </dgm:t>
    </dgm:pt>
    <dgm:pt modelId="{48D1D153-82CB-4649-ACF3-A5F1F0D8AF08}" type="sibTrans" cxnId="{2F4C4784-5EA0-4BFC-B588-424687481480}">
      <dgm:prSet/>
      <dgm:spPr/>
      <dgm:t>
        <a:bodyPr/>
        <a:lstStyle/>
        <a:p>
          <a:endParaRPr lang="ru-RU"/>
        </a:p>
      </dgm:t>
    </dgm:pt>
    <dgm:pt modelId="{E2D3075B-EC87-4DA2-A2B4-A1BB62FBC207}" type="pres">
      <dgm:prSet presAssocID="{3363F312-3614-45BD-BDE0-810EF6D61838}" presName="vert0" presStyleCnt="0">
        <dgm:presLayoutVars>
          <dgm:dir/>
          <dgm:animOne val="branch"/>
          <dgm:animLvl val="lvl"/>
        </dgm:presLayoutVars>
      </dgm:prSet>
      <dgm:spPr/>
      <dgm:t>
        <a:bodyPr/>
        <a:lstStyle/>
        <a:p>
          <a:endParaRPr lang="ru-RU"/>
        </a:p>
      </dgm:t>
    </dgm:pt>
    <dgm:pt modelId="{CEFC431F-575A-40D7-BD69-4BB91F9767BA}" type="pres">
      <dgm:prSet presAssocID="{A0626E51-EE06-4329-819F-800C95209EBC}" presName="thickLine" presStyleLbl="alignNode1" presStyleIdx="0" presStyleCnt="2"/>
      <dgm:spPr/>
    </dgm:pt>
    <dgm:pt modelId="{403120D4-5B43-4E32-AE1C-0F0706BF0CB4}" type="pres">
      <dgm:prSet presAssocID="{A0626E51-EE06-4329-819F-800C95209EBC}" presName="horz1" presStyleCnt="0"/>
      <dgm:spPr/>
    </dgm:pt>
    <dgm:pt modelId="{EE6E18E0-8207-44D1-A6C5-E83AF085CD59}" type="pres">
      <dgm:prSet presAssocID="{A0626E51-EE06-4329-819F-800C95209EBC}" presName="tx1" presStyleLbl="revTx" presStyleIdx="0" presStyleCnt="2"/>
      <dgm:spPr/>
      <dgm:t>
        <a:bodyPr/>
        <a:lstStyle/>
        <a:p>
          <a:endParaRPr lang="ru-RU"/>
        </a:p>
      </dgm:t>
    </dgm:pt>
    <dgm:pt modelId="{A1A4A3EA-6089-4AE2-B037-96ACD6375806}" type="pres">
      <dgm:prSet presAssocID="{A0626E51-EE06-4329-819F-800C95209EBC}" presName="vert1" presStyleCnt="0"/>
      <dgm:spPr/>
    </dgm:pt>
    <dgm:pt modelId="{F9F1B9FD-ECA5-43B7-970D-F6E4145E1C06}" type="pres">
      <dgm:prSet presAssocID="{6E2E7807-A834-4FB9-A3CF-AC315EAADA1E}" presName="thickLine" presStyleLbl="alignNode1" presStyleIdx="1" presStyleCnt="2"/>
      <dgm:spPr/>
    </dgm:pt>
    <dgm:pt modelId="{D303EBA1-AC01-42D0-A769-2F819B139C2F}" type="pres">
      <dgm:prSet presAssocID="{6E2E7807-A834-4FB9-A3CF-AC315EAADA1E}" presName="horz1" presStyleCnt="0"/>
      <dgm:spPr/>
    </dgm:pt>
    <dgm:pt modelId="{60768FCF-C34D-4775-B9B7-FE424B95256C}" type="pres">
      <dgm:prSet presAssocID="{6E2E7807-A834-4FB9-A3CF-AC315EAADA1E}" presName="tx1" presStyleLbl="revTx" presStyleIdx="1" presStyleCnt="2"/>
      <dgm:spPr/>
      <dgm:t>
        <a:bodyPr/>
        <a:lstStyle/>
        <a:p>
          <a:endParaRPr lang="ru-RU"/>
        </a:p>
      </dgm:t>
    </dgm:pt>
    <dgm:pt modelId="{7B94064B-E297-458B-AA4C-E99046ADC698}" type="pres">
      <dgm:prSet presAssocID="{6E2E7807-A834-4FB9-A3CF-AC315EAADA1E}" presName="vert1" presStyleCnt="0"/>
      <dgm:spPr/>
    </dgm:pt>
  </dgm:ptLst>
  <dgm:cxnLst>
    <dgm:cxn modelId="{0F94ECC7-7DF5-44D1-97C5-AB37D8113BD4}" type="presOf" srcId="{A0626E51-EE06-4329-819F-800C95209EBC}" destId="{EE6E18E0-8207-44D1-A6C5-E83AF085CD59}" srcOrd="0" destOrd="0" presId="urn:microsoft.com/office/officeart/2008/layout/LinedList"/>
    <dgm:cxn modelId="{CCA630C0-72E4-47D2-9640-FAD4F454D99F}" type="presOf" srcId="{3363F312-3614-45BD-BDE0-810EF6D61838}" destId="{E2D3075B-EC87-4DA2-A2B4-A1BB62FBC207}" srcOrd="0" destOrd="0" presId="urn:microsoft.com/office/officeart/2008/layout/LinedList"/>
    <dgm:cxn modelId="{2F4C4784-5EA0-4BFC-B588-424687481480}" srcId="{3363F312-3614-45BD-BDE0-810EF6D61838}" destId="{6E2E7807-A834-4FB9-A3CF-AC315EAADA1E}" srcOrd="1" destOrd="0" parTransId="{50ACE579-872A-4B8B-9457-9F8BDB4EE884}" sibTransId="{48D1D153-82CB-4649-ACF3-A5F1F0D8AF08}"/>
    <dgm:cxn modelId="{EAAD8AA9-B7A2-43B3-BE98-9918FA09BDD6}" type="presOf" srcId="{6E2E7807-A834-4FB9-A3CF-AC315EAADA1E}" destId="{60768FCF-C34D-4775-B9B7-FE424B95256C}" srcOrd="0" destOrd="0" presId="urn:microsoft.com/office/officeart/2008/layout/LinedList"/>
    <dgm:cxn modelId="{9F6D8476-8AF6-4F4C-91D3-ADFAC5A4A57C}" srcId="{3363F312-3614-45BD-BDE0-810EF6D61838}" destId="{A0626E51-EE06-4329-819F-800C95209EBC}" srcOrd="0" destOrd="0" parTransId="{8E62AE7D-0E6E-4DE4-8D48-84EC3C2252A1}" sibTransId="{38F6B991-89FE-4248-9CC8-F15EB6CC0A38}"/>
    <dgm:cxn modelId="{A1E25FBA-D020-40F7-81AD-992B06C98274}" type="presParOf" srcId="{E2D3075B-EC87-4DA2-A2B4-A1BB62FBC207}" destId="{CEFC431F-575A-40D7-BD69-4BB91F9767BA}" srcOrd="0" destOrd="0" presId="urn:microsoft.com/office/officeart/2008/layout/LinedList"/>
    <dgm:cxn modelId="{10D58BCC-5C24-4EF4-BCA6-436276F4BAC3}" type="presParOf" srcId="{E2D3075B-EC87-4DA2-A2B4-A1BB62FBC207}" destId="{403120D4-5B43-4E32-AE1C-0F0706BF0CB4}" srcOrd="1" destOrd="0" presId="urn:microsoft.com/office/officeart/2008/layout/LinedList"/>
    <dgm:cxn modelId="{942D3657-4BC9-48AB-B836-6A8F961ECBAF}" type="presParOf" srcId="{403120D4-5B43-4E32-AE1C-0F0706BF0CB4}" destId="{EE6E18E0-8207-44D1-A6C5-E83AF085CD59}" srcOrd="0" destOrd="0" presId="urn:microsoft.com/office/officeart/2008/layout/LinedList"/>
    <dgm:cxn modelId="{6E7BEC3F-E976-4EA0-B82F-9B2276073792}" type="presParOf" srcId="{403120D4-5B43-4E32-AE1C-0F0706BF0CB4}" destId="{A1A4A3EA-6089-4AE2-B037-96ACD6375806}" srcOrd="1" destOrd="0" presId="urn:microsoft.com/office/officeart/2008/layout/LinedList"/>
    <dgm:cxn modelId="{0FB89737-1639-48CC-96EF-409DE103131D}" type="presParOf" srcId="{E2D3075B-EC87-4DA2-A2B4-A1BB62FBC207}" destId="{F9F1B9FD-ECA5-43B7-970D-F6E4145E1C06}" srcOrd="2" destOrd="0" presId="urn:microsoft.com/office/officeart/2008/layout/LinedList"/>
    <dgm:cxn modelId="{24A3E036-D54C-44D7-9D24-89C2C889D6A2}" type="presParOf" srcId="{E2D3075B-EC87-4DA2-A2B4-A1BB62FBC207}" destId="{D303EBA1-AC01-42D0-A769-2F819B139C2F}" srcOrd="3" destOrd="0" presId="urn:microsoft.com/office/officeart/2008/layout/LinedList"/>
    <dgm:cxn modelId="{97991599-F5A1-469E-A046-025F02F8971E}" type="presParOf" srcId="{D303EBA1-AC01-42D0-A769-2F819B139C2F}" destId="{60768FCF-C34D-4775-B9B7-FE424B95256C}" srcOrd="0" destOrd="0" presId="urn:microsoft.com/office/officeart/2008/layout/LinedList"/>
    <dgm:cxn modelId="{591C1717-14BB-4C03-8645-CE9A92EA4F64}" type="presParOf" srcId="{D303EBA1-AC01-42D0-A769-2F819B139C2F}" destId="{7B94064B-E297-458B-AA4C-E99046ADC69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F97109-2B57-4A9E-85C6-DB46237667BF}" type="doc">
      <dgm:prSet loTypeId="urn:microsoft.com/office/officeart/2005/8/layout/hList1" loCatId="list" qsTypeId="urn:microsoft.com/office/officeart/2005/8/quickstyle/simple4" qsCatId="simple" csTypeId="urn:microsoft.com/office/officeart/2005/8/colors/accent3_2" csCatId="accent3" phldr="1"/>
      <dgm:spPr/>
      <dgm:t>
        <a:bodyPr/>
        <a:lstStyle/>
        <a:p>
          <a:endParaRPr lang="ru-RU"/>
        </a:p>
      </dgm:t>
    </dgm:pt>
    <dgm:pt modelId="{1804BDF0-C0BA-4C28-9D7E-1C5A768E0451}">
      <dgm:prSet/>
      <dgm:spPr/>
      <dgm:t>
        <a:bodyPr/>
        <a:lstStyle/>
        <a:p>
          <a:pPr rtl="0"/>
          <a:r>
            <a:rPr lang="ru-RU" dirty="0" smtClean="0">
              <a:effectLst>
                <a:outerShdw blurRad="38100" dist="38100" dir="2700000" algn="tl">
                  <a:srgbClr val="000000">
                    <a:alpha val="43137"/>
                  </a:srgbClr>
                </a:outerShdw>
              </a:effectLst>
            </a:rPr>
            <a:t>Заказчик вправе:</a:t>
          </a:r>
          <a:endParaRPr lang="ru-RU" dirty="0">
            <a:effectLst>
              <a:outerShdw blurRad="38100" dist="38100" dir="2700000" algn="tl">
                <a:srgbClr val="000000">
                  <a:alpha val="43137"/>
                </a:srgbClr>
              </a:outerShdw>
            </a:effectLst>
          </a:endParaRPr>
        </a:p>
      </dgm:t>
    </dgm:pt>
    <dgm:pt modelId="{5EAF8599-8366-40E3-8673-42EAB1FA1FA7}" type="parTrans" cxnId="{FEE31ABB-27FD-4895-982C-9B0D4EE1D528}">
      <dgm:prSet/>
      <dgm:spPr/>
      <dgm:t>
        <a:bodyPr/>
        <a:lstStyle/>
        <a:p>
          <a:endParaRPr lang="ru-RU"/>
        </a:p>
      </dgm:t>
    </dgm:pt>
    <dgm:pt modelId="{66DA134F-6D07-4A73-AFD5-4901A1236109}" type="sibTrans" cxnId="{FEE31ABB-27FD-4895-982C-9B0D4EE1D528}">
      <dgm:prSet/>
      <dgm:spPr/>
      <dgm:t>
        <a:bodyPr/>
        <a:lstStyle/>
        <a:p>
          <a:endParaRPr lang="ru-RU"/>
        </a:p>
      </dgm:t>
    </dgm:pt>
    <dgm:pt modelId="{0CFFE78B-711A-440F-9114-DA8861DB835A}">
      <dgm:prSet/>
      <dgm:spPr/>
      <dgm:t>
        <a:bodyPr/>
        <a:lstStyle/>
        <a:p>
          <a:pPr rtl="0"/>
          <a:r>
            <a:rPr lang="ru-RU" dirty="0" smtClean="0"/>
            <a:t>По согласованию с участником, с которым заключается контракт, увеличить количество поставляемого </a:t>
          </a:r>
          <a:r>
            <a:rPr lang="ru-RU" b="1" dirty="0" smtClean="0"/>
            <a:t>товара</a:t>
          </a:r>
          <a:r>
            <a:rPr lang="ru-RU" dirty="0" smtClean="0"/>
            <a:t> на сумму, не превышающую разницы между ценой контракта, предложенной участником закупки, и НМЦК, </a:t>
          </a:r>
          <a:r>
            <a:rPr lang="ru-RU" b="1" dirty="0" smtClean="0"/>
            <a:t>если это право предусмотрено документацией о закупке </a:t>
          </a:r>
          <a:r>
            <a:rPr lang="ru-RU" dirty="0" smtClean="0"/>
            <a:t>(ч. 18 ст. 34 Закона № 44-ФЗ)</a:t>
          </a:r>
          <a:r>
            <a:rPr lang="ru-RU" b="1" dirty="0" smtClean="0"/>
            <a:t> </a:t>
          </a:r>
          <a:endParaRPr lang="ru-RU" dirty="0"/>
        </a:p>
      </dgm:t>
    </dgm:pt>
    <dgm:pt modelId="{971B1EFC-18D3-4C72-A0B2-43122F3DCBCB}" type="parTrans" cxnId="{796C8514-06A2-4447-B3D9-42E414F31CEA}">
      <dgm:prSet/>
      <dgm:spPr/>
      <dgm:t>
        <a:bodyPr/>
        <a:lstStyle/>
        <a:p>
          <a:endParaRPr lang="ru-RU"/>
        </a:p>
      </dgm:t>
    </dgm:pt>
    <dgm:pt modelId="{AD3D53B2-B328-48EE-85E4-6EE383BA0268}" type="sibTrans" cxnId="{796C8514-06A2-4447-B3D9-42E414F31CEA}">
      <dgm:prSet/>
      <dgm:spPr/>
      <dgm:t>
        <a:bodyPr/>
        <a:lstStyle/>
        <a:p>
          <a:endParaRPr lang="ru-RU"/>
        </a:p>
      </dgm:t>
    </dgm:pt>
    <dgm:pt modelId="{2DCE3708-6EDC-4420-BEB0-C55A66CCAC47}" type="pres">
      <dgm:prSet presAssocID="{52F97109-2B57-4A9E-85C6-DB46237667BF}" presName="Name0" presStyleCnt="0">
        <dgm:presLayoutVars>
          <dgm:dir/>
          <dgm:animLvl val="lvl"/>
          <dgm:resizeHandles val="exact"/>
        </dgm:presLayoutVars>
      </dgm:prSet>
      <dgm:spPr/>
      <dgm:t>
        <a:bodyPr/>
        <a:lstStyle/>
        <a:p>
          <a:endParaRPr lang="ru-RU"/>
        </a:p>
      </dgm:t>
    </dgm:pt>
    <dgm:pt modelId="{1F17EF95-655B-4823-82D9-C22795671D94}" type="pres">
      <dgm:prSet presAssocID="{1804BDF0-C0BA-4C28-9D7E-1C5A768E0451}" presName="composite" presStyleCnt="0"/>
      <dgm:spPr/>
    </dgm:pt>
    <dgm:pt modelId="{669444D6-F9FF-4C5D-A88A-D2C56AF5914B}" type="pres">
      <dgm:prSet presAssocID="{1804BDF0-C0BA-4C28-9D7E-1C5A768E0451}" presName="parTx" presStyleLbl="alignNode1" presStyleIdx="0" presStyleCnt="1">
        <dgm:presLayoutVars>
          <dgm:chMax val="0"/>
          <dgm:chPref val="0"/>
          <dgm:bulletEnabled val="1"/>
        </dgm:presLayoutVars>
      </dgm:prSet>
      <dgm:spPr/>
      <dgm:t>
        <a:bodyPr/>
        <a:lstStyle/>
        <a:p>
          <a:endParaRPr lang="ru-RU"/>
        </a:p>
      </dgm:t>
    </dgm:pt>
    <dgm:pt modelId="{62EEE3F0-8B34-4142-817B-35B9D6FE1444}" type="pres">
      <dgm:prSet presAssocID="{1804BDF0-C0BA-4C28-9D7E-1C5A768E0451}" presName="desTx" presStyleLbl="alignAccFollowNode1" presStyleIdx="0" presStyleCnt="1">
        <dgm:presLayoutVars>
          <dgm:bulletEnabled val="1"/>
        </dgm:presLayoutVars>
      </dgm:prSet>
      <dgm:spPr/>
      <dgm:t>
        <a:bodyPr/>
        <a:lstStyle/>
        <a:p>
          <a:endParaRPr lang="ru-RU"/>
        </a:p>
      </dgm:t>
    </dgm:pt>
  </dgm:ptLst>
  <dgm:cxnLst>
    <dgm:cxn modelId="{AFC05B78-E969-4A26-AFE8-C5197FCA1299}" type="presOf" srcId="{52F97109-2B57-4A9E-85C6-DB46237667BF}" destId="{2DCE3708-6EDC-4420-BEB0-C55A66CCAC47}" srcOrd="0" destOrd="0" presId="urn:microsoft.com/office/officeart/2005/8/layout/hList1"/>
    <dgm:cxn modelId="{796C8514-06A2-4447-B3D9-42E414F31CEA}" srcId="{1804BDF0-C0BA-4C28-9D7E-1C5A768E0451}" destId="{0CFFE78B-711A-440F-9114-DA8861DB835A}" srcOrd="0" destOrd="0" parTransId="{971B1EFC-18D3-4C72-A0B2-43122F3DCBCB}" sibTransId="{AD3D53B2-B328-48EE-85E4-6EE383BA0268}"/>
    <dgm:cxn modelId="{878BF91C-E3E9-4046-AAD1-86918694B6A1}" type="presOf" srcId="{1804BDF0-C0BA-4C28-9D7E-1C5A768E0451}" destId="{669444D6-F9FF-4C5D-A88A-D2C56AF5914B}" srcOrd="0" destOrd="0" presId="urn:microsoft.com/office/officeart/2005/8/layout/hList1"/>
    <dgm:cxn modelId="{02A8C36F-47C4-44F5-BB52-3FB64CCD7D2F}" type="presOf" srcId="{0CFFE78B-711A-440F-9114-DA8861DB835A}" destId="{62EEE3F0-8B34-4142-817B-35B9D6FE1444}" srcOrd="0" destOrd="0" presId="urn:microsoft.com/office/officeart/2005/8/layout/hList1"/>
    <dgm:cxn modelId="{FEE31ABB-27FD-4895-982C-9B0D4EE1D528}" srcId="{52F97109-2B57-4A9E-85C6-DB46237667BF}" destId="{1804BDF0-C0BA-4C28-9D7E-1C5A768E0451}" srcOrd="0" destOrd="0" parTransId="{5EAF8599-8366-40E3-8673-42EAB1FA1FA7}" sibTransId="{66DA134F-6D07-4A73-AFD5-4901A1236109}"/>
    <dgm:cxn modelId="{C1A81664-BBC7-4444-81A3-A7648F98440F}" type="presParOf" srcId="{2DCE3708-6EDC-4420-BEB0-C55A66CCAC47}" destId="{1F17EF95-655B-4823-82D9-C22795671D94}" srcOrd="0" destOrd="0" presId="urn:microsoft.com/office/officeart/2005/8/layout/hList1"/>
    <dgm:cxn modelId="{1DCACC7F-6F37-40EC-9B18-F9A0CD1BD69F}" type="presParOf" srcId="{1F17EF95-655B-4823-82D9-C22795671D94}" destId="{669444D6-F9FF-4C5D-A88A-D2C56AF5914B}" srcOrd="0" destOrd="0" presId="urn:microsoft.com/office/officeart/2005/8/layout/hList1"/>
    <dgm:cxn modelId="{995A0531-7EB4-4658-A417-B4C38C4B1A10}" type="presParOf" srcId="{1F17EF95-655B-4823-82D9-C22795671D94}" destId="{62EEE3F0-8B34-4142-817B-35B9D6FE144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2A11D33-3AD4-453D-B0F4-BD2F4080A4C4}" type="doc">
      <dgm:prSet loTypeId="urn:microsoft.com/office/officeart/2005/8/layout/process2" loCatId="process" qsTypeId="urn:microsoft.com/office/officeart/2005/8/quickstyle/simple4" qsCatId="simple" csTypeId="urn:microsoft.com/office/officeart/2005/8/colors/accent1_2" csCatId="accent1" phldr="1"/>
      <dgm:spPr/>
      <dgm:t>
        <a:bodyPr/>
        <a:lstStyle/>
        <a:p>
          <a:endParaRPr lang="ru-RU"/>
        </a:p>
      </dgm:t>
    </dgm:pt>
    <dgm:pt modelId="{8F9B5253-F888-4B0F-B244-04DBA535749B}">
      <dgm:prSet/>
      <dgm:spPr/>
      <dgm:t>
        <a:bodyPr/>
        <a:lstStyle/>
        <a:p>
          <a:pPr rtl="0"/>
          <a:r>
            <a:rPr lang="ru-RU" b="1" dirty="0" smtClean="0"/>
            <a:t>Решение Якутского УФАС России от 27.12.2019 по делу № 014/06/59-3589/2019</a:t>
          </a:r>
          <a:endParaRPr lang="ru-RU" b="1" dirty="0"/>
        </a:p>
      </dgm:t>
    </dgm:pt>
    <dgm:pt modelId="{A67F0EA7-364E-4009-B299-87F7E0366F11}" type="parTrans" cxnId="{254D4844-F94B-464A-8423-E45653AC65EE}">
      <dgm:prSet/>
      <dgm:spPr/>
      <dgm:t>
        <a:bodyPr/>
        <a:lstStyle/>
        <a:p>
          <a:endParaRPr lang="ru-RU"/>
        </a:p>
      </dgm:t>
    </dgm:pt>
    <dgm:pt modelId="{55997821-6C26-4564-B0CE-F73B4CF0F66C}" type="sibTrans" cxnId="{254D4844-F94B-464A-8423-E45653AC65EE}">
      <dgm:prSet/>
      <dgm:spPr/>
      <dgm:t>
        <a:bodyPr/>
        <a:lstStyle/>
        <a:p>
          <a:endParaRPr lang="ru-RU"/>
        </a:p>
      </dgm:t>
    </dgm:pt>
    <dgm:pt modelId="{7B60C0A1-4BC2-43BC-AE9D-A50DD86ACDD2}">
      <dgm:prSet/>
      <dgm:spPr/>
      <dgm:t>
        <a:bodyPr/>
        <a:lstStyle/>
        <a:p>
          <a:pPr rtl="0"/>
          <a:r>
            <a:rPr lang="ru-RU" dirty="0" smtClean="0"/>
            <a:t>Заказчик, не включивший в проект контракта условие о согласовании новых условий контракта в связи с уменьшением ранее доведенных заказчика как получателя бюджетных средств ЛБО, признается нарушившим пункт 6 части 1 статьи 95 Закона № 44-ФЗ.</a:t>
          </a:r>
          <a:endParaRPr lang="ru-RU" dirty="0"/>
        </a:p>
      </dgm:t>
    </dgm:pt>
    <dgm:pt modelId="{3EA24812-7913-4FCD-91B0-8E1B95506321}" type="parTrans" cxnId="{07369918-0E84-47A0-9EA4-8A24A801386B}">
      <dgm:prSet/>
      <dgm:spPr/>
      <dgm:t>
        <a:bodyPr/>
        <a:lstStyle/>
        <a:p>
          <a:endParaRPr lang="ru-RU"/>
        </a:p>
      </dgm:t>
    </dgm:pt>
    <dgm:pt modelId="{205252EA-09CB-4FCE-B983-316A6C68201E}" type="sibTrans" cxnId="{07369918-0E84-47A0-9EA4-8A24A801386B}">
      <dgm:prSet/>
      <dgm:spPr/>
      <dgm:t>
        <a:bodyPr/>
        <a:lstStyle/>
        <a:p>
          <a:endParaRPr lang="ru-RU"/>
        </a:p>
      </dgm:t>
    </dgm:pt>
    <dgm:pt modelId="{C379D736-9D53-4DE7-97E7-B5E3420E3A57}" type="pres">
      <dgm:prSet presAssocID="{52A11D33-3AD4-453D-B0F4-BD2F4080A4C4}" presName="linearFlow" presStyleCnt="0">
        <dgm:presLayoutVars>
          <dgm:resizeHandles val="exact"/>
        </dgm:presLayoutVars>
      </dgm:prSet>
      <dgm:spPr/>
      <dgm:t>
        <a:bodyPr/>
        <a:lstStyle/>
        <a:p>
          <a:endParaRPr lang="ru-RU"/>
        </a:p>
      </dgm:t>
    </dgm:pt>
    <dgm:pt modelId="{04B88767-0AEA-417C-9955-070187954901}" type="pres">
      <dgm:prSet presAssocID="{8F9B5253-F888-4B0F-B244-04DBA535749B}" presName="node" presStyleLbl="node1" presStyleIdx="0" presStyleCnt="2" custScaleY="33637">
        <dgm:presLayoutVars>
          <dgm:bulletEnabled val="1"/>
        </dgm:presLayoutVars>
      </dgm:prSet>
      <dgm:spPr/>
      <dgm:t>
        <a:bodyPr/>
        <a:lstStyle/>
        <a:p>
          <a:endParaRPr lang="ru-RU"/>
        </a:p>
      </dgm:t>
    </dgm:pt>
    <dgm:pt modelId="{29D2344C-8A66-4353-85DC-F2DBAC149D97}" type="pres">
      <dgm:prSet presAssocID="{55997821-6C26-4564-B0CE-F73B4CF0F66C}" presName="sibTrans" presStyleLbl="sibTrans2D1" presStyleIdx="0" presStyleCnt="1"/>
      <dgm:spPr/>
      <dgm:t>
        <a:bodyPr/>
        <a:lstStyle/>
        <a:p>
          <a:endParaRPr lang="ru-RU"/>
        </a:p>
      </dgm:t>
    </dgm:pt>
    <dgm:pt modelId="{FF096DA8-52FC-47DA-A66F-46248A7B615F}" type="pres">
      <dgm:prSet presAssocID="{55997821-6C26-4564-B0CE-F73B4CF0F66C}" presName="connectorText" presStyleLbl="sibTrans2D1" presStyleIdx="0" presStyleCnt="1"/>
      <dgm:spPr/>
      <dgm:t>
        <a:bodyPr/>
        <a:lstStyle/>
        <a:p>
          <a:endParaRPr lang="ru-RU"/>
        </a:p>
      </dgm:t>
    </dgm:pt>
    <dgm:pt modelId="{5FEACB01-6AD5-4AAA-AF26-53AE33FF329D}" type="pres">
      <dgm:prSet presAssocID="{7B60C0A1-4BC2-43BC-AE9D-A50DD86ACDD2}" presName="node" presStyleLbl="node1" presStyleIdx="1" presStyleCnt="2">
        <dgm:presLayoutVars>
          <dgm:bulletEnabled val="1"/>
        </dgm:presLayoutVars>
      </dgm:prSet>
      <dgm:spPr/>
      <dgm:t>
        <a:bodyPr/>
        <a:lstStyle/>
        <a:p>
          <a:endParaRPr lang="ru-RU"/>
        </a:p>
      </dgm:t>
    </dgm:pt>
  </dgm:ptLst>
  <dgm:cxnLst>
    <dgm:cxn modelId="{254D4844-F94B-464A-8423-E45653AC65EE}" srcId="{52A11D33-3AD4-453D-B0F4-BD2F4080A4C4}" destId="{8F9B5253-F888-4B0F-B244-04DBA535749B}" srcOrd="0" destOrd="0" parTransId="{A67F0EA7-364E-4009-B299-87F7E0366F11}" sibTransId="{55997821-6C26-4564-B0CE-F73B4CF0F66C}"/>
    <dgm:cxn modelId="{07369918-0E84-47A0-9EA4-8A24A801386B}" srcId="{52A11D33-3AD4-453D-B0F4-BD2F4080A4C4}" destId="{7B60C0A1-4BC2-43BC-AE9D-A50DD86ACDD2}" srcOrd="1" destOrd="0" parTransId="{3EA24812-7913-4FCD-91B0-8E1B95506321}" sibTransId="{205252EA-09CB-4FCE-B983-316A6C68201E}"/>
    <dgm:cxn modelId="{394027BB-1A01-40BC-ADDC-D7BAE450B8A3}" type="presOf" srcId="{8F9B5253-F888-4B0F-B244-04DBA535749B}" destId="{04B88767-0AEA-417C-9955-070187954901}" srcOrd="0" destOrd="0" presId="urn:microsoft.com/office/officeart/2005/8/layout/process2"/>
    <dgm:cxn modelId="{87C9B8A6-A077-46CF-B1B1-EDD8E8F9DDA8}" type="presOf" srcId="{55997821-6C26-4564-B0CE-F73B4CF0F66C}" destId="{29D2344C-8A66-4353-85DC-F2DBAC149D97}" srcOrd="0" destOrd="0" presId="urn:microsoft.com/office/officeart/2005/8/layout/process2"/>
    <dgm:cxn modelId="{96F87773-CDF3-4B58-BFE7-99D722451450}" type="presOf" srcId="{55997821-6C26-4564-B0CE-F73B4CF0F66C}" destId="{FF096DA8-52FC-47DA-A66F-46248A7B615F}" srcOrd="1" destOrd="0" presId="urn:microsoft.com/office/officeart/2005/8/layout/process2"/>
    <dgm:cxn modelId="{3FA082A0-71A3-4E80-B7AF-023FA1006F7B}" type="presOf" srcId="{7B60C0A1-4BC2-43BC-AE9D-A50DD86ACDD2}" destId="{5FEACB01-6AD5-4AAA-AF26-53AE33FF329D}" srcOrd="0" destOrd="0" presId="urn:microsoft.com/office/officeart/2005/8/layout/process2"/>
    <dgm:cxn modelId="{E279E723-261A-41E9-AC3A-7ECD4785482C}" type="presOf" srcId="{52A11D33-3AD4-453D-B0F4-BD2F4080A4C4}" destId="{C379D736-9D53-4DE7-97E7-B5E3420E3A57}" srcOrd="0" destOrd="0" presId="urn:microsoft.com/office/officeart/2005/8/layout/process2"/>
    <dgm:cxn modelId="{61B51BEC-1082-4133-B330-2A5262A10AA8}" type="presParOf" srcId="{C379D736-9D53-4DE7-97E7-B5E3420E3A57}" destId="{04B88767-0AEA-417C-9955-070187954901}" srcOrd="0" destOrd="0" presId="urn:microsoft.com/office/officeart/2005/8/layout/process2"/>
    <dgm:cxn modelId="{D15F9E34-C503-4B21-A89E-F67D22A82171}" type="presParOf" srcId="{C379D736-9D53-4DE7-97E7-B5E3420E3A57}" destId="{29D2344C-8A66-4353-85DC-F2DBAC149D97}" srcOrd="1" destOrd="0" presId="urn:microsoft.com/office/officeart/2005/8/layout/process2"/>
    <dgm:cxn modelId="{184F235F-6E9E-456A-9A67-B035607D5F1F}" type="presParOf" srcId="{29D2344C-8A66-4353-85DC-F2DBAC149D97}" destId="{FF096DA8-52FC-47DA-A66F-46248A7B615F}" srcOrd="0" destOrd="0" presId="urn:microsoft.com/office/officeart/2005/8/layout/process2"/>
    <dgm:cxn modelId="{C2714D82-D3F4-4BC9-BD87-93BB0830D213}" type="presParOf" srcId="{C379D736-9D53-4DE7-97E7-B5E3420E3A57}" destId="{5FEACB01-6AD5-4AAA-AF26-53AE33FF329D}"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A284A39-872D-4FF0-AD7F-D1371A28957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EC057D3C-EE87-469F-AB35-BD22DE1069C6}">
      <dgm:prSet custT="1">
        <dgm:style>
          <a:lnRef idx="1">
            <a:schemeClr val="accent1"/>
          </a:lnRef>
          <a:fillRef idx="2">
            <a:schemeClr val="accent1"/>
          </a:fillRef>
          <a:effectRef idx="1">
            <a:schemeClr val="accent1"/>
          </a:effectRef>
          <a:fontRef idx="minor">
            <a:schemeClr val="dk1"/>
          </a:fontRef>
        </dgm:style>
      </dgm:prSet>
      <dgm:spPr/>
      <dgm:t>
        <a:bodyPr/>
        <a:lstStyle/>
        <a:p>
          <a:pPr algn="ctr" rtl="0"/>
          <a:r>
            <a:rPr lang="ru-RU" sz="3500" dirty="0" smtClean="0"/>
            <a:t>срок &gt; 1 года + цена &gt; 100 млн руб. + независящие от сторон причины неисполнения + </a:t>
          </a:r>
          <a:r>
            <a:rPr lang="ru-RU" sz="3500" dirty="0" err="1" smtClean="0"/>
            <a:t>НПА</a:t>
          </a:r>
          <a:r>
            <a:rPr lang="ru-RU" sz="3500" dirty="0" smtClean="0"/>
            <a:t> ПО/решение местной администрации + письменное обоснование заказчика + изменение срока и (или) цены &lt; 30 % =</a:t>
          </a:r>
          <a:r>
            <a:rPr lang="ru-RU" sz="3500" b="0" i="0" dirty="0" err="1" smtClean="0">
              <a:solidFill>
                <a:schemeClr val="tx1"/>
              </a:solidFill>
              <a:effectLst/>
              <a:latin typeface="+mj-lt"/>
              <a:ea typeface="+mj-ea"/>
              <a:cs typeface="+mj-cs"/>
            </a:rPr>
            <a:t>ДОПСОГЛАШЕНИЕ</a:t>
          </a:r>
          <a:endParaRPr lang="ru-RU" sz="3500" dirty="0"/>
        </a:p>
      </dgm:t>
    </dgm:pt>
    <dgm:pt modelId="{99E5AA70-555E-40CB-90AD-97AC159B6213}" type="parTrans" cxnId="{AA57F926-6C27-459C-BC62-D17EE875EFB5}">
      <dgm:prSet/>
      <dgm:spPr/>
      <dgm:t>
        <a:bodyPr/>
        <a:lstStyle/>
        <a:p>
          <a:endParaRPr lang="ru-RU"/>
        </a:p>
      </dgm:t>
    </dgm:pt>
    <dgm:pt modelId="{4E668C99-69EF-495B-874D-4D61622D038A}" type="sibTrans" cxnId="{AA57F926-6C27-459C-BC62-D17EE875EFB5}">
      <dgm:prSet/>
      <dgm:spPr/>
      <dgm:t>
        <a:bodyPr/>
        <a:lstStyle/>
        <a:p>
          <a:endParaRPr lang="ru-RU"/>
        </a:p>
      </dgm:t>
    </dgm:pt>
    <dgm:pt modelId="{2C58D2FE-77BE-4C96-8462-55DA40EFF61C}" type="pres">
      <dgm:prSet presAssocID="{BA284A39-872D-4FF0-AD7F-D1371A28957C}" presName="vert0" presStyleCnt="0">
        <dgm:presLayoutVars>
          <dgm:dir/>
          <dgm:animOne val="branch"/>
          <dgm:animLvl val="lvl"/>
        </dgm:presLayoutVars>
      </dgm:prSet>
      <dgm:spPr/>
      <dgm:t>
        <a:bodyPr/>
        <a:lstStyle/>
        <a:p>
          <a:endParaRPr lang="ru-RU"/>
        </a:p>
      </dgm:t>
    </dgm:pt>
    <dgm:pt modelId="{EFC424DC-6195-4A8A-A114-9872DFA44D40}" type="pres">
      <dgm:prSet presAssocID="{EC057D3C-EE87-469F-AB35-BD22DE1069C6}" presName="thickLine" presStyleLbl="alignNode1" presStyleIdx="0" presStyleCnt="1"/>
      <dgm:spPr/>
    </dgm:pt>
    <dgm:pt modelId="{493706CD-6833-481A-951B-1A4C1BF97814}" type="pres">
      <dgm:prSet presAssocID="{EC057D3C-EE87-469F-AB35-BD22DE1069C6}" presName="horz1" presStyleCnt="0"/>
      <dgm:spPr/>
    </dgm:pt>
    <dgm:pt modelId="{FA4DE641-CDE8-4DD0-9BA0-1B3573A3B4BB}" type="pres">
      <dgm:prSet presAssocID="{EC057D3C-EE87-469F-AB35-BD22DE1069C6}" presName="tx1" presStyleLbl="revTx" presStyleIdx="0" presStyleCnt="1"/>
      <dgm:spPr/>
      <dgm:t>
        <a:bodyPr/>
        <a:lstStyle/>
        <a:p>
          <a:endParaRPr lang="ru-RU"/>
        </a:p>
      </dgm:t>
    </dgm:pt>
    <dgm:pt modelId="{0249AEC1-BCD6-43D3-81E5-F9992B336D45}" type="pres">
      <dgm:prSet presAssocID="{EC057D3C-EE87-469F-AB35-BD22DE1069C6}" presName="vert1" presStyleCnt="0"/>
      <dgm:spPr/>
    </dgm:pt>
  </dgm:ptLst>
  <dgm:cxnLst>
    <dgm:cxn modelId="{68C2FCB4-6722-4267-BFDE-D47BADADF6B0}" type="presOf" srcId="{BA284A39-872D-4FF0-AD7F-D1371A28957C}" destId="{2C58D2FE-77BE-4C96-8462-55DA40EFF61C}" srcOrd="0" destOrd="0" presId="urn:microsoft.com/office/officeart/2008/layout/LinedList"/>
    <dgm:cxn modelId="{9618FEF7-41FA-42C7-A1AA-2789CC402AF2}" type="presOf" srcId="{EC057D3C-EE87-469F-AB35-BD22DE1069C6}" destId="{FA4DE641-CDE8-4DD0-9BA0-1B3573A3B4BB}" srcOrd="0" destOrd="0" presId="urn:microsoft.com/office/officeart/2008/layout/LinedList"/>
    <dgm:cxn modelId="{AA57F926-6C27-459C-BC62-D17EE875EFB5}" srcId="{BA284A39-872D-4FF0-AD7F-D1371A28957C}" destId="{EC057D3C-EE87-469F-AB35-BD22DE1069C6}" srcOrd="0" destOrd="0" parTransId="{99E5AA70-555E-40CB-90AD-97AC159B6213}" sibTransId="{4E668C99-69EF-495B-874D-4D61622D038A}"/>
    <dgm:cxn modelId="{3457AF48-68BC-4577-B52B-932E01D2DC53}" type="presParOf" srcId="{2C58D2FE-77BE-4C96-8462-55DA40EFF61C}" destId="{EFC424DC-6195-4A8A-A114-9872DFA44D40}" srcOrd="0" destOrd="0" presId="urn:microsoft.com/office/officeart/2008/layout/LinedList"/>
    <dgm:cxn modelId="{11706675-C2DA-4693-80E2-8EC0E6A5A324}" type="presParOf" srcId="{2C58D2FE-77BE-4C96-8462-55DA40EFF61C}" destId="{493706CD-6833-481A-951B-1A4C1BF97814}" srcOrd="1" destOrd="0" presId="urn:microsoft.com/office/officeart/2008/layout/LinedList"/>
    <dgm:cxn modelId="{DD130291-C24F-43CA-A725-1CF69A6B4970}" type="presParOf" srcId="{493706CD-6833-481A-951B-1A4C1BF97814}" destId="{FA4DE641-CDE8-4DD0-9BA0-1B3573A3B4BB}" srcOrd="0" destOrd="0" presId="urn:microsoft.com/office/officeart/2008/layout/LinedList"/>
    <dgm:cxn modelId="{0FDEC079-8ABF-4FD0-857D-0579E0D9F13A}" type="presParOf" srcId="{493706CD-6833-481A-951B-1A4C1BF97814}" destId="{0249AEC1-BCD6-43D3-81E5-F9992B336D4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A284A39-872D-4FF0-AD7F-D1371A28957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EC057D3C-EE87-469F-AB35-BD22DE1069C6}">
      <dgm:prSet custT="1">
        <dgm:style>
          <a:lnRef idx="1">
            <a:schemeClr val="accent1"/>
          </a:lnRef>
          <a:fillRef idx="2">
            <a:schemeClr val="accent1"/>
          </a:fillRef>
          <a:effectRef idx="1">
            <a:schemeClr val="accent1"/>
          </a:effectRef>
          <a:fontRef idx="minor">
            <a:schemeClr val="dk1"/>
          </a:fontRef>
        </dgm:style>
      </dgm:prSet>
      <dgm:spPr/>
      <dgm:t>
        <a:bodyPr/>
        <a:lstStyle/>
        <a:p>
          <a:pPr algn="ctr" rtl="0"/>
          <a:r>
            <a:rPr lang="ru-RU" sz="3500" dirty="0" smtClean="0"/>
            <a:t>независящие от сторон причины неисполнения/ вина подрядчика + предоставление обеспечения исполнения + 100% выплата неустоек </a:t>
          </a:r>
          <a:r>
            <a:rPr lang="ru-RU" sz="3500" dirty="0" err="1" smtClean="0"/>
            <a:t>подрядчиком+срок</a:t>
          </a:r>
          <a:r>
            <a:rPr lang="ru-RU" sz="3500" dirty="0" smtClean="0"/>
            <a:t> равный первоначальному исполнению = однократная пролонгация срока + изменение новых условий возврата обеспечения исполнения</a:t>
          </a:r>
          <a:endParaRPr lang="ru-RU" sz="3500" dirty="0"/>
        </a:p>
      </dgm:t>
    </dgm:pt>
    <dgm:pt modelId="{99E5AA70-555E-40CB-90AD-97AC159B6213}" type="parTrans" cxnId="{AA57F926-6C27-459C-BC62-D17EE875EFB5}">
      <dgm:prSet/>
      <dgm:spPr/>
      <dgm:t>
        <a:bodyPr/>
        <a:lstStyle/>
        <a:p>
          <a:endParaRPr lang="ru-RU"/>
        </a:p>
      </dgm:t>
    </dgm:pt>
    <dgm:pt modelId="{4E668C99-69EF-495B-874D-4D61622D038A}" type="sibTrans" cxnId="{AA57F926-6C27-459C-BC62-D17EE875EFB5}">
      <dgm:prSet/>
      <dgm:spPr/>
      <dgm:t>
        <a:bodyPr/>
        <a:lstStyle/>
        <a:p>
          <a:endParaRPr lang="ru-RU"/>
        </a:p>
      </dgm:t>
    </dgm:pt>
    <dgm:pt modelId="{2C58D2FE-77BE-4C96-8462-55DA40EFF61C}" type="pres">
      <dgm:prSet presAssocID="{BA284A39-872D-4FF0-AD7F-D1371A28957C}" presName="vert0" presStyleCnt="0">
        <dgm:presLayoutVars>
          <dgm:dir/>
          <dgm:animOne val="branch"/>
          <dgm:animLvl val="lvl"/>
        </dgm:presLayoutVars>
      </dgm:prSet>
      <dgm:spPr/>
      <dgm:t>
        <a:bodyPr/>
        <a:lstStyle/>
        <a:p>
          <a:endParaRPr lang="ru-RU"/>
        </a:p>
      </dgm:t>
    </dgm:pt>
    <dgm:pt modelId="{EFC424DC-6195-4A8A-A114-9872DFA44D40}" type="pres">
      <dgm:prSet presAssocID="{EC057D3C-EE87-469F-AB35-BD22DE1069C6}" presName="thickLine" presStyleLbl="alignNode1" presStyleIdx="0" presStyleCnt="1"/>
      <dgm:spPr/>
    </dgm:pt>
    <dgm:pt modelId="{493706CD-6833-481A-951B-1A4C1BF97814}" type="pres">
      <dgm:prSet presAssocID="{EC057D3C-EE87-469F-AB35-BD22DE1069C6}" presName="horz1" presStyleCnt="0"/>
      <dgm:spPr/>
    </dgm:pt>
    <dgm:pt modelId="{FA4DE641-CDE8-4DD0-9BA0-1B3573A3B4BB}" type="pres">
      <dgm:prSet presAssocID="{EC057D3C-EE87-469F-AB35-BD22DE1069C6}" presName="tx1" presStyleLbl="revTx" presStyleIdx="0" presStyleCnt="1"/>
      <dgm:spPr/>
      <dgm:t>
        <a:bodyPr/>
        <a:lstStyle/>
        <a:p>
          <a:endParaRPr lang="ru-RU"/>
        </a:p>
      </dgm:t>
    </dgm:pt>
    <dgm:pt modelId="{0249AEC1-BCD6-43D3-81E5-F9992B336D45}" type="pres">
      <dgm:prSet presAssocID="{EC057D3C-EE87-469F-AB35-BD22DE1069C6}" presName="vert1" presStyleCnt="0"/>
      <dgm:spPr/>
    </dgm:pt>
  </dgm:ptLst>
  <dgm:cxnLst>
    <dgm:cxn modelId="{06F64AD2-7692-4FE3-9408-4F5D90B22191}" type="presOf" srcId="{BA284A39-872D-4FF0-AD7F-D1371A28957C}" destId="{2C58D2FE-77BE-4C96-8462-55DA40EFF61C}" srcOrd="0" destOrd="0" presId="urn:microsoft.com/office/officeart/2008/layout/LinedList"/>
    <dgm:cxn modelId="{22697EA7-EFD5-477A-8BCA-02AEAFB2020B}" type="presOf" srcId="{EC057D3C-EE87-469F-AB35-BD22DE1069C6}" destId="{FA4DE641-CDE8-4DD0-9BA0-1B3573A3B4BB}" srcOrd="0" destOrd="0" presId="urn:microsoft.com/office/officeart/2008/layout/LinedList"/>
    <dgm:cxn modelId="{AA57F926-6C27-459C-BC62-D17EE875EFB5}" srcId="{BA284A39-872D-4FF0-AD7F-D1371A28957C}" destId="{EC057D3C-EE87-469F-AB35-BD22DE1069C6}" srcOrd="0" destOrd="0" parTransId="{99E5AA70-555E-40CB-90AD-97AC159B6213}" sibTransId="{4E668C99-69EF-495B-874D-4D61622D038A}"/>
    <dgm:cxn modelId="{48B276AB-5E67-43C3-B833-3A65C15FF52B}" type="presParOf" srcId="{2C58D2FE-77BE-4C96-8462-55DA40EFF61C}" destId="{EFC424DC-6195-4A8A-A114-9872DFA44D40}" srcOrd="0" destOrd="0" presId="urn:microsoft.com/office/officeart/2008/layout/LinedList"/>
    <dgm:cxn modelId="{1A98009E-8571-4E30-BDF2-7FC55CE73C44}" type="presParOf" srcId="{2C58D2FE-77BE-4C96-8462-55DA40EFF61C}" destId="{493706CD-6833-481A-951B-1A4C1BF97814}" srcOrd="1" destOrd="0" presId="urn:microsoft.com/office/officeart/2008/layout/LinedList"/>
    <dgm:cxn modelId="{2799F178-530B-48F2-989A-0C1280DCD02E}" type="presParOf" srcId="{493706CD-6833-481A-951B-1A4C1BF97814}" destId="{FA4DE641-CDE8-4DD0-9BA0-1B3573A3B4BB}" srcOrd="0" destOrd="0" presId="urn:microsoft.com/office/officeart/2008/layout/LinedList"/>
    <dgm:cxn modelId="{411F5BBA-E783-4258-8A24-23297EA70CCD}" type="presParOf" srcId="{493706CD-6833-481A-951B-1A4C1BF97814}" destId="{0249AEC1-BCD6-43D3-81E5-F9992B336D4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EDC0001-7E5F-47BC-87A4-88D9EB0FFCBD}" type="doc">
      <dgm:prSet loTypeId="urn:microsoft.com/office/officeart/2005/8/layout/vProcess5" loCatId="process" qsTypeId="urn:microsoft.com/office/officeart/2005/8/quickstyle/simple4" qsCatId="simple" csTypeId="urn:microsoft.com/office/officeart/2005/8/colors/accent2_3" csCatId="accent2" phldr="1"/>
      <dgm:spPr/>
      <dgm:t>
        <a:bodyPr/>
        <a:lstStyle/>
        <a:p>
          <a:endParaRPr lang="ru-RU"/>
        </a:p>
      </dgm:t>
    </dgm:pt>
    <dgm:pt modelId="{878351BE-31BA-4A9B-B577-925AFA79B67A}">
      <dgm:prSet custT="1"/>
      <dgm:spPr/>
      <dgm:t>
        <a:bodyPr/>
        <a:lstStyle/>
        <a:p>
          <a:pPr rtl="0"/>
          <a:endParaRPr lang="ru-RU" sz="2000" b="1" dirty="0" smtClean="0">
            <a:effectLst>
              <a:outerShdw blurRad="38100" dist="38100" dir="2700000" algn="tl">
                <a:srgbClr val="000000">
                  <a:alpha val="43137"/>
                </a:srgbClr>
              </a:outerShdw>
            </a:effectLst>
          </a:endParaRPr>
        </a:p>
        <a:p>
          <a:pPr rtl="0"/>
          <a:r>
            <a:rPr lang="ru-RU" sz="2000" b="1" dirty="0" smtClean="0">
              <a:effectLst>
                <a:outerShdw blurRad="38100" dist="38100" dir="2700000" algn="tl">
                  <a:srgbClr val="000000">
                    <a:alpha val="43137"/>
                  </a:srgbClr>
                </a:outerShdw>
              </a:effectLst>
            </a:rPr>
            <a:t>Определение Верховного Суда РФ от 16.10.2020 N 308-</a:t>
          </a:r>
          <a:r>
            <a:rPr lang="ru-RU" sz="2000" b="1" dirty="0" err="1" smtClean="0">
              <a:effectLst>
                <a:outerShdw blurRad="38100" dist="38100" dir="2700000" algn="tl">
                  <a:srgbClr val="000000">
                    <a:alpha val="43137"/>
                  </a:srgbClr>
                </a:outerShdw>
              </a:effectLst>
            </a:rPr>
            <a:t>ЭС20</a:t>
          </a:r>
          <a:r>
            <a:rPr lang="ru-RU" sz="2000" b="1" dirty="0" smtClean="0">
              <a:effectLst>
                <a:outerShdw blurRad="38100" dist="38100" dir="2700000" algn="tl">
                  <a:srgbClr val="000000">
                    <a:alpha val="43137"/>
                  </a:srgbClr>
                </a:outerShdw>
              </a:effectLst>
            </a:rPr>
            <a:t>-15391 по делу № </a:t>
          </a:r>
          <a:r>
            <a:rPr lang="ru-RU" sz="2000" b="1" dirty="0" err="1" smtClean="0">
              <a:effectLst>
                <a:outerShdw blurRad="38100" dist="38100" dir="2700000" algn="tl">
                  <a:srgbClr val="000000">
                    <a:alpha val="43137"/>
                  </a:srgbClr>
                </a:outerShdw>
              </a:effectLst>
            </a:rPr>
            <a:t>А61</a:t>
          </a:r>
          <a:r>
            <a:rPr lang="ru-RU" sz="2000" b="1" dirty="0" smtClean="0">
              <a:effectLst>
                <a:outerShdw blurRad="38100" dist="38100" dir="2700000" algn="tl">
                  <a:srgbClr val="000000">
                    <a:alpha val="43137"/>
                  </a:srgbClr>
                </a:outerShdw>
              </a:effectLst>
            </a:rPr>
            <a:t>-5797/2019</a:t>
          </a:r>
        </a:p>
        <a:p>
          <a:pPr rtl="0"/>
          <a:endParaRPr lang="ru-RU" sz="2000" b="1" dirty="0">
            <a:effectLst>
              <a:outerShdw blurRad="38100" dist="38100" dir="2700000" algn="tl">
                <a:srgbClr val="000000">
                  <a:alpha val="43137"/>
                </a:srgbClr>
              </a:outerShdw>
            </a:effectLst>
          </a:endParaRPr>
        </a:p>
      </dgm:t>
    </dgm:pt>
    <dgm:pt modelId="{F3FDF2B6-524C-4E80-9B5C-1D78B907CD79}" type="parTrans" cxnId="{B923B4A3-FAE0-4287-A90A-7113118B170B}">
      <dgm:prSet/>
      <dgm:spPr/>
      <dgm:t>
        <a:bodyPr/>
        <a:lstStyle/>
        <a:p>
          <a:endParaRPr lang="ru-RU" sz="2400" b="1">
            <a:effectLst>
              <a:outerShdw blurRad="38100" dist="38100" dir="2700000" algn="tl">
                <a:srgbClr val="000000">
                  <a:alpha val="43137"/>
                </a:srgbClr>
              </a:outerShdw>
            </a:effectLst>
          </a:endParaRPr>
        </a:p>
      </dgm:t>
    </dgm:pt>
    <dgm:pt modelId="{EB47E5FD-3581-4A41-9E11-5A80FAE77F3D}" type="sibTrans" cxnId="{B923B4A3-FAE0-4287-A90A-7113118B170B}">
      <dgm:prSet custT="1"/>
      <dgm:spPr/>
      <dgm:t>
        <a:bodyPr/>
        <a:lstStyle/>
        <a:p>
          <a:endParaRPr lang="ru-RU" sz="4400" b="1">
            <a:effectLst>
              <a:outerShdw blurRad="38100" dist="38100" dir="2700000" algn="tl">
                <a:srgbClr val="000000">
                  <a:alpha val="43137"/>
                </a:srgbClr>
              </a:outerShdw>
            </a:effectLst>
          </a:endParaRPr>
        </a:p>
      </dgm:t>
    </dgm:pt>
    <dgm:pt modelId="{91AB0011-2FD8-4297-9126-CA35CE212184}">
      <dgm:prSet custT="1"/>
      <dgm:spPr/>
      <dgm:t>
        <a:bodyPr/>
        <a:lstStyle/>
        <a:p>
          <a:pPr rtl="0"/>
          <a:r>
            <a:rPr lang="ru-RU" sz="2000" b="1" dirty="0" smtClean="0">
              <a:effectLst>
                <a:outerShdw blurRad="38100" dist="38100" dir="2700000" algn="tl">
                  <a:srgbClr val="000000">
                    <a:alpha val="43137"/>
                  </a:srgbClr>
                </a:outerShdw>
              </a:effectLst>
            </a:rPr>
            <a:t>1. За превышение срока продления предусмотрена административная ответственность по КоАП</a:t>
          </a:r>
        </a:p>
        <a:p>
          <a:pPr algn="just" rtl="0"/>
          <a:r>
            <a:rPr lang="ru-RU" sz="2000" b="1" dirty="0" smtClean="0">
              <a:effectLst>
                <a:outerShdw blurRad="38100" dist="38100" dir="2700000" algn="tl">
                  <a:srgbClr val="000000">
                    <a:alpha val="43137"/>
                  </a:srgbClr>
                </a:outerShdw>
              </a:effectLst>
            </a:rPr>
            <a:t>2. </a:t>
          </a:r>
          <a:r>
            <a:rPr lang="ru-RU" sz="2000" b="1" smtClean="0">
              <a:effectLst>
                <a:outerShdw blurRad="38100" dist="38100" dir="2700000" algn="tl">
                  <a:srgbClr val="000000">
                    <a:alpha val="43137"/>
                  </a:srgbClr>
                </a:outerShdw>
              </a:effectLst>
            </a:rPr>
            <a:t>Не все есть объект капитального строительства (предметом было обустройство детской площадки)</a:t>
          </a:r>
        </a:p>
        <a:p>
          <a:pPr algn="just" rtl="0"/>
          <a:endParaRPr lang="ru-RU" sz="2000" b="1" dirty="0">
            <a:effectLst>
              <a:outerShdw blurRad="38100" dist="38100" dir="2700000" algn="tl">
                <a:srgbClr val="000000">
                  <a:alpha val="43137"/>
                </a:srgbClr>
              </a:outerShdw>
            </a:effectLst>
          </a:endParaRPr>
        </a:p>
      </dgm:t>
    </dgm:pt>
    <dgm:pt modelId="{372BF282-6D6C-43D3-A93E-DD764539EF6D}" type="par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273A801-57A4-4D25-A2C6-49AACE6A4378}" type="sib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E1421D4-EC78-4931-AB16-E3181F3F619E}" type="pres">
      <dgm:prSet presAssocID="{6EDC0001-7E5F-47BC-87A4-88D9EB0FFCBD}" presName="outerComposite" presStyleCnt="0">
        <dgm:presLayoutVars>
          <dgm:chMax val="5"/>
          <dgm:dir/>
          <dgm:resizeHandles val="exact"/>
        </dgm:presLayoutVars>
      </dgm:prSet>
      <dgm:spPr/>
      <dgm:t>
        <a:bodyPr/>
        <a:lstStyle/>
        <a:p>
          <a:endParaRPr lang="ru-RU"/>
        </a:p>
      </dgm:t>
    </dgm:pt>
    <dgm:pt modelId="{BEACE713-85B3-4B12-BF88-09A52EAD4CCB}" type="pres">
      <dgm:prSet presAssocID="{6EDC0001-7E5F-47BC-87A4-88D9EB0FFCBD}" presName="dummyMaxCanvas" presStyleCnt="0">
        <dgm:presLayoutVars/>
      </dgm:prSet>
      <dgm:spPr/>
    </dgm:pt>
    <dgm:pt modelId="{9D40F2C8-2873-4923-8BE2-03675AB00C8B}" type="pres">
      <dgm:prSet presAssocID="{6EDC0001-7E5F-47BC-87A4-88D9EB0FFCBD}" presName="TwoNodes_1" presStyleLbl="node1" presStyleIdx="0" presStyleCnt="2" custScaleY="34233" custLinFactNeighborY="-5694">
        <dgm:presLayoutVars>
          <dgm:bulletEnabled val="1"/>
        </dgm:presLayoutVars>
      </dgm:prSet>
      <dgm:spPr/>
      <dgm:t>
        <a:bodyPr/>
        <a:lstStyle/>
        <a:p>
          <a:endParaRPr lang="ru-RU"/>
        </a:p>
      </dgm:t>
    </dgm:pt>
    <dgm:pt modelId="{884FFDB2-BDF9-41F1-9E55-C2D7F08982CF}" type="pres">
      <dgm:prSet presAssocID="{6EDC0001-7E5F-47BC-87A4-88D9EB0FFCBD}" presName="TwoNodes_2" presStyleLbl="node1" presStyleIdx="1" presStyleCnt="2" custScaleY="152880" custLinFactNeighborX="-1550" custLinFactNeighborY="-27645">
        <dgm:presLayoutVars>
          <dgm:bulletEnabled val="1"/>
        </dgm:presLayoutVars>
      </dgm:prSet>
      <dgm:spPr/>
      <dgm:t>
        <a:bodyPr/>
        <a:lstStyle/>
        <a:p>
          <a:endParaRPr lang="ru-RU"/>
        </a:p>
      </dgm:t>
    </dgm:pt>
    <dgm:pt modelId="{715DB6A6-F034-48C2-896E-FA082959E75C}" type="pres">
      <dgm:prSet presAssocID="{6EDC0001-7E5F-47BC-87A4-88D9EB0FFCBD}" presName="TwoConn_1-2" presStyleLbl="fgAccFollowNode1" presStyleIdx="0" presStyleCnt="1" custLinFactNeighborX="17218" custLinFactNeighborY="-50108">
        <dgm:presLayoutVars>
          <dgm:bulletEnabled val="1"/>
        </dgm:presLayoutVars>
      </dgm:prSet>
      <dgm:spPr/>
      <dgm:t>
        <a:bodyPr/>
        <a:lstStyle/>
        <a:p>
          <a:endParaRPr lang="ru-RU"/>
        </a:p>
      </dgm:t>
    </dgm:pt>
    <dgm:pt modelId="{AF200BF4-1F44-4DEF-89A2-8F2217F0DBC3}" type="pres">
      <dgm:prSet presAssocID="{6EDC0001-7E5F-47BC-87A4-88D9EB0FFCBD}" presName="TwoNodes_1_text" presStyleLbl="node1" presStyleIdx="1" presStyleCnt="2">
        <dgm:presLayoutVars>
          <dgm:bulletEnabled val="1"/>
        </dgm:presLayoutVars>
      </dgm:prSet>
      <dgm:spPr/>
      <dgm:t>
        <a:bodyPr/>
        <a:lstStyle/>
        <a:p>
          <a:endParaRPr lang="ru-RU"/>
        </a:p>
      </dgm:t>
    </dgm:pt>
    <dgm:pt modelId="{D51A0A6C-52BB-4D60-B154-151BA2524B1B}" type="pres">
      <dgm:prSet presAssocID="{6EDC0001-7E5F-47BC-87A4-88D9EB0FFCBD}" presName="TwoNodes_2_text" presStyleLbl="node1" presStyleIdx="1" presStyleCnt="2">
        <dgm:presLayoutVars>
          <dgm:bulletEnabled val="1"/>
        </dgm:presLayoutVars>
      </dgm:prSet>
      <dgm:spPr/>
      <dgm:t>
        <a:bodyPr/>
        <a:lstStyle/>
        <a:p>
          <a:endParaRPr lang="ru-RU"/>
        </a:p>
      </dgm:t>
    </dgm:pt>
  </dgm:ptLst>
  <dgm:cxnLst>
    <dgm:cxn modelId="{8FD1FFAF-9C92-45FD-98DA-B7BDBB826EE7}" type="presOf" srcId="{878351BE-31BA-4A9B-B577-925AFA79B67A}" destId="{AF200BF4-1F44-4DEF-89A2-8F2217F0DBC3}" srcOrd="1" destOrd="0" presId="urn:microsoft.com/office/officeart/2005/8/layout/vProcess5"/>
    <dgm:cxn modelId="{D0B40565-56B2-477F-B50D-0E254982EA40}" type="presOf" srcId="{878351BE-31BA-4A9B-B577-925AFA79B67A}" destId="{9D40F2C8-2873-4923-8BE2-03675AB00C8B}" srcOrd="0" destOrd="0" presId="urn:microsoft.com/office/officeart/2005/8/layout/vProcess5"/>
    <dgm:cxn modelId="{B923B4A3-FAE0-4287-A90A-7113118B170B}" srcId="{6EDC0001-7E5F-47BC-87A4-88D9EB0FFCBD}" destId="{878351BE-31BA-4A9B-B577-925AFA79B67A}" srcOrd="0" destOrd="0" parTransId="{F3FDF2B6-524C-4E80-9B5C-1D78B907CD79}" sibTransId="{EB47E5FD-3581-4A41-9E11-5A80FAE77F3D}"/>
    <dgm:cxn modelId="{072A1ADA-11B5-4ADB-85EB-8360432464FE}" type="presOf" srcId="{91AB0011-2FD8-4297-9126-CA35CE212184}" destId="{D51A0A6C-52BB-4D60-B154-151BA2524B1B}" srcOrd="1" destOrd="0" presId="urn:microsoft.com/office/officeart/2005/8/layout/vProcess5"/>
    <dgm:cxn modelId="{E5CE94A4-A3D4-4DD8-8B16-928640BE77E5}" type="presOf" srcId="{EB47E5FD-3581-4A41-9E11-5A80FAE77F3D}" destId="{715DB6A6-F034-48C2-896E-FA082959E75C}" srcOrd="0" destOrd="0" presId="urn:microsoft.com/office/officeart/2005/8/layout/vProcess5"/>
    <dgm:cxn modelId="{3972EC1C-89D3-4CD6-A7F2-AE50FFB5D493}" type="presOf" srcId="{6EDC0001-7E5F-47BC-87A4-88D9EB0FFCBD}" destId="{5E1421D4-EC78-4931-AB16-E3181F3F619E}" srcOrd="0" destOrd="0" presId="urn:microsoft.com/office/officeart/2005/8/layout/vProcess5"/>
    <dgm:cxn modelId="{FC9FA947-7DFB-463A-AAEB-EF0B88BA48FF}" srcId="{6EDC0001-7E5F-47BC-87A4-88D9EB0FFCBD}" destId="{91AB0011-2FD8-4297-9126-CA35CE212184}" srcOrd="1" destOrd="0" parTransId="{372BF282-6D6C-43D3-A93E-DD764539EF6D}" sibTransId="{5273A801-57A4-4D25-A2C6-49AACE6A4378}"/>
    <dgm:cxn modelId="{A6D71A83-54D7-439A-95FE-3CD8AB155299}" type="presOf" srcId="{91AB0011-2FD8-4297-9126-CA35CE212184}" destId="{884FFDB2-BDF9-41F1-9E55-C2D7F08982CF}" srcOrd="0" destOrd="0" presId="urn:microsoft.com/office/officeart/2005/8/layout/vProcess5"/>
    <dgm:cxn modelId="{9BFC5DF3-95D5-443C-AC40-A5AF610F609C}" type="presParOf" srcId="{5E1421D4-EC78-4931-AB16-E3181F3F619E}" destId="{BEACE713-85B3-4B12-BF88-09A52EAD4CCB}" srcOrd="0" destOrd="0" presId="urn:microsoft.com/office/officeart/2005/8/layout/vProcess5"/>
    <dgm:cxn modelId="{3F2315CE-097A-4825-90A5-FCD473646FD6}" type="presParOf" srcId="{5E1421D4-EC78-4931-AB16-E3181F3F619E}" destId="{9D40F2C8-2873-4923-8BE2-03675AB00C8B}" srcOrd="1" destOrd="0" presId="urn:microsoft.com/office/officeart/2005/8/layout/vProcess5"/>
    <dgm:cxn modelId="{D9366847-A273-42C8-86E9-A66DF64B3F62}" type="presParOf" srcId="{5E1421D4-EC78-4931-AB16-E3181F3F619E}" destId="{884FFDB2-BDF9-41F1-9E55-C2D7F08982CF}" srcOrd="2" destOrd="0" presId="urn:microsoft.com/office/officeart/2005/8/layout/vProcess5"/>
    <dgm:cxn modelId="{31163057-5B5A-48DF-A3C6-D374D98750FA}" type="presParOf" srcId="{5E1421D4-EC78-4931-AB16-E3181F3F619E}" destId="{715DB6A6-F034-48C2-896E-FA082959E75C}" srcOrd="3" destOrd="0" presId="urn:microsoft.com/office/officeart/2005/8/layout/vProcess5"/>
    <dgm:cxn modelId="{B1194852-0604-47D4-859B-CEA3B0C08CE9}" type="presParOf" srcId="{5E1421D4-EC78-4931-AB16-E3181F3F619E}" destId="{AF200BF4-1F44-4DEF-89A2-8F2217F0DBC3}" srcOrd="4" destOrd="0" presId="urn:microsoft.com/office/officeart/2005/8/layout/vProcess5"/>
    <dgm:cxn modelId="{8DFE4ADE-1393-4EE9-83D0-126705C0EB05}" type="presParOf" srcId="{5E1421D4-EC78-4931-AB16-E3181F3F619E}" destId="{D51A0A6C-52BB-4D60-B154-151BA2524B1B}" srcOrd="5"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EDC0001-7E5F-47BC-87A4-88D9EB0FFCBD}" type="doc">
      <dgm:prSet loTypeId="urn:microsoft.com/office/officeart/2005/8/layout/vProcess5" loCatId="process" qsTypeId="urn:microsoft.com/office/officeart/2005/8/quickstyle/simple4" qsCatId="simple" csTypeId="urn:microsoft.com/office/officeart/2005/8/colors/accent2_3" csCatId="accent2" phldr="1"/>
      <dgm:spPr/>
      <dgm:t>
        <a:bodyPr/>
        <a:lstStyle/>
        <a:p>
          <a:endParaRPr lang="ru-RU"/>
        </a:p>
      </dgm:t>
    </dgm:pt>
    <dgm:pt modelId="{878351BE-31BA-4A9B-B577-925AFA79B67A}">
      <dgm:prSet custT="1"/>
      <dgm:spPr/>
      <dgm:t>
        <a:bodyPr/>
        <a:lstStyle/>
        <a:p>
          <a:pPr rtl="0"/>
          <a:r>
            <a:rPr lang="ru-RU" sz="2000" b="1" dirty="0" smtClean="0">
              <a:effectLst>
                <a:outerShdw blurRad="38100" dist="38100" dir="2700000" algn="tl">
                  <a:srgbClr val="000000">
                    <a:alpha val="43137"/>
                  </a:srgbClr>
                </a:outerShdw>
              </a:effectLst>
            </a:rPr>
            <a:t>Решение Ставропольского УФАС России от 14.07.2020 по делу № 026/06/99-1393/2020</a:t>
          </a:r>
          <a:endParaRPr lang="ru-RU" sz="2000" b="1" dirty="0">
            <a:effectLst>
              <a:outerShdw blurRad="38100" dist="38100" dir="2700000" algn="tl">
                <a:srgbClr val="000000">
                  <a:alpha val="43137"/>
                </a:srgbClr>
              </a:outerShdw>
            </a:effectLst>
          </a:endParaRPr>
        </a:p>
      </dgm:t>
    </dgm:pt>
    <dgm:pt modelId="{F3FDF2B6-524C-4E80-9B5C-1D78B907CD79}" type="parTrans" cxnId="{B923B4A3-FAE0-4287-A90A-7113118B170B}">
      <dgm:prSet/>
      <dgm:spPr/>
      <dgm:t>
        <a:bodyPr/>
        <a:lstStyle/>
        <a:p>
          <a:endParaRPr lang="ru-RU" sz="2400" b="1">
            <a:effectLst>
              <a:outerShdw blurRad="38100" dist="38100" dir="2700000" algn="tl">
                <a:srgbClr val="000000">
                  <a:alpha val="43137"/>
                </a:srgbClr>
              </a:outerShdw>
            </a:effectLst>
          </a:endParaRPr>
        </a:p>
      </dgm:t>
    </dgm:pt>
    <dgm:pt modelId="{EB47E5FD-3581-4A41-9E11-5A80FAE77F3D}" type="sibTrans" cxnId="{B923B4A3-FAE0-4287-A90A-7113118B170B}">
      <dgm:prSet custT="1"/>
      <dgm:spPr/>
      <dgm:t>
        <a:bodyPr/>
        <a:lstStyle/>
        <a:p>
          <a:endParaRPr lang="ru-RU" sz="4400" b="1">
            <a:effectLst>
              <a:outerShdw blurRad="38100" dist="38100" dir="2700000" algn="tl">
                <a:srgbClr val="000000">
                  <a:alpha val="43137"/>
                </a:srgbClr>
              </a:outerShdw>
            </a:effectLst>
          </a:endParaRPr>
        </a:p>
      </dgm:t>
    </dgm:pt>
    <dgm:pt modelId="{91AB0011-2FD8-4297-9126-CA35CE212184}">
      <dgm:prSet custT="1"/>
      <dgm:spPr/>
      <dgm:t>
        <a:bodyPr/>
        <a:lstStyle/>
        <a:p>
          <a:pPr algn="just" rtl="0"/>
          <a:r>
            <a:rPr lang="ru-RU" sz="2000" b="1" dirty="0" smtClean="0">
              <a:effectLst>
                <a:outerShdw blurRad="38100" dist="38100" dir="2700000" algn="tl">
                  <a:srgbClr val="000000">
                    <a:alpha val="43137"/>
                  </a:srgbClr>
                </a:outerShdw>
              </a:effectLst>
            </a:rPr>
            <a:t>Заказчиком при изменении условий контракта неправомерно применен пункт 9 части 1 статьи 95 Закона № 44-ФЗ - применению подлежал пункт 8 части 1 статьи 95 Закона № 44-ФЗ в связи с тем, что цена контракта превышает установленный предельный размер и изменение существенных условий контракта при его исполнении допускается при наличии в письменной форме обоснования такого изменения на основании решения Правительства Российской Федерации (высшего исполнительного органа государственной власти субъекта Российской Федерации)</a:t>
          </a:r>
          <a:endParaRPr lang="ru-RU" sz="2000" b="1" dirty="0">
            <a:effectLst>
              <a:outerShdw blurRad="38100" dist="38100" dir="2700000" algn="tl">
                <a:srgbClr val="000000">
                  <a:alpha val="43137"/>
                </a:srgbClr>
              </a:outerShdw>
            </a:effectLst>
          </a:endParaRPr>
        </a:p>
      </dgm:t>
    </dgm:pt>
    <dgm:pt modelId="{372BF282-6D6C-43D3-A93E-DD764539EF6D}" type="par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273A801-57A4-4D25-A2C6-49AACE6A4378}" type="sib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E1421D4-EC78-4931-AB16-E3181F3F619E}" type="pres">
      <dgm:prSet presAssocID="{6EDC0001-7E5F-47BC-87A4-88D9EB0FFCBD}" presName="outerComposite" presStyleCnt="0">
        <dgm:presLayoutVars>
          <dgm:chMax val="5"/>
          <dgm:dir/>
          <dgm:resizeHandles val="exact"/>
        </dgm:presLayoutVars>
      </dgm:prSet>
      <dgm:spPr/>
      <dgm:t>
        <a:bodyPr/>
        <a:lstStyle/>
        <a:p>
          <a:endParaRPr lang="ru-RU"/>
        </a:p>
      </dgm:t>
    </dgm:pt>
    <dgm:pt modelId="{BEACE713-85B3-4B12-BF88-09A52EAD4CCB}" type="pres">
      <dgm:prSet presAssocID="{6EDC0001-7E5F-47BC-87A4-88D9EB0FFCBD}" presName="dummyMaxCanvas" presStyleCnt="0">
        <dgm:presLayoutVars/>
      </dgm:prSet>
      <dgm:spPr/>
    </dgm:pt>
    <dgm:pt modelId="{9D40F2C8-2873-4923-8BE2-03675AB00C8B}" type="pres">
      <dgm:prSet presAssocID="{6EDC0001-7E5F-47BC-87A4-88D9EB0FFCBD}" presName="TwoNodes_1" presStyleLbl="node1" presStyleIdx="0" presStyleCnt="2" custScaleY="34233" custLinFactNeighborY="-5694">
        <dgm:presLayoutVars>
          <dgm:bulletEnabled val="1"/>
        </dgm:presLayoutVars>
      </dgm:prSet>
      <dgm:spPr/>
      <dgm:t>
        <a:bodyPr/>
        <a:lstStyle/>
        <a:p>
          <a:endParaRPr lang="ru-RU"/>
        </a:p>
      </dgm:t>
    </dgm:pt>
    <dgm:pt modelId="{884FFDB2-BDF9-41F1-9E55-C2D7F08982CF}" type="pres">
      <dgm:prSet presAssocID="{6EDC0001-7E5F-47BC-87A4-88D9EB0FFCBD}" presName="TwoNodes_2" presStyleLbl="node1" presStyleIdx="1" presStyleCnt="2" custScaleY="152880" custLinFactNeighborX="-1550" custLinFactNeighborY="-27645">
        <dgm:presLayoutVars>
          <dgm:bulletEnabled val="1"/>
        </dgm:presLayoutVars>
      </dgm:prSet>
      <dgm:spPr/>
      <dgm:t>
        <a:bodyPr/>
        <a:lstStyle/>
        <a:p>
          <a:endParaRPr lang="ru-RU"/>
        </a:p>
      </dgm:t>
    </dgm:pt>
    <dgm:pt modelId="{715DB6A6-F034-48C2-896E-FA082959E75C}" type="pres">
      <dgm:prSet presAssocID="{6EDC0001-7E5F-47BC-87A4-88D9EB0FFCBD}" presName="TwoConn_1-2" presStyleLbl="fgAccFollowNode1" presStyleIdx="0" presStyleCnt="1" custLinFactNeighborX="17218" custLinFactNeighborY="-50108">
        <dgm:presLayoutVars>
          <dgm:bulletEnabled val="1"/>
        </dgm:presLayoutVars>
      </dgm:prSet>
      <dgm:spPr/>
      <dgm:t>
        <a:bodyPr/>
        <a:lstStyle/>
        <a:p>
          <a:endParaRPr lang="ru-RU"/>
        </a:p>
      </dgm:t>
    </dgm:pt>
    <dgm:pt modelId="{AF200BF4-1F44-4DEF-89A2-8F2217F0DBC3}" type="pres">
      <dgm:prSet presAssocID="{6EDC0001-7E5F-47BC-87A4-88D9EB0FFCBD}" presName="TwoNodes_1_text" presStyleLbl="node1" presStyleIdx="1" presStyleCnt="2">
        <dgm:presLayoutVars>
          <dgm:bulletEnabled val="1"/>
        </dgm:presLayoutVars>
      </dgm:prSet>
      <dgm:spPr/>
      <dgm:t>
        <a:bodyPr/>
        <a:lstStyle/>
        <a:p>
          <a:endParaRPr lang="ru-RU"/>
        </a:p>
      </dgm:t>
    </dgm:pt>
    <dgm:pt modelId="{D51A0A6C-52BB-4D60-B154-151BA2524B1B}" type="pres">
      <dgm:prSet presAssocID="{6EDC0001-7E5F-47BC-87A4-88D9EB0FFCBD}" presName="TwoNodes_2_text" presStyleLbl="node1" presStyleIdx="1" presStyleCnt="2">
        <dgm:presLayoutVars>
          <dgm:bulletEnabled val="1"/>
        </dgm:presLayoutVars>
      </dgm:prSet>
      <dgm:spPr/>
      <dgm:t>
        <a:bodyPr/>
        <a:lstStyle/>
        <a:p>
          <a:endParaRPr lang="ru-RU"/>
        </a:p>
      </dgm:t>
    </dgm:pt>
  </dgm:ptLst>
  <dgm:cxnLst>
    <dgm:cxn modelId="{4612350A-02C5-4F25-A801-CE09EEF6918F}" type="presOf" srcId="{878351BE-31BA-4A9B-B577-925AFA79B67A}" destId="{9D40F2C8-2873-4923-8BE2-03675AB00C8B}" srcOrd="0" destOrd="0" presId="urn:microsoft.com/office/officeart/2005/8/layout/vProcess5"/>
    <dgm:cxn modelId="{E57286E9-FF70-4708-94A0-AD6FE09AAB26}" type="presOf" srcId="{6EDC0001-7E5F-47BC-87A4-88D9EB0FFCBD}" destId="{5E1421D4-EC78-4931-AB16-E3181F3F619E}" srcOrd="0" destOrd="0" presId="urn:microsoft.com/office/officeart/2005/8/layout/vProcess5"/>
    <dgm:cxn modelId="{FC9FA947-7DFB-463A-AAEB-EF0B88BA48FF}" srcId="{6EDC0001-7E5F-47BC-87A4-88D9EB0FFCBD}" destId="{91AB0011-2FD8-4297-9126-CA35CE212184}" srcOrd="1" destOrd="0" parTransId="{372BF282-6D6C-43D3-A93E-DD764539EF6D}" sibTransId="{5273A801-57A4-4D25-A2C6-49AACE6A4378}"/>
    <dgm:cxn modelId="{20634343-4AA6-4122-8D9A-B2B682E88FCB}" type="presOf" srcId="{91AB0011-2FD8-4297-9126-CA35CE212184}" destId="{884FFDB2-BDF9-41F1-9E55-C2D7F08982CF}" srcOrd="0" destOrd="0" presId="urn:microsoft.com/office/officeart/2005/8/layout/vProcess5"/>
    <dgm:cxn modelId="{B923B4A3-FAE0-4287-A90A-7113118B170B}" srcId="{6EDC0001-7E5F-47BC-87A4-88D9EB0FFCBD}" destId="{878351BE-31BA-4A9B-B577-925AFA79B67A}" srcOrd="0" destOrd="0" parTransId="{F3FDF2B6-524C-4E80-9B5C-1D78B907CD79}" sibTransId="{EB47E5FD-3581-4A41-9E11-5A80FAE77F3D}"/>
    <dgm:cxn modelId="{6E140455-496E-41BC-9991-305BB7289C9A}" type="presOf" srcId="{878351BE-31BA-4A9B-B577-925AFA79B67A}" destId="{AF200BF4-1F44-4DEF-89A2-8F2217F0DBC3}" srcOrd="1" destOrd="0" presId="urn:microsoft.com/office/officeart/2005/8/layout/vProcess5"/>
    <dgm:cxn modelId="{D6060C1B-B391-46DB-9A19-4448A722C7CC}" type="presOf" srcId="{91AB0011-2FD8-4297-9126-CA35CE212184}" destId="{D51A0A6C-52BB-4D60-B154-151BA2524B1B}" srcOrd="1" destOrd="0" presId="urn:microsoft.com/office/officeart/2005/8/layout/vProcess5"/>
    <dgm:cxn modelId="{1C98FF26-BC96-4C79-87F3-59B2126547A2}" type="presOf" srcId="{EB47E5FD-3581-4A41-9E11-5A80FAE77F3D}" destId="{715DB6A6-F034-48C2-896E-FA082959E75C}" srcOrd="0" destOrd="0" presId="urn:microsoft.com/office/officeart/2005/8/layout/vProcess5"/>
    <dgm:cxn modelId="{BE50BA1A-125D-4942-9E79-21CE71E64D4A}" type="presParOf" srcId="{5E1421D4-EC78-4931-AB16-E3181F3F619E}" destId="{BEACE713-85B3-4B12-BF88-09A52EAD4CCB}" srcOrd="0" destOrd="0" presId="urn:microsoft.com/office/officeart/2005/8/layout/vProcess5"/>
    <dgm:cxn modelId="{9DD02B9E-0624-4B10-8A9B-9D77C67301C6}" type="presParOf" srcId="{5E1421D4-EC78-4931-AB16-E3181F3F619E}" destId="{9D40F2C8-2873-4923-8BE2-03675AB00C8B}" srcOrd="1" destOrd="0" presId="urn:microsoft.com/office/officeart/2005/8/layout/vProcess5"/>
    <dgm:cxn modelId="{BCA0BC94-64BF-4D71-98E4-07C1F4776385}" type="presParOf" srcId="{5E1421D4-EC78-4931-AB16-E3181F3F619E}" destId="{884FFDB2-BDF9-41F1-9E55-C2D7F08982CF}" srcOrd="2" destOrd="0" presId="urn:microsoft.com/office/officeart/2005/8/layout/vProcess5"/>
    <dgm:cxn modelId="{95E0D2FC-9343-456E-9F06-760C2E8EB7D8}" type="presParOf" srcId="{5E1421D4-EC78-4931-AB16-E3181F3F619E}" destId="{715DB6A6-F034-48C2-896E-FA082959E75C}" srcOrd="3" destOrd="0" presId="urn:microsoft.com/office/officeart/2005/8/layout/vProcess5"/>
    <dgm:cxn modelId="{60705C17-E069-4C7E-92CE-8D08E03CE783}" type="presParOf" srcId="{5E1421D4-EC78-4931-AB16-E3181F3F619E}" destId="{AF200BF4-1F44-4DEF-89A2-8F2217F0DBC3}" srcOrd="4" destOrd="0" presId="urn:microsoft.com/office/officeart/2005/8/layout/vProcess5"/>
    <dgm:cxn modelId="{7B1A3732-D41A-4752-A0B0-98EBF1DEE356}" type="presParOf" srcId="{5E1421D4-EC78-4931-AB16-E3181F3F619E}" destId="{D51A0A6C-52BB-4D60-B154-151BA2524B1B}" srcOrd="5"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4EA28DE-6B58-44E5-8C79-7650ACEC18AF}" type="doc">
      <dgm:prSet loTypeId="urn:microsoft.com/office/officeart/2005/8/layout/vList6" loCatId="process" qsTypeId="urn:microsoft.com/office/officeart/2005/8/quickstyle/simple4" qsCatId="simple" csTypeId="urn:microsoft.com/office/officeart/2005/8/colors/accent3_2" csCatId="accent3" phldr="1"/>
      <dgm:spPr/>
      <dgm:t>
        <a:bodyPr/>
        <a:lstStyle/>
        <a:p>
          <a:endParaRPr lang="ru-RU"/>
        </a:p>
      </dgm:t>
    </dgm:pt>
    <dgm:pt modelId="{4CE215AB-21DF-4D77-84DF-7AF74FE0A9EB}">
      <dgm:prSet/>
      <dgm:spPr/>
      <dgm:t>
        <a:bodyPr/>
        <a:lstStyle/>
        <a:p>
          <a:pPr rtl="0"/>
          <a:r>
            <a:rPr lang="ru-RU" dirty="0" smtClean="0">
              <a:effectLst>
                <a:outerShdw blurRad="38100" dist="38100" dir="2700000" algn="tl">
                  <a:srgbClr val="000000">
                    <a:alpha val="43137"/>
                  </a:srgbClr>
                </a:outerShdw>
              </a:effectLst>
            </a:rPr>
            <a:t>В соответствии с частью 5 статьи 95 Закона № 44-ФЗ при исполнении контракта не допускается перемена поставщика (подрядчика, исполнителя), за исключением случая, если новый поставщик (подрядчик, исполнитель) является правопреемником поставщика (подрядчика, исполнителя) по такому контракту вследствие </a:t>
          </a:r>
          <a:r>
            <a:rPr lang="ru-RU" b="1" u="sng" dirty="0" smtClean="0">
              <a:effectLst>
                <a:outerShdw blurRad="38100" dist="38100" dir="2700000" algn="tl">
                  <a:srgbClr val="000000">
                    <a:alpha val="43137"/>
                  </a:srgbClr>
                </a:outerShdw>
              </a:effectLst>
            </a:rPr>
            <a:t>реорганизации юридического лица в форме преобразования, слияния или присоединения</a:t>
          </a:r>
          <a:endParaRPr lang="ru-RU" b="1" u="sng" dirty="0">
            <a:effectLst>
              <a:outerShdw blurRad="38100" dist="38100" dir="2700000" algn="tl">
                <a:srgbClr val="000000">
                  <a:alpha val="43137"/>
                </a:srgbClr>
              </a:outerShdw>
            </a:effectLst>
          </a:endParaRPr>
        </a:p>
      </dgm:t>
    </dgm:pt>
    <dgm:pt modelId="{2A398F3A-D814-4BCC-B670-0E8F574357C8}" type="parTrans" cxnId="{7EDADC29-AB79-4345-9527-7A4BCFCEC01F}">
      <dgm:prSet/>
      <dgm:spPr/>
      <dgm:t>
        <a:bodyPr/>
        <a:lstStyle/>
        <a:p>
          <a:endParaRPr lang="ru-RU"/>
        </a:p>
      </dgm:t>
    </dgm:pt>
    <dgm:pt modelId="{4A5C4DAB-9A31-4B28-B764-35F2A439D660}" type="sibTrans" cxnId="{7EDADC29-AB79-4345-9527-7A4BCFCEC01F}">
      <dgm:prSet/>
      <dgm:spPr/>
      <dgm:t>
        <a:bodyPr/>
        <a:lstStyle/>
        <a:p>
          <a:endParaRPr lang="ru-RU"/>
        </a:p>
      </dgm:t>
    </dgm:pt>
    <dgm:pt modelId="{1225E01C-0AB7-47A0-BBBF-7D80599A205F}">
      <dgm:prSet/>
      <dgm:spPr/>
      <dgm:t>
        <a:bodyPr/>
        <a:lstStyle/>
        <a:p>
          <a:pPr rtl="0"/>
          <a:r>
            <a:rPr lang="ru-RU" dirty="0" smtClean="0"/>
            <a:t>Законом № 44-ФЗ не допускается перемена поставщика (подрядчика, исполнителя), если новый поставщик (подрядчик, исполнитель) не является правопреемником организации-исполнителя</a:t>
          </a:r>
          <a:endParaRPr lang="ru-RU" dirty="0"/>
        </a:p>
      </dgm:t>
    </dgm:pt>
    <dgm:pt modelId="{AB05610C-C14C-473E-81AF-6CF09386602D}" type="parTrans" cxnId="{ECC220A2-E496-41C3-A743-309D2B3110A9}">
      <dgm:prSet/>
      <dgm:spPr/>
      <dgm:t>
        <a:bodyPr/>
        <a:lstStyle/>
        <a:p>
          <a:endParaRPr lang="ru-RU"/>
        </a:p>
      </dgm:t>
    </dgm:pt>
    <dgm:pt modelId="{0E019B09-9ABF-46EF-BB1D-49E404185FA4}" type="sibTrans" cxnId="{ECC220A2-E496-41C3-A743-309D2B3110A9}">
      <dgm:prSet/>
      <dgm:spPr/>
      <dgm:t>
        <a:bodyPr/>
        <a:lstStyle/>
        <a:p>
          <a:endParaRPr lang="ru-RU"/>
        </a:p>
      </dgm:t>
    </dgm:pt>
    <dgm:pt modelId="{0D683CE6-1A44-4EC1-94A4-E92574FC8736}" type="pres">
      <dgm:prSet presAssocID="{24EA28DE-6B58-44E5-8C79-7650ACEC18AF}" presName="Name0" presStyleCnt="0">
        <dgm:presLayoutVars>
          <dgm:dir/>
          <dgm:animLvl val="lvl"/>
          <dgm:resizeHandles/>
        </dgm:presLayoutVars>
      </dgm:prSet>
      <dgm:spPr/>
      <dgm:t>
        <a:bodyPr/>
        <a:lstStyle/>
        <a:p>
          <a:endParaRPr lang="ru-RU"/>
        </a:p>
      </dgm:t>
    </dgm:pt>
    <dgm:pt modelId="{29AE4819-B6FE-4B2E-A6BB-18C4C60809C7}" type="pres">
      <dgm:prSet presAssocID="{4CE215AB-21DF-4D77-84DF-7AF74FE0A9EB}" presName="linNode" presStyleCnt="0"/>
      <dgm:spPr/>
      <dgm:t>
        <a:bodyPr/>
        <a:lstStyle/>
        <a:p>
          <a:endParaRPr lang="ru-RU"/>
        </a:p>
      </dgm:t>
    </dgm:pt>
    <dgm:pt modelId="{91C384B5-39D1-4AAA-842F-BAC22584FCBE}" type="pres">
      <dgm:prSet presAssocID="{4CE215AB-21DF-4D77-84DF-7AF74FE0A9EB}" presName="parentShp" presStyleLbl="node1" presStyleIdx="0" presStyleCnt="1" custScaleX="126386">
        <dgm:presLayoutVars>
          <dgm:bulletEnabled val="1"/>
        </dgm:presLayoutVars>
      </dgm:prSet>
      <dgm:spPr/>
      <dgm:t>
        <a:bodyPr/>
        <a:lstStyle/>
        <a:p>
          <a:endParaRPr lang="ru-RU"/>
        </a:p>
      </dgm:t>
    </dgm:pt>
    <dgm:pt modelId="{EB54C2A0-0E4A-4DFA-88E5-3171693C037B}" type="pres">
      <dgm:prSet presAssocID="{4CE215AB-21DF-4D77-84DF-7AF74FE0A9EB}" presName="childShp" presStyleLbl="bgAccFollowNode1" presStyleIdx="0" presStyleCnt="1">
        <dgm:presLayoutVars>
          <dgm:bulletEnabled val="1"/>
        </dgm:presLayoutVars>
      </dgm:prSet>
      <dgm:spPr/>
      <dgm:t>
        <a:bodyPr/>
        <a:lstStyle/>
        <a:p>
          <a:endParaRPr lang="ru-RU"/>
        </a:p>
      </dgm:t>
    </dgm:pt>
  </dgm:ptLst>
  <dgm:cxnLst>
    <dgm:cxn modelId="{187CDC96-A9E8-4F89-AD95-F6426265CBCD}" type="presOf" srcId="{4CE215AB-21DF-4D77-84DF-7AF74FE0A9EB}" destId="{91C384B5-39D1-4AAA-842F-BAC22584FCBE}" srcOrd="0" destOrd="0" presId="urn:microsoft.com/office/officeart/2005/8/layout/vList6"/>
    <dgm:cxn modelId="{9417E902-C3FE-49DF-BBB9-3F8775C13151}" type="presOf" srcId="{1225E01C-0AB7-47A0-BBBF-7D80599A205F}" destId="{EB54C2A0-0E4A-4DFA-88E5-3171693C037B}" srcOrd="0" destOrd="0" presId="urn:microsoft.com/office/officeart/2005/8/layout/vList6"/>
    <dgm:cxn modelId="{078E36D2-CADF-4098-B4FA-2A9861C9BC55}" type="presOf" srcId="{24EA28DE-6B58-44E5-8C79-7650ACEC18AF}" destId="{0D683CE6-1A44-4EC1-94A4-E92574FC8736}" srcOrd="0" destOrd="0" presId="urn:microsoft.com/office/officeart/2005/8/layout/vList6"/>
    <dgm:cxn modelId="{ECC220A2-E496-41C3-A743-309D2B3110A9}" srcId="{4CE215AB-21DF-4D77-84DF-7AF74FE0A9EB}" destId="{1225E01C-0AB7-47A0-BBBF-7D80599A205F}" srcOrd="0" destOrd="0" parTransId="{AB05610C-C14C-473E-81AF-6CF09386602D}" sibTransId="{0E019B09-9ABF-46EF-BB1D-49E404185FA4}"/>
    <dgm:cxn modelId="{7EDADC29-AB79-4345-9527-7A4BCFCEC01F}" srcId="{24EA28DE-6B58-44E5-8C79-7650ACEC18AF}" destId="{4CE215AB-21DF-4D77-84DF-7AF74FE0A9EB}" srcOrd="0" destOrd="0" parTransId="{2A398F3A-D814-4BCC-B670-0E8F574357C8}" sibTransId="{4A5C4DAB-9A31-4B28-B764-35F2A439D660}"/>
    <dgm:cxn modelId="{EAF4B185-EFD2-4831-9092-ACA36953CACE}" type="presParOf" srcId="{0D683CE6-1A44-4EC1-94A4-E92574FC8736}" destId="{29AE4819-B6FE-4B2E-A6BB-18C4C60809C7}" srcOrd="0" destOrd="0" presId="urn:microsoft.com/office/officeart/2005/8/layout/vList6"/>
    <dgm:cxn modelId="{FC43D615-406D-4215-B779-B30E349A0D2B}" type="presParOf" srcId="{29AE4819-B6FE-4B2E-A6BB-18C4C60809C7}" destId="{91C384B5-39D1-4AAA-842F-BAC22584FCBE}" srcOrd="0" destOrd="0" presId="urn:microsoft.com/office/officeart/2005/8/layout/vList6"/>
    <dgm:cxn modelId="{622E4A04-6B01-4A34-A284-C7F553F48F5D}" type="presParOf" srcId="{29AE4819-B6FE-4B2E-A6BB-18C4C60809C7}" destId="{EB54C2A0-0E4A-4DFA-88E5-3171693C037B}"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FC34872-EC93-453B-81F4-94189791C66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3396F7CA-9544-428A-8990-3E5405CC9B38}">
      <dgm:prSet/>
      <dgm:spPr/>
      <dgm:t>
        <a:bodyPr/>
        <a:lstStyle/>
        <a:p>
          <a:pPr rtl="0"/>
          <a:r>
            <a:rPr lang="ru-RU" dirty="0" smtClean="0"/>
            <a:t>На основании ч. 7 ст. 95 Закона № 44-ФЗ по согласованию сторон допускается поставка товара (выполнение работы, оказание услуги), качество, а также технические и функциональные характеристики (потребительские свойства) которого улучшены по сравнению с указанными в контракте. Цену контракта и (или) цену единицы товара (работы, услуги) в этом случае не меняют. </a:t>
          </a:r>
          <a:endParaRPr lang="ru-RU" dirty="0"/>
        </a:p>
      </dgm:t>
    </dgm:pt>
    <dgm:pt modelId="{770B54E5-3E4C-4E15-958E-BE0C1CCDBB91}" type="parTrans" cxnId="{85879007-A577-4490-976B-75B44447DB7A}">
      <dgm:prSet/>
      <dgm:spPr/>
      <dgm:t>
        <a:bodyPr/>
        <a:lstStyle/>
        <a:p>
          <a:endParaRPr lang="ru-RU"/>
        </a:p>
      </dgm:t>
    </dgm:pt>
    <dgm:pt modelId="{D9F11E2B-7678-4FD4-8C3B-C7EAAD920CD1}" type="sibTrans" cxnId="{85879007-A577-4490-976B-75B44447DB7A}">
      <dgm:prSet/>
      <dgm:spPr/>
      <dgm:t>
        <a:bodyPr/>
        <a:lstStyle/>
        <a:p>
          <a:endParaRPr lang="ru-RU"/>
        </a:p>
      </dgm:t>
    </dgm:pt>
    <dgm:pt modelId="{7B1371E4-0901-45B3-9B40-99685B3CE4A8}">
      <dgm:prSet/>
      <dgm:spPr/>
      <dgm:t>
        <a:bodyPr/>
        <a:lstStyle/>
        <a:p>
          <a:pPr rtl="0"/>
          <a:r>
            <a:rPr lang="ru-RU" dirty="0" smtClean="0"/>
            <a:t>Решение о том, является ли предлагаемый товар (работа, услуга) улучшенным по сравнению с предусмотренным в контракте, заказчик принимает самостоятельно (Письма Минфина России от 05.11.2020 № 24-03-07/96264, от 13.12.2019 № 24-03-07/97747).</a:t>
          </a:r>
          <a:endParaRPr lang="ru-RU" dirty="0"/>
        </a:p>
      </dgm:t>
    </dgm:pt>
    <dgm:pt modelId="{B924CA75-20B2-49B6-91E9-8D1DFCDC01EA}" type="parTrans" cxnId="{918E0B07-2627-477F-937D-E68927137F19}">
      <dgm:prSet/>
      <dgm:spPr/>
      <dgm:t>
        <a:bodyPr/>
        <a:lstStyle/>
        <a:p>
          <a:endParaRPr lang="ru-RU"/>
        </a:p>
      </dgm:t>
    </dgm:pt>
    <dgm:pt modelId="{9CF1D33D-49D7-478D-BBB8-B5EF4B439D28}" type="sibTrans" cxnId="{918E0B07-2627-477F-937D-E68927137F19}">
      <dgm:prSet/>
      <dgm:spPr/>
      <dgm:t>
        <a:bodyPr/>
        <a:lstStyle/>
        <a:p>
          <a:endParaRPr lang="ru-RU"/>
        </a:p>
      </dgm:t>
    </dgm:pt>
    <dgm:pt modelId="{6666D1E9-B0CA-402F-84C0-61416F7B4F75}">
      <dgm:prSet/>
      <dgm:spPr/>
      <dgm:t>
        <a:bodyPr/>
        <a:lstStyle/>
        <a:p>
          <a:pPr rtl="0"/>
          <a:r>
            <a:rPr lang="ru-RU" dirty="0" smtClean="0"/>
            <a:t>Стороны не вправе изменить контракт по указанному основанию в случаях, когда замена товара или страны (стран) его происхождения при исполнении контракта не допускается нормативными правовыми актами, принятыми в соответствии с ч. 3 и 4 ст. 14 Закона № 44-ФЗ (Письма Минфина России от 05.11.2020 № 24-03-07/96264, от 17.02.2020 № 24-03-07/10940).</a:t>
          </a:r>
          <a:endParaRPr lang="ru-RU" dirty="0"/>
        </a:p>
      </dgm:t>
    </dgm:pt>
    <dgm:pt modelId="{27329CB2-D734-4729-BF87-11129972E3CB}" type="parTrans" cxnId="{F972A3C1-CE71-418D-93BB-BFD55A517462}">
      <dgm:prSet/>
      <dgm:spPr/>
      <dgm:t>
        <a:bodyPr/>
        <a:lstStyle/>
        <a:p>
          <a:endParaRPr lang="ru-RU"/>
        </a:p>
      </dgm:t>
    </dgm:pt>
    <dgm:pt modelId="{144AC529-99B6-4678-94AE-80205C97A544}" type="sibTrans" cxnId="{F972A3C1-CE71-418D-93BB-BFD55A517462}">
      <dgm:prSet/>
      <dgm:spPr/>
      <dgm:t>
        <a:bodyPr/>
        <a:lstStyle/>
        <a:p>
          <a:endParaRPr lang="ru-RU"/>
        </a:p>
      </dgm:t>
    </dgm:pt>
    <dgm:pt modelId="{7BF8DA7D-A863-4B35-AFC1-F45D5279C634}" type="pres">
      <dgm:prSet presAssocID="{BFC34872-EC93-453B-81F4-94189791C662}" presName="vert0" presStyleCnt="0">
        <dgm:presLayoutVars>
          <dgm:dir/>
          <dgm:animOne val="branch"/>
          <dgm:animLvl val="lvl"/>
        </dgm:presLayoutVars>
      </dgm:prSet>
      <dgm:spPr/>
      <dgm:t>
        <a:bodyPr/>
        <a:lstStyle/>
        <a:p>
          <a:endParaRPr lang="ru-RU"/>
        </a:p>
      </dgm:t>
    </dgm:pt>
    <dgm:pt modelId="{B479F1CD-CC5C-47AC-AFB5-9FDE1CFFD611}" type="pres">
      <dgm:prSet presAssocID="{3396F7CA-9544-428A-8990-3E5405CC9B38}" presName="thickLine" presStyleLbl="alignNode1" presStyleIdx="0" presStyleCnt="3"/>
      <dgm:spPr/>
    </dgm:pt>
    <dgm:pt modelId="{1AFB36E1-4F7D-40B5-B919-CDAE183182EF}" type="pres">
      <dgm:prSet presAssocID="{3396F7CA-9544-428A-8990-3E5405CC9B38}" presName="horz1" presStyleCnt="0"/>
      <dgm:spPr/>
    </dgm:pt>
    <dgm:pt modelId="{62E8707F-3331-4509-A27E-97D84A2321E3}" type="pres">
      <dgm:prSet presAssocID="{3396F7CA-9544-428A-8990-3E5405CC9B38}" presName="tx1" presStyleLbl="revTx" presStyleIdx="0" presStyleCnt="3"/>
      <dgm:spPr/>
      <dgm:t>
        <a:bodyPr/>
        <a:lstStyle/>
        <a:p>
          <a:endParaRPr lang="ru-RU"/>
        </a:p>
      </dgm:t>
    </dgm:pt>
    <dgm:pt modelId="{4317EE73-9DDE-46D6-B613-CDA6FE7BB7AB}" type="pres">
      <dgm:prSet presAssocID="{3396F7CA-9544-428A-8990-3E5405CC9B38}" presName="vert1" presStyleCnt="0"/>
      <dgm:spPr/>
    </dgm:pt>
    <dgm:pt modelId="{B41B37D4-291B-4193-9A9D-80C874F0CEF9}" type="pres">
      <dgm:prSet presAssocID="{7B1371E4-0901-45B3-9B40-99685B3CE4A8}" presName="thickLine" presStyleLbl="alignNode1" presStyleIdx="1" presStyleCnt="3"/>
      <dgm:spPr/>
    </dgm:pt>
    <dgm:pt modelId="{F5F419D6-19D1-4854-8DCD-933A5F499215}" type="pres">
      <dgm:prSet presAssocID="{7B1371E4-0901-45B3-9B40-99685B3CE4A8}" presName="horz1" presStyleCnt="0"/>
      <dgm:spPr/>
    </dgm:pt>
    <dgm:pt modelId="{DD3D5BCF-5C46-47A8-AC6C-4B7B37097632}" type="pres">
      <dgm:prSet presAssocID="{7B1371E4-0901-45B3-9B40-99685B3CE4A8}" presName="tx1" presStyleLbl="revTx" presStyleIdx="1" presStyleCnt="3"/>
      <dgm:spPr/>
      <dgm:t>
        <a:bodyPr/>
        <a:lstStyle/>
        <a:p>
          <a:endParaRPr lang="ru-RU"/>
        </a:p>
      </dgm:t>
    </dgm:pt>
    <dgm:pt modelId="{87B3A59B-DDC7-499B-BA12-A7C124F5FCB7}" type="pres">
      <dgm:prSet presAssocID="{7B1371E4-0901-45B3-9B40-99685B3CE4A8}" presName="vert1" presStyleCnt="0"/>
      <dgm:spPr/>
    </dgm:pt>
    <dgm:pt modelId="{615407D2-8ADA-4CA3-A1FD-24A6B2736BD3}" type="pres">
      <dgm:prSet presAssocID="{6666D1E9-B0CA-402F-84C0-61416F7B4F75}" presName="thickLine" presStyleLbl="alignNode1" presStyleIdx="2" presStyleCnt="3"/>
      <dgm:spPr/>
    </dgm:pt>
    <dgm:pt modelId="{A4BA908F-6376-4EB1-B4A9-4D313C65698F}" type="pres">
      <dgm:prSet presAssocID="{6666D1E9-B0CA-402F-84C0-61416F7B4F75}" presName="horz1" presStyleCnt="0"/>
      <dgm:spPr/>
    </dgm:pt>
    <dgm:pt modelId="{2396A978-9EE0-47A8-A99D-2EA4DB636F02}" type="pres">
      <dgm:prSet presAssocID="{6666D1E9-B0CA-402F-84C0-61416F7B4F75}" presName="tx1" presStyleLbl="revTx" presStyleIdx="2" presStyleCnt="3"/>
      <dgm:spPr/>
      <dgm:t>
        <a:bodyPr/>
        <a:lstStyle/>
        <a:p>
          <a:endParaRPr lang="ru-RU"/>
        </a:p>
      </dgm:t>
    </dgm:pt>
    <dgm:pt modelId="{EC8C633C-2D30-46F3-B5EF-BB23215A1EB0}" type="pres">
      <dgm:prSet presAssocID="{6666D1E9-B0CA-402F-84C0-61416F7B4F75}" presName="vert1" presStyleCnt="0"/>
      <dgm:spPr/>
    </dgm:pt>
  </dgm:ptLst>
  <dgm:cxnLst>
    <dgm:cxn modelId="{6650610A-08C2-4293-9F36-C7B525CCABCB}" type="presOf" srcId="{7B1371E4-0901-45B3-9B40-99685B3CE4A8}" destId="{DD3D5BCF-5C46-47A8-AC6C-4B7B37097632}" srcOrd="0" destOrd="0" presId="urn:microsoft.com/office/officeart/2008/layout/LinedList"/>
    <dgm:cxn modelId="{F972A3C1-CE71-418D-93BB-BFD55A517462}" srcId="{BFC34872-EC93-453B-81F4-94189791C662}" destId="{6666D1E9-B0CA-402F-84C0-61416F7B4F75}" srcOrd="2" destOrd="0" parTransId="{27329CB2-D734-4729-BF87-11129972E3CB}" sibTransId="{144AC529-99B6-4678-94AE-80205C97A544}"/>
    <dgm:cxn modelId="{85879007-A577-4490-976B-75B44447DB7A}" srcId="{BFC34872-EC93-453B-81F4-94189791C662}" destId="{3396F7CA-9544-428A-8990-3E5405CC9B38}" srcOrd="0" destOrd="0" parTransId="{770B54E5-3E4C-4E15-958E-BE0C1CCDBB91}" sibTransId="{D9F11E2B-7678-4FD4-8C3B-C7EAAD920CD1}"/>
    <dgm:cxn modelId="{1F368FF7-7ED2-457D-A07E-1E837B51D5E8}" type="presOf" srcId="{6666D1E9-B0CA-402F-84C0-61416F7B4F75}" destId="{2396A978-9EE0-47A8-A99D-2EA4DB636F02}" srcOrd="0" destOrd="0" presId="urn:microsoft.com/office/officeart/2008/layout/LinedList"/>
    <dgm:cxn modelId="{7712FC57-E142-47BF-9E87-2C6C2E503920}" type="presOf" srcId="{BFC34872-EC93-453B-81F4-94189791C662}" destId="{7BF8DA7D-A863-4B35-AFC1-F45D5279C634}" srcOrd="0" destOrd="0" presId="urn:microsoft.com/office/officeart/2008/layout/LinedList"/>
    <dgm:cxn modelId="{918E0B07-2627-477F-937D-E68927137F19}" srcId="{BFC34872-EC93-453B-81F4-94189791C662}" destId="{7B1371E4-0901-45B3-9B40-99685B3CE4A8}" srcOrd="1" destOrd="0" parTransId="{B924CA75-20B2-49B6-91E9-8D1DFCDC01EA}" sibTransId="{9CF1D33D-49D7-478D-BBB8-B5EF4B439D28}"/>
    <dgm:cxn modelId="{FA0F7CCF-126A-47AA-AFD3-6CF96266AF5F}" type="presOf" srcId="{3396F7CA-9544-428A-8990-3E5405CC9B38}" destId="{62E8707F-3331-4509-A27E-97D84A2321E3}" srcOrd="0" destOrd="0" presId="urn:microsoft.com/office/officeart/2008/layout/LinedList"/>
    <dgm:cxn modelId="{FE36DD66-05DC-42FA-B523-BECAC65E6618}" type="presParOf" srcId="{7BF8DA7D-A863-4B35-AFC1-F45D5279C634}" destId="{B479F1CD-CC5C-47AC-AFB5-9FDE1CFFD611}" srcOrd="0" destOrd="0" presId="urn:microsoft.com/office/officeart/2008/layout/LinedList"/>
    <dgm:cxn modelId="{F5B63F77-2B9A-4486-BE08-E12FACB8B865}" type="presParOf" srcId="{7BF8DA7D-A863-4B35-AFC1-F45D5279C634}" destId="{1AFB36E1-4F7D-40B5-B919-CDAE183182EF}" srcOrd="1" destOrd="0" presId="urn:microsoft.com/office/officeart/2008/layout/LinedList"/>
    <dgm:cxn modelId="{91B72075-0C7A-4C7B-9C2B-66D9E51147FD}" type="presParOf" srcId="{1AFB36E1-4F7D-40B5-B919-CDAE183182EF}" destId="{62E8707F-3331-4509-A27E-97D84A2321E3}" srcOrd="0" destOrd="0" presId="urn:microsoft.com/office/officeart/2008/layout/LinedList"/>
    <dgm:cxn modelId="{9ED3107C-5244-491D-B152-C0B873B25A14}" type="presParOf" srcId="{1AFB36E1-4F7D-40B5-B919-CDAE183182EF}" destId="{4317EE73-9DDE-46D6-B613-CDA6FE7BB7AB}" srcOrd="1" destOrd="0" presId="urn:microsoft.com/office/officeart/2008/layout/LinedList"/>
    <dgm:cxn modelId="{7840156F-4DDC-4B21-9B38-AE94AD446AB5}" type="presParOf" srcId="{7BF8DA7D-A863-4B35-AFC1-F45D5279C634}" destId="{B41B37D4-291B-4193-9A9D-80C874F0CEF9}" srcOrd="2" destOrd="0" presId="urn:microsoft.com/office/officeart/2008/layout/LinedList"/>
    <dgm:cxn modelId="{BC4E9DD1-C8D9-4C9C-BD33-16DEA9EC3836}" type="presParOf" srcId="{7BF8DA7D-A863-4B35-AFC1-F45D5279C634}" destId="{F5F419D6-19D1-4854-8DCD-933A5F499215}" srcOrd="3" destOrd="0" presId="urn:microsoft.com/office/officeart/2008/layout/LinedList"/>
    <dgm:cxn modelId="{4C611524-6D3A-43AE-8D15-367179217606}" type="presParOf" srcId="{F5F419D6-19D1-4854-8DCD-933A5F499215}" destId="{DD3D5BCF-5C46-47A8-AC6C-4B7B37097632}" srcOrd="0" destOrd="0" presId="urn:microsoft.com/office/officeart/2008/layout/LinedList"/>
    <dgm:cxn modelId="{11EA9036-8D1C-4172-9E75-FBDE583C9934}" type="presParOf" srcId="{F5F419D6-19D1-4854-8DCD-933A5F499215}" destId="{87B3A59B-DDC7-499B-BA12-A7C124F5FCB7}" srcOrd="1" destOrd="0" presId="urn:microsoft.com/office/officeart/2008/layout/LinedList"/>
    <dgm:cxn modelId="{160FAC27-CAF9-48A3-B84E-9713FFD8225D}" type="presParOf" srcId="{7BF8DA7D-A863-4B35-AFC1-F45D5279C634}" destId="{615407D2-8ADA-4CA3-A1FD-24A6B2736BD3}" srcOrd="4" destOrd="0" presId="urn:microsoft.com/office/officeart/2008/layout/LinedList"/>
    <dgm:cxn modelId="{7E5F1625-0C35-4AE2-84CA-0F3D8BB6B847}" type="presParOf" srcId="{7BF8DA7D-A863-4B35-AFC1-F45D5279C634}" destId="{A4BA908F-6376-4EB1-B4A9-4D313C65698F}" srcOrd="5" destOrd="0" presId="urn:microsoft.com/office/officeart/2008/layout/LinedList"/>
    <dgm:cxn modelId="{8BB219C4-C1D3-4A6A-A032-744EEB55EFCC}" type="presParOf" srcId="{A4BA908F-6376-4EB1-B4A9-4D313C65698F}" destId="{2396A978-9EE0-47A8-A99D-2EA4DB636F02}" srcOrd="0" destOrd="0" presId="urn:microsoft.com/office/officeart/2008/layout/LinedList"/>
    <dgm:cxn modelId="{87E46A5A-DA31-45CF-95CC-A491678B12C2}" type="presParOf" srcId="{A4BA908F-6376-4EB1-B4A9-4D313C65698F}" destId="{EC8C633C-2D30-46F3-B5EF-BB23215A1EB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EDC0001-7E5F-47BC-87A4-88D9EB0FFCBD}" type="doc">
      <dgm:prSet loTypeId="urn:microsoft.com/office/officeart/2005/8/layout/vProcess5" loCatId="process" qsTypeId="urn:microsoft.com/office/officeart/2005/8/quickstyle/simple4" qsCatId="simple" csTypeId="urn:microsoft.com/office/officeart/2005/8/colors/accent2_3" csCatId="accent2" phldr="1"/>
      <dgm:spPr/>
      <dgm:t>
        <a:bodyPr/>
        <a:lstStyle/>
        <a:p>
          <a:endParaRPr lang="ru-RU"/>
        </a:p>
      </dgm:t>
    </dgm:pt>
    <dgm:pt modelId="{878351BE-31BA-4A9B-B577-925AFA79B67A}">
      <dgm:prSet custT="1"/>
      <dgm:spPr/>
      <dgm:t>
        <a:bodyPr/>
        <a:lstStyle/>
        <a:p>
          <a:pPr rtl="0"/>
          <a:endParaRPr lang="ru-RU" sz="2000" b="1" dirty="0" smtClean="0">
            <a:effectLst>
              <a:outerShdw blurRad="38100" dist="38100" dir="2700000" algn="tl">
                <a:srgbClr val="000000">
                  <a:alpha val="43137"/>
                </a:srgbClr>
              </a:outerShdw>
            </a:effectLst>
          </a:endParaRPr>
        </a:p>
        <a:p>
          <a:pPr rtl="0"/>
          <a:r>
            <a:rPr lang="ru-RU" sz="2000" b="1" dirty="0" smtClean="0">
              <a:effectLst>
                <a:outerShdw blurRad="38100" dist="38100" dir="2700000" algn="tl">
                  <a:srgbClr val="000000">
                    <a:alpha val="43137"/>
                  </a:srgbClr>
                </a:outerShdw>
              </a:effectLst>
            </a:rPr>
            <a:t>Решение Новосибирского </a:t>
          </a:r>
          <a:r>
            <a:rPr lang="ru-RU" sz="2000" b="1" dirty="0" err="1" smtClean="0">
              <a:effectLst>
                <a:outerShdw blurRad="38100" dist="38100" dir="2700000" algn="tl">
                  <a:srgbClr val="000000">
                    <a:alpha val="43137"/>
                  </a:srgbClr>
                </a:outerShdw>
              </a:effectLst>
            </a:rPr>
            <a:t>УФАС</a:t>
          </a:r>
          <a:r>
            <a:rPr lang="ru-RU" sz="2000" b="1" dirty="0" smtClean="0">
              <a:effectLst>
                <a:outerShdw blurRad="38100" dist="38100" dir="2700000" algn="tl">
                  <a:srgbClr val="000000">
                    <a:alpha val="43137"/>
                  </a:srgbClr>
                </a:outerShdw>
              </a:effectLst>
            </a:rPr>
            <a:t> России от 05.11.2020 № 054/06/95-2055/2020</a:t>
          </a:r>
        </a:p>
        <a:p>
          <a:pPr rtl="0"/>
          <a:endParaRPr lang="ru-RU" sz="2000" b="1" dirty="0">
            <a:effectLst>
              <a:outerShdw blurRad="38100" dist="38100" dir="2700000" algn="tl">
                <a:srgbClr val="000000">
                  <a:alpha val="43137"/>
                </a:srgbClr>
              </a:outerShdw>
            </a:effectLst>
          </a:endParaRPr>
        </a:p>
      </dgm:t>
    </dgm:pt>
    <dgm:pt modelId="{F3FDF2B6-524C-4E80-9B5C-1D78B907CD79}" type="parTrans" cxnId="{B923B4A3-FAE0-4287-A90A-7113118B170B}">
      <dgm:prSet/>
      <dgm:spPr/>
      <dgm:t>
        <a:bodyPr/>
        <a:lstStyle/>
        <a:p>
          <a:endParaRPr lang="ru-RU" sz="2400" b="1">
            <a:effectLst>
              <a:outerShdw blurRad="38100" dist="38100" dir="2700000" algn="tl">
                <a:srgbClr val="000000">
                  <a:alpha val="43137"/>
                </a:srgbClr>
              </a:outerShdw>
            </a:effectLst>
          </a:endParaRPr>
        </a:p>
      </dgm:t>
    </dgm:pt>
    <dgm:pt modelId="{EB47E5FD-3581-4A41-9E11-5A80FAE77F3D}" type="sibTrans" cxnId="{B923B4A3-FAE0-4287-A90A-7113118B170B}">
      <dgm:prSet custT="1"/>
      <dgm:spPr/>
      <dgm:t>
        <a:bodyPr/>
        <a:lstStyle/>
        <a:p>
          <a:endParaRPr lang="ru-RU" sz="4400" b="1">
            <a:effectLst>
              <a:outerShdw blurRad="38100" dist="38100" dir="2700000" algn="tl">
                <a:srgbClr val="000000">
                  <a:alpha val="43137"/>
                </a:srgbClr>
              </a:outerShdw>
            </a:effectLst>
          </a:endParaRPr>
        </a:p>
      </dgm:t>
    </dgm:pt>
    <dgm:pt modelId="{91AB0011-2FD8-4297-9126-CA35CE212184}">
      <dgm:prSet custT="1"/>
      <dgm:spPr/>
      <dgm:t>
        <a:bodyPr/>
        <a:lstStyle/>
        <a:p>
          <a:pPr algn="just" rtl="0"/>
          <a:r>
            <a:rPr lang="ru-RU" sz="2400" dirty="0" smtClean="0"/>
            <a:t>Изменение остаточного срока годности не свидетельствует о том, что сухая молочная смесь "</a:t>
          </a:r>
          <a:r>
            <a:rPr lang="ru-RU" sz="2400" dirty="0" err="1" smtClean="0"/>
            <a:t>Nestogen</a:t>
          </a:r>
          <a:r>
            <a:rPr lang="ru-RU" sz="2400" dirty="0" smtClean="0"/>
            <a:t>@ 1" (РФ) является товаром, качество, технические и функциональные характеристики (потребительские свойства) которого являются улучшенными по сравнению с качеством и соответствующими техническими и функциональными характеристиками сухой молочной смеси "</a:t>
          </a:r>
          <a:r>
            <a:rPr lang="ru-RU" sz="2400" dirty="0" err="1" smtClean="0"/>
            <a:t>Bellakt</a:t>
          </a:r>
          <a:r>
            <a:rPr lang="ru-RU" sz="2400" dirty="0" smtClean="0"/>
            <a:t> 0-12 </a:t>
          </a:r>
          <a:r>
            <a:rPr lang="ru-RU" sz="2400" dirty="0" err="1" smtClean="0"/>
            <a:t>Bifido</a:t>
          </a:r>
          <a:r>
            <a:rPr lang="ru-RU" sz="2400" dirty="0" smtClean="0"/>
            <a:t>" (Беларусь).</a:t>
          </a:r>
          <a:endParaRPr lang="ru-RU" sz="2400" b="1" dirty="0">
            <a:effectLst>
              <a:outerShdw blurRad="38100" dist="38100" dir="2700000" algn="tl">
                <a:srgbClr val="000000">
                  <a:alpha val="43137"/>
                </a:srgbClr>
              </a:outerShdw>
            </a:effectLst>
          </a:endParaRPr>
        </a:p>
      </dgm:t>
    </dgm:pt>
    <dgm:pt modelId="{372BF282-6D6C-43D3-A93E-DD764539EF6D}" type="par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273A801-57A4-4D25-A2C6-49AACE6A4378}" type="sibTrans" cxnId="{FC9FA947-7DFB-463A-AAEB-EF0B88BA48FF}">
      <dgm:prSet/>
      <dgm:spPr/>
      <dgm:t>
        <a:bodyPr/>
        <a:lstStyle/>
        <a:p>
          <a:endParaRPr lang="ru-RU" sz="2400" b="1">
            <a:effectLst>
              <a:outerShdw blurRad="38100" dist="38100" dir="2700000" algn="tl">
                <a:srgbClr val="000000">
                  <a:alpha val="43137"/>
                </a:srgbClr>
              </a:outerShdw>
            </a:effectLst>
          </a:endParaRPr>
        </a:p>
      </dgm:t>
    </dgm:pt>
    <dgm:pt modelId="{5E1421D4-EC78-4931-AB16-E3181F3F619E}" type="pres">
      <dgm:prSet presAssocID="{6EDC0001-7E5F-47BC-87A4-88D9EB0FFCBD}" presName="outerComposite" presStyleCnt="0">
        <dgm:presLayoutVars>
          <dgm:chMax val="5"/>
          <dgm:dir/>
          <dgm:resizeHandles val="exact"/>
        </dgm:presLayoutVars>
      </dgm:prSet>
      <dgm:spPr/>
      <dgm:t>
        <a:bodyPr/>
        <a:lstStyle/>
        <a:p>
          <a:endParaRPr lang="ru-RU"/>
        </a:p>
      </dgm:t>
    </dgm:pt>
    <dgm:pt modelId="{BEACE713-85B3-4B12-BF88-09A52EAD4CCB}" type="pres">
      <dgm:prSet presAssocID="{6EDC0001-7E5F-47BC-87A4-88D9EB0FFCBD}" presName="dummyMaxCanvas" presStyleCnt="0">
        <dgm:presLayoutVars/>
      </dgm:prSet>
      <dgm:spPr/>
    </dgm:pt>
    <dgm:pt modelId="{9D40F2C8-2873-4923-8BE2-03675AB00C8B}" type="pres">
      <dgm:prSet presAssocID="{6EDC0001-7E5F-47BC-87A4-88D9EB0FFCBD}" presName="TwoNodes_1" presStyleLbl="node1" presStyleIdx="0" presStyleCnt="2" custScaleY="34233" custLinFactNeighborY="-8940">
        <dgm:presLayoutVars>
          <dgm:bulletEnabled val="1"/>
        </dgm:presLayoutVars>
      </dgm:prSet>
      <dgm:spPr/>
      <dgm:t>
        <a:bodyPr/>
        <a:lstStyle/>
        <a:p>
          <a:endParaRPr lang="ru-RU"/>
        </a:p>
      </dgm:t>
    </dgm:pt>
    <dgm:pt modelId="{884FFDB2-BDF9-41F1-9E55-C2D7F08982CF}" type="pres">
      <dgm:prSet presAssocID="{6EDC0001-7E5F-47BC-87A4-88D9EB0FFCBD}" presName="TwoNodes_2" presStyleLbl="node1" presStyleIdx="1" presStyleCnt="2" custScaleY="152880" custLinFactNeighborX="-1550" custLinFactNeighborY="-27645">
        <dgm:presLayoutVars>
          <dgm:bulletEnabled val="1"/>
        </dgm:presLayoutVars>
      </dgm:prSet>
      <dgm:spPr/>
      <dgm:t>
        <a:bodyPr/>
        <a:lstStyle/>
        <a:p>
          <a:endParaRPr lang="ru-RU"/>
        </a:p>
      </dgm:t>
    </dgm:pt>
    <dgm:pt modelId="{715DB6A6-F034-48C2-896E-FA082959E75C}" type="pres">
      <dgm:prSet presAssocID="{6EDC0001-7E5F-47BC-87A4-88D9EB0FFCBD}" presName="TwoConn_1-2" presStyleLbl="fgAccFollowNode1" presStyleIdx="0" presStyleCnt="1" custLinFactNeighborX="17218" custLinFactNeighborY="-50108">
        <dgm:presLayoutVars>
          <dgm:bulletEnabled val="1"/>
        </dgm:presLayoutVars>
      </dgm:prSet>
      <dgm:spPr/>
      <dgm:t>
        <a:bodyPr/>
        <a:lstStyle/>
        <a:p>
          <a:endParaRPr lang="ru-RU"/>
        </a:p>
      </dgm:t>
    </dgm:pt>
    <dgm:pt modelId="{AF200BF4-1F44-4DEF-89A2-8F2217F0DBC3}" type="pres">
      <dgm:prSet presAssocID="{6EDC0001-7E5F-47BC-87A4-88D9EB0FFCBD}" presName="TwoNodes_1_text" presStyleLbl="node1" presStyleIdx="1" presStyleCnt="2">
        <dgm:presLayoutVars>
          <dgm:bulletEnabled val="1"/>
        </dgm:presLayoutVars>
      </dgm:prSet>
      <dgm:spPr/>
      <dgm:t>
        <a:bodyPr/>
        <a:lstStyle/>
        <a:p>
          <a:endParaRPr lang="ru-RU"/>
        </a:p>
      </dgm:t>
    </dgm:pt>
    <dgm:pt modelId="{D51A0A6C-52BB-4D60-B154-151BA2524B1B}" type="pres">
      <dgm:prSet presAssocID="{6EDC0001-7E5F-47BC-87A4-88D9EB0FFCBD}" presName="TwoNodes_2_text" presStyleLbl="node1" presStyleIdx="1" presStyleCnt="2">
        <dgm:presLayoutVars>
          <dgm:bulletEnabled val="1"/>
        </dgm:presLayoutVars>
      </dgm:prSet>
      <dgm:spPr/>
      <dgm:t>
        <a:bodyPr/>
        <a:lstStyle/>
        <a:p>
          <a:endParaRPr lang="ru-RU"/>
        </a:p>
      </dgm:t>
    </dgm:pt>
  </dgm:ptLst>
  <dgm:cxnLst>
    <dgm:cxn modelId="{FD363166-6B1B-4FD2-99D9-4B6335EB6AAC}" type="presOf" srcId="{878351BE-31BA-4A9B-B577-925AFA79B67A}" destId="{AF200BF4-1F44-4DEF-89A2-8F2217F0DBC3}" srcOrd="1" destOrd="0" presId="urn:microsoft.com/office/officeart/2005/8/layout/vProcess5"/>
    <dgm:cxn modelId="{72B21E06-6EE1-45EF-B8FA-C25884AC569F}" type="presOf" srcId="{6EDC0001-7E5F-47BC-87A4-88D9EB0FFCBD}" destId="{5E1421D4-EC78-4931-AB16-E3181F3F619E}" srcOrd="0" destOrd="0" presId="urn:microsoft.com/office/officeart/2005/8/layout/vProcess5"/>
    <dgm:cxn modelId="{FC9FA947-7DFB-463A-AAEB-EF0B88BA48FF}" srcId="{6EDC0001-7E5F-47BC-87A4-88D9EB0FFCBD}" destId="{91AB0011-2FD8-4297-9126-CA35CE212184}" srcOrd="1" destOrd="0" parTransId="{372BF282-6D6C-43D3-A93E-DD764539EF6D}" sibTransId="{5273A801-57A4-4D25-A2C6-49AACE6A4378}"/>
    <dgm:cxn modelId="{13474383-78FD-4CA7-80DC-58A735F660AA}" type="presOf" srcId="{91AB0011-2FD8-4297-9126-CA35CE212184}" destId="{D51A0A6C-52BB-4D60-B154-151BA2524B1B}" srcOrd="1" destOrd="0" presId="urn:microsoft.com/office/officeart/2005/8/layout/vProcess5"/>
    <dgm:cxn modelId="{0DDCF77C-5126-465A-B1D4-C2C02C1643FD}" type="presOf" srcId="{878351BE-31BA-4A9B-B577-925AFA79B67A}" destId="{9D40F2C8-2873-4923-8BE2-03675AB00C8B}" srcOrd="0" destOrd="0" presId="urn:microsoft.com/office/officeart/2005/8/layout/vProcess5"/>
    <dgm:cxn modelId="{B923B4A3-FAE0-4287-A90A-7113118B170B}" srcId="{6EDC0001-7E5F-47BC-87A4-88D9EB0FFCBD}" destId="{878351BE-31BA-4A9B-B577-925AFA79B67A}" srcOrd="0" destOrd="0" parTransId="{F3FDF2B6-524C-4E80-9B5C-1D78B907CD79}" sibTransId="{EB47E5FD-3581-4A41-9E11-5A80FAE77F3D}"/>
    <dgm:cxn modelId="{89D6D81A-77FB-4B1B-AEEF-D91AC6D41A83}" type="presOf" srcId="{91AB0011-2FD8-4297-9126-CA35CE212184}" destId="{884FFDB2-BDF9-41F1-9E55-C2D7F08982CF}" srcOrd="0" destOrd="0" presId="urn:microsoft.com/office/officeart/2005/8/layout/vProcess5"/>
    <dgm:cxn modelId="{626A6C83-5111-43A7-A027-409D5933E155}" type="presOf" srcId="{EB47E5FD-3581-4A41-9E11-5A80FAE77F3D}" destId="{715DB6A6-F034-48C2-896E-FA082959E75C}" srcOrd="0" destOrd="0" presId="urn:microsoft.com/office/officeart/2005/8/layout/vProcess5"/>
    <dgm:cxn modelId="{BC6DCFBE-FBD1-4829-A08A-62C4324A70C1}" type="presParOf" srcId="{5E1421D4-EC78-4931-AB16-E3181F3F619E}" destId="{BEACE713-85B3-4B12-BF88-09A52EAD4CCB}" srcOrd="0" destOrd="0" presId="urn:microsoft.com/office/officeart/2005/8/layout/vProcess5"/>
    <dgm:cxn modelId="{C2C641DD-D6A2-46E5-A472-A30B7A6D0486}" type="presParOf" srcId="{5E1421D4-EC78-4931-AB16-E3181F3F619E}" destId="{9D40F2C8-2873-4923-8BE2-03675AB00C8B}" srcOrd="1" destOrd="0" presId="urn:microsoft.com/office/officeart/2005/8/layout/vProcess5"/>
    <dgm:cxn modelId="{3DF411F4-3ECE-44B6-9C37-277C78729AE6}" type="presParOf" srcId="{5E1421D4-EC78-4931-AB16-E3181F3F619E}" destId="{884FFDB2-BDF9-41F1-9E55-C2D7F08982CF}" srcOrd="2" destOrd="0" presId="urn:microsoft.com/office/officeart/2005/8/layout/vProcess5"/>
    <dgm:cxn modelId="{3A70D6F8-34D4-42DD-AC51-CBF51BB848EC}" type="presParOf" srcId="{5E1421D4-EC78-4931-AB16-E3181F3F619E}" destId="{715DB6A6-F034-48C2-896E-FA082959E75C}" srcOrd="3" destOrd="0" presId="urn:microsoft.com/office/officeart/2005/8/layout/vProcess5"/>
    <dgm:cxn modelId="{E0B124C2-71C7-40AA-B07A-153B7DA98246}" type="presParOf" srcId="{5E1421D4-EC78-4931-AB16-E3181F3F619E}" destId="{AF200BF4-1F44-4DEF-89A2-8F2217F0DBC3}" srcOrd="4" destOrd="0" presId="urn:microsoft.com/office/officeart/2005/8/layout/vProcess5"/>
    <dgm:cxn modelId="{4A427490-4777-4E4B-A66E-5AA6ADDCF0B7}" type="presParOf" srcId="{5E1421D4-EC78-4931-AB16-E3181F3F619E}" destId="{D51A0A6C-52BB-4D60-B154-151BA2524B1B}" srcOrd="5"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A1A4134-95BD-4258-AC11-7C659CC5E8EC}"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endParaRPr lang="ru-RU"/>
        </a:p>
      </dgm:t>
    </dgm:pt>
    <dgm:pt modelId="{E5153E29-7BC2-4259-AE5F-E1498FED1A1A}">
      <dgm:prSet/>
      <dgm:spPr/>
      <dgm:t>
        <a:bodyPr/>
        <a:lstStyle/>
        <a:p>
          <a:pPr rtl="0"/>
          <a:r>
            <a:rPr lang="ru-RU" dirty="0" smtClean="0">
              <a:effectLst>
                <a:outerShdw blurRad="38100" dist="38100" dir="2700000" algn="tl">
                  <a:srgbClr val="000000">
                    <a:alpha val="43137"/>
                  </a:srgbClr>
                </a:outerShdw>
              </a:effectLst>
            </a:rPr>
            <a:t>Решение Астраханского УФАС России от 22.09.2020 № 030/06/112-1129/2020</a:t>
          </a:r>
          <a:endParaRPr lang="ru-RU" dirty="0">
            <a:effectLst>
              <a:outerShdw blurRad="38100" dist="38100" dir="2700000" algn="tl">
                <a:srgbClr val="000000">
                  <a:alpha val="43137"/>
                </a:srgbClr>
              </a:outerShdw>
            </a:effectLst>
          </a:endParaRPr>
        </a:p>
      </dgm:t>
    </dgm:pt>
    <dgm:pt modelId="{4F40B1A0-2CE7-4035-8742-635689F7E731}" type="parTrans" cxnId="{24E19CE0-0CCE-4633-B84B-F336689A4FCB}">
      <dgm:prSet/>
      <dgm:spPr/>
      <dgm:t>
        <a:bodyPr/>
        <a:lstStyle/>
        <a:p>
          <a:endParaRPr lang="ru-RU"/>
        </a:p>
      </dgm:t>
    </dgm:pt>
    <dgm:pt modelId="{57987D5F-0153-4484-86FC-3CDBA0EAFB97}" type="sibTrans" cxnId="{24E19CE0-0CCE-4633-B84B-F336689A4FCB}">
      <dgm:prSet/>
      <dgm:spPr/>
      <dgm:t>
        <a:bodyPr/>
        <a:lstStyle/>
        <a:p>
          <a:endParaRPr lang="ru-RU"/>
        </a:p>
      </dgm:t>
    </dgm:pt>
    <dgm:pt modelId="{C0E00A1B-FFFF-4180-BB73-A030FBEBAD31}">
      <dgm:prSet/>
      <dgm:spPr/>
      <dgm:t>
        <a:bodyPr/>
        <a:lstStyle/>
        <a:p>
          <a:pPr rtl="0"/>
          <a:r>
            <a:rPr lang="ru-RU" dirty="0" smtClean="0"/>
            <a:t>решение об изменении срока выполнения работ по договору не выносилось</a:t>
          </a:r>
          <a:endParaRPr lang="ru-RU" dirty="0"/>
        </a:p>
      </dgm:t>
    </dgm:pt>
    <dgm:pt modelId="{175F93F2-2A66-4C75-A58D-F3D08118F92D}" type="parTrans" cxnId="{76867DC3-24F7-4901-A4BD-A5E45DC45E11}">
      <dgm:prSet/>
      <dgm:spPr/>
      <dgm:t>
        <a:bodyPr/>
        <a:lstStyle/>
        <a:p>
          <a:endParaRPr lang="ru-RU"/>
        </a:p>
      </dgm:t>
    </dgm:pt>
    <dgm:pt modelId="{CE1DB2AE-86D1-41FC-957E-9CEB1D6E4506}" type="sibTrans" cxnId="{76867DC3-24F7-4901-A4BD-A5E45DC45E11}">
      <dgm:prSet/>
      <dgm:spPr/>
      <dgm:t>
        <a:bodyPr/>
        <a:lstStyle/>
        <a:p>
          <a:endParaRPr lang="ru-RU"/>
        </a:p>
      </dgm:t>
    </dgm:pt>
    <dgm:pt modelId="{47322860-BC0D-47B0-81E0-30F47D88D339}">
      <dgm:prSet/>
      <dgm:spPr/>
      <dgm:t>
        <a:bodyPr/>
        <a:lstStyle/>
        <a:p>
          <a:pPr rtl="0"/>
          <a:r>
            <a:rPr lang="ru-RU" dirty="0" smtClean="0">
              <a:effectLst>
                <a:outerShdw blurRad="38100" dist="38100" dir="2700000" algn="tl">
                  <a:srgbClr val="000000">
                    <a:alpha val="43137"/>
                  </a:srgbClr>
                </a:outerShdw>
              </a:effectLst>
            </a:rPr>
            <a:t>Постановление Липецкого УФАС России от 15.03.2021 по делу № 048/04/7.32-146/2021</a:t>
          </a:r>
          <a:endParaRPr lang="ru-RU" dirty="0">
            <a:effectLst>
              <a:outerShdw blurRad="38100" dist="38100" dir="2700000" algn="tl">
                <a:srgbClr val="000000">
                  <a:alpha val="43137"/>
                </a:srgbClr>
              </a:outerShdw>
            </a:effectLst>
          </a:endParaRPr>
        </a:p>
      </dgm:t>
    </dgm:pt>
    <dgm:pt modelId="{6A91C735-5AAB-4867-9899-E953E18E2775}" type="parTrans" cxnId="{633F91BA-0C78-4FE1-9D07-150FFF42FD83}">
      <dgm:prSet/>
      <dgm:spPr/>
      <dgm:t>
        <a:bodyPr/>
        <a:lstStyle/>
        <a:p>
          <a:endParaRPr lang="ru-RU"/>
        </a:p>
      </dgm:t>
    </dgm:pt>
    <dgm:pt modelId="{0B69A658-A6B8-4777-9AE5-D2BBCF2011AD}" type="sibTrans" cxnId="{633F91BA-0C78-4FE1-9D07-150FFF42FD83}">
      <dgm:prSet/>
      <dgm:spPr/>
      <dgm:t>
        <a:bodyPr/>
        <a:lstStyle/>
        <a:p>
          <a:endParaRPr lang="ru-RU"/>
        </a:p>
      </dgm:t>
    </dgm:pt>
    <dgm:pt modelId="{C6C81CC8-1EF5-47B6-A5C5-852BDA7094CD}">
      <dgm:prSet/>
      <dgm:spPr/>
      <dgm:t>
        <a:bodyPr/>
        <a:lstStyle/>
        <a:p>
          <a:pPr rtl="0"/>
          <a:r>
            <a:rPr lang="ru-RU" smtClean="0"/>
            <a:t>положения ч. 65 ст. 112 Закона о контрактной системе не могут выступать в качестве обоснования изменения сторонами условия об авансировании.</a:t>
          </a:r>
          <a:endParaRPr lang="ru-RU"/>
        </a:p>
      </dgm:t>
    </dgm:pt>
    <dgm:pt modelId="{1EED6946-4AF1-40E0-98CB-A1C2001D82FB}" type="parTrans" cxnId="{AB62678F-76C0-49A5-B09C-E09E6D3616AA}">
      <dgm:prSet/>
      <dgm:spPr/>
      <dgm:t>
        <a:bodyPr/>
        <a:lstStyle/>
        <a:p>
          <a:endParaRPr lang="ru-RU"/>
        </a:p>
      </dgm:t>
    </dgm:pt>
    <dgm:pt modelId="{5C0085BD-A6C0-4FD4-A143-6C2699BE1956}" type="sibTrans" cxnId="{AB62678F-76C0-49A5-B09C-E09E6D3616AA}">
      <dgm:prSet/>
      <dgm:spPr/>
      <dgm:t>
        <a:bodyPr/>
        <a:lstStyle/>
        <a:p>
          <a:endParaRPr lang="ru-RU"/>
        </a:p>
      </dgm:t>
    </dgm:pt>
    <dgm:pt modelId="{BA10B9D4-F95B-4DA1-8274-3CCDC7887C40}" type="pres">
      <dgm:prSet presAssocID="{5A1A4134-95BD-4258-AC11-7C659CC5E8EC}" presName="Name0" presStyleCnt="0">
        <dgm:presLayoutVars>
          <dgm:dir/>
          <dgm:animLvl val="lvl"/>
          <dgm:resizeHandles val="exact"/>
        </dgm:presLayoutVars>
      </dgm:prSet>
      <dgm:spPr/>
      <dgm:t>
        <a:bodyPr/>
        <a:lstStyle/>
        <a:p>
          <a:endParaRPr lang="ru-RU"/>
        </a:p>
      </dgm:t>
    </dgm:pt>
    <dgm:pt modelId="{4AFBB1EA-D7DB-4CF9-B08E-E5B21304F869}" type="pres">
      <dgm:prSet presAssocID="{E5153E29-7BC2-4259-AE5F-E1498FED1A1A}" presName="vertFlow" presStyleCnt="0"/>
      <dgm:spPr/>
    </dgm:pt>
    <dgm:pt modelId="{85DD5289-C16C-490B-AB44-3AAB618552EE}" type="pres">
      <dgm:prSet presAssocID="{E5153E29-7BC2-4259-AE5F-E1498FED1A1A}" presName="header" presStyleLbl="node1" presStyleIdx="0" presStyleCnt="2"/>
      <dgm:spPr/>
      <dgm:t>
        <a:bodyPr/>
        <a:lstStyle/>
        <a:p>
          <a:endParaRPr lang="ru-RU"/>
        </a:p>
      </dgm:t>
    </dgm:pt>
    <dgm:pt modelId="{996356A7-2C01-4BFE-9B96-5354D0A32E2F}" type="pres">
      <dgm:prSet presAssocID="{175F93F2-2A66-4C75-A58D-F3D08118F92D}" presName="parTrans" presStyleLbl="sibTrans2D1" presStyleIdx="0" presStyleCnt="2"/>
      <dgm:spPr/>
      <dgm:t>
        <a:bodyPr/>
        <a:lstStyle/>
        <a:p>
          <a:endParaRPr lang="ru-RU"/>
        </a:p>
      </dgm:t>
    </dgm:pt>
    <dgm:pt modelId="{8E73B522-063C-4628-B5C5-7E59AB44C839}" type="pres">
      <dgm:prSet presAssocID="{C0E00A1B-FFFF-4180-BB73-A030FBEBAD31}" presName="child" presStyleLbl="alignAccFollowNode1" presStyleIdx="0" presStyleCnt="2">
        <dgm:presLayoutVars>
          <dgm:chMax val="0"/>
          <dgm:bulletEnabled val="1"/>
        </dgm:presLayoutVars>
      </dgm:prSet>
      <dgm:spPr/>
      <dgm:t>
        <a:bodyPr/>
        <a:lstStyle/>
        <a:p>
          <a:endParaRPr lang="ru-RU"/>
        </a:p>
      </dgm:t>
    </dgm:pt>
    <dgm:pt modelId="{B5F1FFC8-F2B5-471A-A8DC-CF2BC6A07A57}" type="pres">
      <dgm:prSet presAssocID="{E5153E29-7BC2-4259-AE5F-E1498FED1A1A}" presName="hSp" presStyleCnt="0"/>
      <dgm:spPr/>
    </dgm:pt>
    <dgm:pt modelId="{55EA86F2-13C3-4B9B-8CA4-51E33B421D80}" type="pres">
      <dgm:prSet presAssocID="{47322860-BC0D-47B0-81E0-30F47D88D339}" presName="vertFlow" presStyleCnt="0"/>
      <dgm:spPr/>
    </dgm:pt>
    <dgm:pt modelId="{A363AFAC-D393-469C-A1F5-93A143758CE6}" type="pres">
      <dgm:prSet presAssocID="{47322860-BC0D-47B0-81E0-30F47D88D339}" presName="header" presStyleLbl="node1" presStyleIdx="1" presStyleCnt="2"/>
      <dgm:spPr/>
      <dgm:t>
        <a:bodyPr/>
        <a:lstStyle/>
        <a:p>
          <a:endParaRPr lang="ru-RU"/>
        </a:p>
      </dgm:t>
    </dgm:pt>
    <dgm:pt modelId="{036B4907-BE28-4B2E-B976-FE1A41004E64}" type="pres">
      <dgm:prSet presAssocID="{1EED6946-4AF1-40E0-98CB-A1C2001D82FB}" presName="parTrans" presStyleLbl="sibTrans2D1" presStyleIdx="1" presStyleCnt="2"/>
      <dgm:spPr/>
      <dgm:t>
        <a:bodyPr/>
        <a:lstStyle/>
        <a:p>
          <a:endParaRPr lang="ru-RU"/>
        </a:p>
      </dgm:t>
    </dgm:pt>
    <dgm:pt modelId="{523C694A-A084-4CDF-8E0B-90C9B045E428}" type="pres">
      <dgm:prSet presAssocID="{C6C81CC8-1EF5-47B6-A5C5-852BDA7094CD}" presName="child" presStyleLbl="alignAccFollowNode1" presStyleIdx="1" presStyleCnt="2">
        <dgm:presLayoutVars>
          <dgm:chMax val="0"/>
          <dgm:bulletEnabled val="1"/>
        </dgm:presLayoutVars>
      </dgm:prSet>
      <dgm:spPr/>
      <dgm:t>
        <a:bodyPr/>
        <a:lstStyle/>
        <a:p>
          <a:endParaRPr lang="ru-RU"/>
        </a:p>
      </dgm:t>
    </dgm:pt>
  </dgm:ptLst>
  <dgm:cxnLst>
    <dgm:cxn modelId="{633F91BA-0C78-4FE1-9D07-150FFF42FD83}" srcId="{5A1A4134-95BD-4258-AC11-7C659CC5E8EC}" destId="{47322860-BC0D-47B0-81E0-30F47D88D339}" srcOrd="1" destOrd="0" parTransId="{6A91C735-5AAB-4867-9899-E953E18E2775}" sibTransId="{0B69A658-A6B8-4777-9AE5-D2BBCF2011AD}"/>
    <dgm:cxn modelId="{EE3A7591-B46D-4F49-B03A-BCAA1FBFAC2C}" type="presOf" srcId="{E5153E29-7BC2-4259-AE5F-E1498FED1A1A}" destId="{85DD5289-C16C-490B-AB44-3AAB618552EE}" srcOrd="0" destOrd="0" presId="urn:microsoft.com/office/officeart/2005/8/layout/lProcess1"/>
    <dgm:cxn modelId="{93EA7688-AB57-4702-A1C5-EE477AC5055F}" type="presOf" srcId="{175F93F2-2A66-4C75-A58D-F3D08118F92D}" destId="{996356A7-2C01-4BFE-9B96-5354D0A32E2F}" srcOrd="0" destOrd="0" presId="urn:microsoft.com/office/officeart/2005/8/layout/lProcess1"/>
    <dgm:cxn modelId="{4E401A26-B3F9-4B20-960E-17BD8D289DF7}" type="presOf" srcId="{47322860-BC0D-47B0-81E0-30F47D88D339}" destId="{A363AFAC-D393-469C-A1F5-93A143758CE6}" srcOrd="0" destOrd="0" presId="urn:microsoft.com/office/officeart/2005/8/layout/lProcess1"/>
    <dgm:cxn modelId="{8D796956-E9B6-446D-995A-E9C800D68029}" type="presOf" srcId="{C0E00A1B-FFFF-4180-BB73-A030FBEBAD31}" destId="{8E73B522-063C-4628-B5C5-7E59AB44C839}" srcOrd="0" destOrd="0" presId="urn:microsoft.com/office/officeart/2005/8/layout/lProcess1"/>
    <dgm:cxn modelId="{24E19CE0-0CCE-4633-B84B-F336689A4FCB}" srcId="{5A1A4134-95BD-4258-AC11-7C659CC5E8EC}" destId="{E5153E29-7BC2-4259-AE5F-E1498FED1A1A}" srcOrd="0" destOrd="0" parTransId="{4F40B1A0-2CE7-4035-8742-635689F7E731}" sibTransId="{57987D5F-0153-4484-86FC-3CDBA0EAFB97}"/>
    <dgm:cxn modelId="{76867DC3-24F7-4901-A4BD-A5E45DC45E11}" srcId="{E5153E29-7BC2-4259-AE5F-E1498FED1A1A}" destId="{C0E00A1B-FFFF-4180-BB73-A030FBEBAD31}" srcOrd="0" destOrd="0" parTransId="{175F93F2-2A66-4C75-A58D-F3D08118F92D}" sibTransId="{CE1DB2AE-86D1-41FC-957E-9CEB1D6E4506}"/>
    <dgm:cxn modelId="{0A15FC58-CA37-4753-BFE4-009A2810FDF6}" type="presOf" srcId="{C6C81CC8-1EF5-47B6-A5C5-852BDA7094CD}" destId="{523C694A-A084-4CDF-8E0B-90C9B045E428}" srcOrd="0" destOrd="0" presId="urn:microsoft.com/office/officeart/2005/8/layout/lProcess1"/>
    <dgm:cxn modelId="{2C27D1FD-C496-4803-ADEC-70FD01FD6F10}" type="presOf" srcId="{5A1A4134-95BD-4258-AC11-7C659CC5E8EC}" destId="{BA10B9D4-F95B-4DA1-8274-3CCDC7887C40}" srcOrd="0" destOrd="0" presId="urn:microsoft.com/office/officeart/2005/8/layout/lProcess1"/>
    <dgm:cxn modelId="{9D957A1D-18E3-43DC-88E6-5D8807B978E5}" type="presOf" srcId="{1EED6946-4AF1-40E0-98CB-A1C2001D82FB}" destId="{036B4907-BE28-4B2E-B976-FE1A41004E64}" srcOrd="0" destOrd="0" presId="urn:microsoft.com/office/officeart/2005/8/layout/lProcess1"/>
    <dgm:cxn modelId="{AB62678F-76C0-49A5-B09C-E09E6D3616AA}" srcId="{47322860-BC0D-47B0-81E0-30F47D88D339}" destId="{C6C81CC8-1EF5-47B6-A5C5-852BDA7094CD}" srcOrd="0" destOrd="0" parTransId="{1EED6946-4AF1-40E0-98CB-A1C2001D82FB}" sibTransId="{5C0085BD-A6C0-4FD4-A143-6C2699BE1956}"/>
    <dgm:cxn modelId="{08FCC915-654F-49C9-A4B6-5907D0B09C65}" type="presParOf" srcId="{BA10B9D4-F95B-4DA1-8274-3CCDC7887C40}" destId="{4AFBB1EA-D7DB-4CF9-B08E-E5B21304F869}" srcOrd="0" destOrd="0" presId="urn:microsoft.com/office/officeart/2005/8/layout/lProcess1"/>
    <dgm:cxn modelId="{F1F8217A-1C53-44AF-9545-4C31AC688415}" type="presParOf" srcId="{4AFBB1EA-D7DB-4CF9-B08E-E5B21304F869}" destId="{85DD5289-C16C-490B-AB44-3AAB618552EE}" srcOrd="0" destOrd="0" presId="urn:microsoft.com/office/officeart/2005/8/layout/lProcess1"/>
    <dgm:cxn modelId="{9FC0AA98-916D-488A-B6AE-00B287DD1EA7}" type="presParOf" srcId="{4AFBB1EA-D7DB-4CF9-B08E-E5B21304F869}" destId="{996356A7-2C01-4BFE-9B96-5354D0A32E2F}" srcOrd="1" destOrd="0" presId="urn:microsoft.com/office/officeart/2005/8/layout/lProcess1"/>
    <dgm:cxn modelId="{6EC1EC70-6FDA-4FCE-A900-BB11167C9241}" type="presParOf" srcId="{4AFBB1EA-D7DB-4CF9-B08E-E5B21304F869}" destId="{8E73B522-063C-4628-B5C5-7E59AB44C839}" srcOrd="2" destOrd="0" presId="urn:microsoft.com/office/officeart/2005/8/layout/lProcess1"/>
    <dgm:cxn modelId="{89164B97-730B-4E41-AD32-02EF453483CD}" type="presParOf" srcId="{BA10B9D4-F95B-4DA1-8274-3CCDC7887C40}" destId="{B5F1FFC8-F2B5-471A-A8DC-CF2BC6A07A57}" srcOrd="1" destOrd="0" presId="urn:microsoft.com/office/officeart/2005/8/layout/lProcess1"/>
    <dgm:cxn modelId="{00BAD00D-CDDF-4A81-A2AD-383B9AEE6196}" type="presParOf" srcId="{BA10B9D4-F95B-4DA1-8274-3CCDC7887C40}" destId="{55EA86F2-13C3-4B9B-8CA4-51E33B421D80}" srcOrd="2" destOrd="0" presId="urn:microsoft.com/office/officeart/2005/8/layout/lProcess1"/>
    <dgm:cxn modelId="{09A026B3-4E8E-4A9B-8944-4487586A85C6}" type="presParOf" srcId="{55EA86F2-13C3-4B9B-8CA4-51E33B421D80}" destId="{A363AFAC-D393-469C-A1F5-93A143758CE6}" srcOrd="0" destOrd="0" presId="urn:microsoft.com/office/officeart/2005/8/layout/lProcess1"/>
    <dgm:cxn modelId="{F17E1FCA-2376-4426-8266-07B7872C0E88}" type="presParOf" srcId="{55EA86F2-13C3-4B9B-8CA4-51E33B421D80}" destId="{036B4907-BE28-4B2E-B976-FE1A41004E64}" srcOrd="1" destOrd="0" presId="urn:microsoft.com/office/officeart/2005/8/layout/lProcess1"/>
    <dgm:cxn modelId="{FDE7F909-41A7-4683-B505-8023FAC20197}" type="presParOf" srcId="{55EA86F2-13C3-4B9B-8CA4-51E33B421D80}" destId="{523C694A-A084-4CDF-8E0B-90C9B045E428}"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7B47841F-D1B8-4306-9AA5-04F805C8735D}"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endParaRPr lang="ru-RU"/>
        </a:p>
      </dgm:t>
    </dgm:pt>
    <dgm:pt modelId="{8B1837F0-F189-4F6B-814A-1C4EE97C8279}">
      <dgm:prSet custT="1"/>
      <dgm:spPr/>
      <dgm:t>
        <a:bodyPr/>
        <a:lstStyle/>
        <a:p>
          <a:pPr rtl="0"/>
          <a:r>
            <a:rPr lang="ru-RU" sz="2800" dirty="0" smtClean="0">
              <a:effectLst>
                <a:outerShdw blurRad="38100" dist="38100" dir="2700000" algn="tl">
                  <a:srgbClr val="000000">
                    <a:alpha val="43137"/>
                  </a:srgbClr>
                </a:outerShdw>
              </a:effectLst>
            </a:rPr>
            <a:t>Решение Бурятского УФАС России от 15.02.2021 № 003/06/99-66/2021</a:t>
          </a:r>
          <a:endParaRPr lang="ru-RU" sz="2800" dirty="0">
            <a:effectLst>
              <a:outerShdw blurRad="38100" dist="38100" dir="2700000" algn="tl">
                <a:srgbClr val="000000">
                  <a:alpha val="43137"/>
                </a:srgbClr>
              </a:outerShdw>
            </a:effectLst>
          </a:endParaRPr>
        </a:p>
      </dgm:t>
    </dgm:pt>
    <dgm:pt modelId="{94CBE631-B766-4A17-B968-3935CCC4C1D0}" type="parTrans" cxnId="{E2334CF9-B0AE-4199-99EC-04CBD4BDE1CD}">
      <dgm:prSet/>
      <dgm:spPr/>
      <dgm:t>
        <a:bodyPr/>
        <a:lstStyle/>
        <a:p>
          <a:endParaRPr lang="ru-RU" sz="2400"/>
        </a:p>
      </dgm:t>
    </dgm:pt>
    <dgm:pt modelId="{3A8FD3E7-F495-4CE6-A6D6-3A6AD8542494}" type="sibTrans" cxnId="{E2334CF9-B0AE-4199-99EC-04CBD4BDE1CD}">
      <dgm:prSet/>
      <dgm:spPr/>
      <dgm:t>
        <a:bodyPr/>
        <a:lstStyle/>
        <a:p>
          <a:endParaRPr lang="ru-RU" sz="2400"/>
        </a:p>
      </dgm:t>
    </dgm:pt>
    <dgm:pt modelId="{76B16602-525A-4BE1-8B17-B64A0034F6BB}">
      <dgm:prSet custT="1"/>
      <dgm:spPr/>
      <dgm:t>
        <a:bodyPr/>
        <a:lstStyle/>
        <a:p>
          <a:pPr rtl="0"/>
          <a:r>
            <a:rPr lang="ru-RU" sz="2000" smtClean="0"/>
            <a:t>Указанные изменения условий Контракта внесены необоснованно, поскольку данной нормой допускается изменение размера аванса, а не порядок оплаты по контракту.</a:t>
          </a:r>
          <a:endParaRPr lang="ru-RU" sz="2000"/>
        </a:p>
      </dgm:t>
    </dgm:pt>
    <dgm:pt modelId="{E0BB8AB5-8B01-4F16-98A5-C5A64DE14364}" type="parTrans" cxnId="{7C76270E-9EDC-4AE5-8E95-671C631AF403}">
      <dgm:prSet/>
      <dgm:spPr/>
      <dgm:t>
        <a:bodyPr/>
        <a:lstStyle/>
        <a:p>
          <a:endParaRPr lang="ru-RU" sz="2400"/>
        </a:p>
      </dgm:t>
    </dgm:pt>
    <dgm:pt modelId="{BE7552C7-FCB9-4AA5-9814-704F9B662769}" type="sibTrans" cxnId="{7C76270E-9EDC-4AE5-8E95-671C631AF403}">
      <dgm:prSet/>
      <dgm:spPr/>
      <dgm:t>
        <a:bodyPr/>
        <a:lstStyle/>
        <a:p>
          <a:endParaRPr lang="ru-RU" sz="2400"/>
        </a:p>
      </dgm:t>
    </dgm:pt>
    <dgm:pt modelId="{43C3F69E-BB2C-4811-A715-318D6BABF3E2}">
      <dgm:prSet custT="1"/>
      <dgm:spPr/>
      <dgm:t>
        <a:bodyPr/>
        <a:lstStyle/>
        <a:p>
          <a:pPr rtl="0"/>
          <a:r>
            <a:rPr lang="ru-RU" sz="2700" dirty="0" smtClean="0">
              <a:effectLst>
                <a:outerShdw blurRad="38100" dist="38100" dir="2700000" algn="tl">
                  <a:srgbClr val="000000">
                    <a:alpha val="43137"/>
                  </a:srgbClr>
                </a:outerShdw>
              </a:effectLst>
            </a:rPr>
            <a:t>Постановление Алтайского республиканского УФАС России от 04.03.2021 по делу № 004/04/7.32-52/2021</a:t>
          </a:r>
          <a:endParaRPr lang="ru-RU" sz="2700" dirty="0">
            <a:effectLst>
              <a:outerShdw blurRad="38100" dist="38100" dir="2700000" algn="tl">
                <a:srgbClr val="000000">
                  <a:alpha val="43137"/>
                </a:srgbClr>
              </a:outerShdw>
            </a:effectLst>
          </a:endParaRPr>
        </a:p>
      </dgm:t>
    </dgm:pt>
    <dgm:pt modelId="{C4BEA319-9982-4D96-8454-FD9029ED0CB4}" type="parTrans" cxnId="{9C9DC98E-4C24-47E5-BA48-0228E12D0761}">
      <dgm:prSet/>
      <dgm:spPr/>
      <dgm:t>
        <a:bodyPr/>
        <a:lstStyle/>
        <a:p>
          <a:endParaRPr lang="ru-RU" sz="2400"/>
        </a:p>
      </dgm:t>
    </dgm:pt>
    <dgm:pt modelId="{22806653-9887-4EF2-8593-0D009188CBAA}" type="sibTrans" cxnId="{9C9DC98E-4C24-47E5-BA48-0228E12D0761}">
      <dgm:prSet/>
      <dgm:spPr/>
      <dgm:t>
        <a:bodyPr/>
        <a:lstStyle/>
        <a:p>
          <a:endParaRPr lang="ru-RU" sz="2400"/>
        </a:p>
      </dgm:t>
    </dgm:pt>
    <dgm:pt modelId="{FE5E4BBE-82C5-463B-99D4-5FEED6820D1E}">
      <dgm:prSet custT="1"/>
      <dgm:spPr/>
      <dgm:t>
        <a:bodyPr/>
        <a:lstStyle/>
        <a:p>
          <a:pPr rtl="0"/>
          <a:r>
            <a:rPr lang="ru-RU" sz="2000" dirty="0" smtClean="0"/>
            <a:t>ч. 65 ст. 112 Закона о контрактной системе также не предусматривает возможность изменения контракта с целью включения условия о выплате аванса, т.е. условия изначально непредусмотренного заключенным контрактом.</a:t>
          </a:r>
          <a:endParaRPr lang="ru-RU" sz="2000" dirty="0"/>
        </a:p>
      </dgm:t>
    </dgm:pt>
    <dgm:pt modelId="{BF7D1390-555E-4796-A104-A56373AE3A44}" type="parTrans" cxnId="{CD40A629-6659-4092-9C91-8E59977AE252}">
      <dgm:prSet/>
      <dgm:spPr/>
      <dgm:t>
        <a:bodyPr/>
        <a:lstStyle/>
        <a:p>
          <a:endParaRPr lang="ru-RU" sz="2400"/>
        </a:p>
      </dgm:t>
    </dgm:pt>
    <dgm:pt modelId="{CFB434F7-6AF0-4DCB-9DD1-CFBB79649F60}" type="sibTrans" cxnId="{CD40A629-6659-4092-9C91-8E59977AE252}">
      <dgm:prSet/>
      <dgm:spPr/>
      <dgm:t>
        <a:bodyPr/>
        <a:lstStyle/>
        <a:p>
          <a:endParaRPr lang="ru-RU" sz="2400"/>
        </a:p>
      </dgm:t>
    </dgm:pt>
    <dgm:pt modelId="{D8BEFD87-1695-4375-AECF-7E2FD2EFB88A}" type="pres">
      <dgm:prSet presAssocID="{7B47841F-D1B8-4306-9AA5-04F805C8735D}" presName="Name0" presStyleCnt="0">
        <dgm:presLayoutVars>
          <dgm:dir/>
          <dgm:animLvl val="lvl"/>
          <dgm:resizeHandles val="exact"/>
        </dgm:presLayoutVars>
      </dgm:prSet>
      <dgm:spPr/>
      <dgm:t>
        <a:bodyPr/>
        <a:lstStyle/>
        <a:p>
          <a:endParaRPr lang="ru-RU"/>
        </a:p>
      </dgm:t>
    </dgm:pt>
    <dgm:pt modelId="{6E113737-72B2-41D4-9335-7645B4F45E71}" type="pres">
      <dgm:prSet presAssocID="{8B1837F0-F189-4F6B-814A-1C4EE97C8279}" presName="vertFlow" presStyleCnt="0"/>
      <dgm:spPr/>
    </dgm:pt>
    <dgm:pt modelId="{7C708E81-D27B-4990-B34B-27ABCFE19869}" type="pres">
      <dgm:prSet presAssocID="{8B1837F0-F189-4F6B-814A-1C4EE97C8279}" presName="header" presStyleLbl="node1" presStyleIdx="0" presStyleCnt="2"/>
      <dgm:spPr/>
      <dgm:t>
        <a:bodyPr/>
        <a:lstStyle/>
        <a:p>
          <a:endParaRPr lang="ru-RU"/>
        </a:p>
      </dgm:t>
    </dgm:pt>
    <dgm:pt modelId="{A63CAE98-FB63-41D5-AD2F-D2ED0F05941D}" type="pres">
      <dgm:prSet presAssocID="{E0BB8AB5-8B01-4F16-98A5-C5A64DE14364}" presName="parTrans" presStyleLbl="sibTrans2D1" presStyleIdx="0" presStyleCnt="2"/>
      <dgm:spPr/>
      <dgm:t>
        <a:bodyPr/>
        <a:lstStyle/>
        <a:p>
          <a:endParaRPr lang="ru-RU"/>
        </a:p>
      </dgm:t>
    </dgm:pt>
    <dgm:pt modelId="{FB0F1A51-51E4-4860-B17A-B3B138E49513}" type="pres">
      <dgm:prSet presAssocID="{76B16602-525A-4BE1-8B17-B64A0034F6BB}" presName="child" presStyleLbl="alignAccFollowNode1" presStyleIdx="0" presStyleCnt="2">
        <dgm:presLayoutVars>
          <dgm:chMax val="0"/>
          <dgm:bulletEnabled val="1"/>
        </dgm:presLayoutVars>
      </dgm:prSet>
      <dgm:spPr/>
      <dgm:t>
        <a:bodyPr/>
        <a:lstStyle/>
        <a:p>
          <a:endParaRPr lang="ru-RU"/>
        </a:p>
      </dgm:t>
    </dgm:pt>
    <dgm:pt modelId="{51807DC9-5E5F-4311-8F31-DED8CDD12C53}" type="pres">
      <dgm:prSet presAssocID="{8B1837F0-F189-4F6B-814A-1C4EE97C8279}" presName="hSp" presStyleCnt="0"/>
      <dgm:spPr/>
    </dgm:pt>
    <dgm:pt modelId="{990ADDC8-9EE3-43AB-8360-CF1F07748E6D}" type="pres">
      <dgm:prSet presAssocID="{43C3F69E-BB2C-4811-A715-318D6BABF3E2}" presName="vertFlow" presStyleCnt="0"/>
      <dgm:spPr/>
    </dgm:pt>
    <dgm:pt modelId="{2DAE4AE0-0983-40E5-8B2D-DB8BC54C506D}" type="pres">
      <dgm:prSet presAssocID="{43C3F69E-BB2C-4811-A715-318D6BABF3E2}" presName="header" presStyleLbl="node1" presStyleIdx="1" presStyleCnt="2" custScaleY="112981"/>
      <dgm:spPr/>
      <dgm:t>
        <a:bodyPr/>
        <a:lstStyle/>
        <a:p>
          <a:endParaRPr lang="ru-RU"/>
        </a:p>
      </dgm:t>
    </dgm:pt>
    <dgm:pt modelId="{B69C962F-AF5B-485D-BE33-396586CC5366}" type="pres">
      <dgm:prSet presAssocID="{BF7D1390-555E-4796-A104-A56373AE3A44}" presName="parTrans" presStyleLbl="sibTrans2D1" presStyleIdx="1" presStyleCnt="2"/>
      <dgm:spPr/>
      <dgm:t>
        <a:bodyPr/>
        <a:lstStyle/>
        <a:p>
          <a:endParaRPr lang="ru-RU"/>
        </a:p>
      </dgm:t>
    </dgm:pt>
    <dgm:pt modelId="{9F167539-4AD7-4CDB-BF0B-EA52677751BE}" type="pres">
      <dgm:prSet presAssocID="{FE5E4BBE-82C5-463B-99D4-5FEED6820D1E}" presName="child" presStyleLbl="alignAccFollowNode1" presStyleIdx="1" presStyleCnt="2" custScaleY="143250">
        <dgm:presLayoutVars>
          <dgm:chMax val="0"/>
          <dgm:bulletEnabled val="1"/>
        </dgm:presLayoutVars>
      </dgm:prSet>
      <dgm:spPr/>
      <dgm:t>
        <a:bodyPr/>
        <a:lstStyle/>
        <a:p>
          <a:endParaRPr lang="ru-RU"/>
        </a:p>
      </dgm:t>
    </dgm:pt>
  </dgm:ptLst>
  <dgm:cxnLst>
    <dgm:cxn modelId="{CD40A629-6659-4092-9C91-8E59977AE252}" srcId="{43C3F69E-BB2C-4811-A715-318D6BABF3E2}" destId="{FE5E4BBE-82C5-463B-99D4-5FEED6820D1E}" srcOrd="0" destOrd="0" parTransId="{BF7D1390-555E-4796-A104-A56373AE3A44}" sibTransId="{CFB434F7-6AF0-4DCB-9DD1-CFBB79649F60}"/>
    <dgm:cxn modelId="{1E38BC89-3480-4CF1-9EBC-70331E744C35}" type="presOf" srcId="{BF7D1390-555E-4796-A104-A56373AE3A44}" destId="{B69C962F-AF5B-485D-BE33-396586CC5366}" srcOrd="0" destOrd="0" presId="urn:microsoft.com/office/officeart/2005/8/layout/lProcess1"/>
    <dgm:cxn modelId="{30147340-3C7A-4CC3-93D9-DC8A5A096788}" type="presOf" srcId="{8B1837F0-F189-4F6B-814A-1C4EE97C8279}" destId="{7C708E81-D27B-4990-B34B-27ABCFE19869}" srcOrd="0" destOrd="0" presId="urn:microsoft.com/office/officeart/2005/8/layout/lProcess1"/>
    <dgm:cxn modelId="{BA6D0981-F5E5-4455-B40D-C12CD182D57B}" type="presOf" srcId="{FE5E4BBE-82C5-463B-99D4-5FEED6820D1E}" destId="{9F167539-4AD7-4CDB-BF0B-EA52677751BE}" srcOrd="0" destOrd="0" presId="urn:microsoft.com/office/officeart/2005/8/layout/lProcess1"/>
    <dgm:cxn modelId="{DD3A6243-D3D1-4D57-BA68-2CBDB7F3491B}" type="presOf" srcId="{76B16602-525A-4BE1-8B17-B64A0034F6BB}" destId="{FB0F1A51-51E4-4860-B17A-B3B138E49513}" srcOrd="0" destOrd="0" presId="urn:microsoft.com/office/officeart/2005/8/layout/lProcess1"/>
    <dgm:cxn modelId="{7C76270E-9EDC-4AE5-8E95-671C631AF403}" srcId="{8B1837F0-F189-4F6B-814A-1C4EE97C8279}" destId="{76B16602-525A-4BE1-8B17-B64A0034F6BB}" srcOrd="0" destOrd="0" parTransId="{E0BB8AB5-8B01-4F16-98A5-C5A64DE14364}" sibTransId="{BE7552C7-FCB9-4AA5-9814-704F9B662769}"/>
    <dgm:cxn modelId="{28E38428-BB69-4256-8168-8ABFCB109F0C}" type="presOf" srcId="{E0BB8AB5-8B01-4F16-98A5-C5A64DE14364}" destId="{A63CAE98-FB63-41D5-AD2F-D2ED0F05941D}" srcOrd="0" destOrd="0" presId="urn:microsoft.com/office/officeart/2005/8/layout/lProcess1"/>
    <dgm:cxn modelId="{9C9DC98E-4C24-47E5-BA48-0228E12D0761}" srcId="{7B47841F-D1B8-4306-9AA5-04F805C8735D}" destId="{43C3F69E-BB2C-4811-A715-318D6BABF3E2}" srcOrd="1" destOrd="0" parTransId="{C4BEA319-9982-4D96-8454-FD9029ED0CB4}" sibTransId="{22806653-9887-4EF2-8593-0D009188CBAA}"/>
    <dgm:cxn modelId="{8F5BED50-5F89-426D-A834-49CB3C8E35D9}" type="presOf" srcId="{7B47841F-D1B8-4306-9AA5-04F805C8735D}" destId="{D8BEFD87-1695-4375-AECF-7E2FD2EFB88A}" srcOrd="0" destOrd="0" presId="urn:microsoft.com/office/officeart/2005/8/layout/lProcess1"/>
    <dgm:cxn modelId="{51E5D1BB-9488-49AD-8E10-DC8070BDCD9A}" type="presOf" srcId="{43C3F69E-BB2C-4811-A715-318D6BABF3E2}" destId="{2DAE4AE0-0983-40E5-8B2D-DB8BC54C506D}" srcOrd="0" destOrd="0" presId="urn:microsoft.com/office/officeart/2005/8/layout/lProcess1"/>
    <dgm:cxn modelId="{E2334CF9-B0AE-4199-99EC-04CBD4BDE1CD}" srcId="{7B47841F-D1B8-4306-9AA5-04F805C8735D}" destId="{8B1837F0-F189-4F6B-814A-1C4EE97C8279}" srcOrd="0" destOrd="0" parTransId="{94CBE631-B766-4A17-B968-3935CCC4C1D0}" sibTransId="{3A8FD3E7-F495-4CE6-A6D6-3A6AD8542494}"/>
    <dgm:cxn modelId="{15AA855B-74F2-4C80-8FF8-03A41195F8B8}" type="presParOf" srcId="{D8BEFD87-1695-4375-AECF-7E2FD2EFB88A}" destId="{6E113737-72B2-41D4-9335-7645B4F45E71}" srcOrd="0" destOrd="0" presId="urn:microsoft.com/office/officeart/2005/8/layout/lProcess1"/>
    <dgm:cxn modelId="{63349A3E-ACA7-4A00-A539-0D52B78A101E}" type="presParOf" srcId="{6E113737-72B2-41D4-9335-7645B4F45E71}" destId="{7C708E81-D27B-4990-B34B-27ABCFE19869}" srcOrd="0" destOrd="0" presId="urn:microsoft.com/office/officeart/2005/8/layout/lProcess1"/>
    <dgm:cxn modelId="{BCB9FFAA-7CD4-4123-AFED-1563F29885F5}" type="presParOf" srcId="{6E113737-72B2-41D4-9335-7645B4F45E71}" destId="{A63CAE98-FB63-41D5-AD2F-D2ED0F05941D}" srcOrd="1" destOrd="0" presId="urn:microsoft.com/office/officeart/2005/8/layout/lProcess1"/>
    <dgm:cxn modelId="{996A9C16-A748-4465-986E-F2E0A43A37F5}" type="presParOf" srcId="{6E113737-72B2-41D4-9335-7645B4F45E71}" destId="{FB0F1A51-51E4-4860-B17A-B3B138E49513}" srcOrd="2" destOrd="0" presId="urn:microsoft.com/office/officeart/2005/8/layout/lProcess1"/>
    <dgm:cxn modelId="{5B17F6D2-5475-41CA-8A48-84D08592BA27}" type="presParOf" srcId="{D8BEFD87-1695-4375-AECF-7E2FD2EFB88A}" destId="{51807DC9-5E5F-4311-8F31-DED8CDD12C53}" srcOrd="1" destOrd="0" presId="urn:microsoft.com/office/officeart/2005/8/layout/lProcess1"/>
    <dgm:cxn modelId="{32CB6865-C4AE-40C8-9D7A-041ED0ED160F}" type="presParOf" srcId="{D8BEFD87-1695-4375-AECF-7E2FD2EFB88A}" destId="{990ADDC8-9EE3-43AB-8360-CF1F07748E6D}" srcOrd="2" destOrd="0" presId="urn:microsoft.com/office/officeart/2005/8/layout/lProcess1"/>
    <dgm:cxn modelId="{83D37BB2-E208-44C7-BB9E-BA9B49A6B9FC}" type="presParOf" srcId="{990ADDC8-9EE3-43AB-8360-CF1F07748E6D}" destId="{2DAE4AE0-0983-40E5-8B2D-DB8BC54C506D}" srcOrd="0" destOrd="0" presId="urn:microsoft.com/office/officeart/2005/8/layout/lProcess1"/>
    <dgm:cxn modelId="{E102F241-D056-4498-9147-E70CB837003F}" type="presParOf" srcId="{990ADDC8-9EE3-43AB-8360-CF1F07748E6D}" destId="{B69C962F-AF5B-485D-BE33-396586CC5366}" srcOrd="1" destOrd="0" presId="urn:microsoft.com/office/officeart/2005/8/layout/lProcess1"/>
    <dgm:cxn modelId="{31A200D3-90D2-4137-873E-E8B732086132}" type="presParOf" srcId="{990ADDC8-9EE3-43AB-8360-CF1F07748E6D}" destId="{9F167539-4AD7-4CDB-BF0B-EA52677751BE}"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D5D441-2D58-43D5-94D1-246658A8876D}" type="doc">
      <dgm:prSet loTypeId="urn:microsoft.com/office/officeart/2005/8/layout/lProcess3" loCatId="process" qsTypeId="urn:microsoft.com/office/officeart/2005/8/quickstyle/simple4" qsCatId="simple" csTypeId="urn:microsoft.com/office/officeart/2005/8/colors/accent2_2" csCatId="accent2" phldr="1"/>
      <dgm:spPr/>
      <dgm:t>
        <a:bodyPr/>
        <a:lstStyle/>
        <a:p>
          <a:endParaRPr lang="ru-RU"/>
        </a:p>
      </dgm:t>
    </dgm:pt>
    <dgm:pt modelId="{536520E6-F6EA-4693-BC41-2DA7A180BD73}">
      <dgm:prSet/>
      <dgm:spPr/>
      <dgm:t>
        <a:bodyPr/>
        <a:lstStyle/>
        <a:p>
          <a:pPr rtl="0"/>
          <a:r>
            <a:rPr lang="ru-RU" dirty="0" smtClean="0">
              <a:effectLst>
                <a:outerShdw blurRad="38100" dist="38100" dir="2700000" algn="tl">
                  <a:srgbClr val="000000">
                    <a:alpha val="43137"/>
                  </a:srgbClr>
                </a:outerShdw>
              </a:effectLst>
            </a:rPr>
            <a:t>Решение Московского УФАС России от 14.09.2020 по делу № 077/06/57-15146/2020</a:t>
          </a:r>
          <a:endParaRPr lang="ru-RU" dirty="0">
            <a:effectLst>
              <a:outerShdw blurRad="38100" dist="38100" dir="2700000" algn="tl">
                <a:srgbClr val="000000">
                  <a:alpha val="43137"/>
                </a:srgbClr>
              </a:outerShdw>
            </a:effectLst>
          </a:endParaRPr>
        </a:p>
      </dgm:t>
    </dgm:pt>
    <dgm:pt modelId="{89096DF7-BC0B-4C6E-BBA9-D372F80F2A3F}" type="parTrans" cxnId="{2210AA08-9EDE-4FD3-AB57-409F957D7738}">
      <dgm:prSet/>
      <dgm:spPr/>
      <dgm:t>
        <a:bodyPr/>
        <a:lstStyle/>
        <a:p>
          <a:endParaRPr lang="ru-RU"/>
        </a:p>
      </dgm:t>
    </dgm:pt>
    <dgm:pt modelId="{404CF038-E560-4BA7-9E11-753CD63BB1E5}" type="sibTrans" cxnId="{2210AA08-9EDE-4FD3-AB57-409F957D7738}">
      <dgm:prSet/>
      <dgm:spPr/>
      <dgm:t>
        <a:bodyPr/>
        <a:lstStyle/>
        <a:p>
          <a:endParaRPr lang="ru-RU"/>
        </a:p>
      </dgm:t>
    </dgm:pt>
    <dgm:pt modelId="{6EE4BDF3-70E2-4DE1-A9DF-A4497019E22E}">
      <dgm:prSet custT="1"/>
      <dgm:spPr/>
      <dgm:t>
        <a:bodyPr/>
        <a:lstStyle/>
        <a:p>
          <a:pPr rtl="0"/>
          <a:r>
            <a:rPr lang="ru-RU" sz="2000" dirty="0" smtClean="0"/>
            <a:t>Неправомерно установлена возможность изменения количества поставляемых товаров, т.к. предметом закупки является </a:t>
          </a:r>
          <a:r>
            <a:rPr lang="ru-RU" sz="2000" b="1" dirty="0" smtClean="0"/>
            <a:t>оказание услуг (выполнение работ)</a:t>
          </a:r>
          <a:endParaRPr lang="ru-RU" sz="2000" b="1" dirty="0"/>
        </a:p>
      </dgm:t>
    </dgm:pt>
    <dgm:pt modelId="{69D93505-1E11-4928-BE20-2EBF1C2D4A8E}" type="parTrans" cxnId="{6F0ED273-2B5F-4232-8CDC-D376EC35AA19}">
      <dgm:prSet/>
      <dgm:spPr/>
      <dgm:t>
        <a:bodyPr/>
        <a:lstStyle/>
        <a:p>
          <a:endParaRPr lang="ru-RU"/>
        </a:p>
      </dgm:t>
    </dgm:pt>
    <dgm:pt modelId="{5BC9DF65-5C90-4E66-A75C-1012D7371BD8}" type="sibTrans" cxnId="{6F0ED273-2B5F-4232-8CDC-D376EC35AA19}">
      <dgm:prSet/>
      <dgm:spPr/>
      <dgm:t>
        <a:bodyPr/>
        <a:lstStyle/>
        <a:p>
          <a:endParaRPr lang="ru-RU"/>
        </a:p>
      </dgm:t>
    </dgm:pt>
    <dgm:pt modelId="{5DA583D1-5FFE-41C3-8407-2C81E82038D8}">
      <dgm:prSet/>
      <dgm:spPr/>
      <dgm:t>
        <a:bodyPr/>
        <a:lstStyle/>
        <a:p>
          <a:pPr rtl="0"/>
          <a:r>
            <a:rPr lang="ru-RU" dirty="0" smtClean="0">
              <a:effectLst>
                <a:outerShdw blurRad="38100" dist="38100" dir="2700000" algn="tl">
                  <a:srgbClr val="000000">
                    <a:alpha val="43137"/>
                  </a:srgbClr>
                </a:outerShdw>
              </a:effectLst>
            </a:rPr>
            <a:t>Решение Краснодарского УФАС России от 23.12.2019 № ВП-218/2019 по делу № 023/06/99-3028/2019</a:t>
          </a:r>
          <a:endParaRPr lang="ru-RU" dirty="0">
            <a:effectLst>
              <a:outerShdw blurRad="38100" dist="38100" dir="2700000" algn="tl">
                <a:srgbClr val="000000">
                  <a:alpha val="43137"/>
                </a:srgbClr>
              </a:outerShdw>
            </a:effectLst>
          </a:endParaRPr>
        </a:p>
      </dgm:t>
    </dgm:pt>
    <dgm:pt modelId="{3A3A0624-7055-45D5-A061-BA43A1C8B6D4}" type="parTrans" cxnId="{660B4D81-3C31-44D5-B48C-BB0520E9F5A0}">
      <dgm:prSet/>
      <dgm:spPr/>
      <dgm:t>
        <a:bodyPr/>
        <a:lstStyle/>
        <a:p>
          <a:endParaRPr lang="ru-RU"/>
        </a:p>
      </dgm:t>
    </dgm:pt>
    <dgm:pt modelId="{FDCD5192-78F8-40D2-9F23-056D6B8E7630}" type="sibTrans" cxnId="{660B4D81-3C31-44D5-B48C-BB0520E9F5A0}">
      <dgm:prSet/>
      <dgm:spPr/>
      <dgm:t>
        <a:bodyPr/>
        <a:lstStyle/>
        <a:p>
          <a:endParaRPr lang="ru-RU"/>
        </a:p>
      </dgm:t>
    </dgm:pt>
    <dgm:pt modelId="{EC11A798-E32A-47D0-829B-8984897DCD81}">
      <dgm:prSet custT="1"/>
      <dgm:spPr/>
      <dgm:t>
        <a:bodyPr/>
        <a:lstStyle/>
        <a:p>
          <a:pPr rtl="0"/>
          <a:r>
            <a:rPr lang="ru-RU" sz="2000" dirty="0" smtClean="0"/>
            <a:t>Действия заказчика при заключении контракта противоречат ч. 18 ст. 34 т.к. цена единицы товара, из спецификации контракта </a:t>
          </a:r>
          <a:r>
            <a:rPr lang="ru-RU" sz="2000" b="1" dirty="0" smtClean="0"/>
            <a:t>превышает </a:t>
          </a:r>
          <a:r>
            <a:rPr lang="ru-RU" sz="2000" dirty="0" smtClean="0"/>
            <a:t>цену единицы товара из заявки</a:t>
          </a:r>
          <a:endParaRPr lang="ru-RU" sz="2000" dirty="0"/>
        </a:p>
      </dgm:t>
    </dgm:pt>
    <dgm:pt modelId="{44138D8C-305B-4A63-960F-D71178835390}" type="parTrans" cxnId="{B4F84E1F-6A22-486B-B99F-B4EF99ACBE19}">
      <dgm:prSet/>
      <dgm:spPr/>
      <dgm:t>
        <a:bodyPr/>
        <a:lstStyle/>
        <a:p>
          <a:endParaRPr lang="ru-RU"/>
        </a:p>
      </dgm:t>
    </dgm:pt>
    <dgm:pt modelId="{94795B78-A62E-48C3-A585-E94A4656908F}" type="sibTrans" cxnId="{B4F84E1F-6A22-486B-B99F-B4EF99ACBE19}">
      <dgm:prSet/>
      <dgm:spPr/>
      <dgm:t>
        <a:bodyPr/>
        <a:lstStyle/>
        <a:p>
          <a:endParaRPr lang="ru-RU"/>
        </a:p>
      </dgm:t>
    </dgm:pt>
    <dgm:pt modelId="{15654746-C497-401D-A8FF-0473A390D0AC}" type="pres">
      <dgm:prSet presAssocID="{67D5D441-2D58-43D5-94D1-246658A8876D}" presName="Name0" presStyleCnt="0">
        <dgm:presLayoutVars>
          <dgm:chPref val="3"/>
          <dgm:dir/>
          <dgm:animLvl val="lvl"/>
          <dgm:resizeHandles/>
        </dgm:presLayoutVars>
      </dgm:prSet>
      <dgm:spPr/>
      <dgm:t>
        <a:bodyPr/>
        <a:lstStyle/>
        <a:p>
          <a:endParaRPr lang="ru-RU"/>
        </a:p>
      </dgm:t>
    </dgm:pt>
    <dgm:pt modelId="{2C52053A-678A-4155-B414-F16971781106}" type="pres">
      <dgm:prSet presAssocID="{536520E6-F6EA-4693-BC41-2DA7A180BD73}" presName="horFlow" presStyleCnt="0"/>
      <dgm:spPr/>
    </dgm:pt>
    <dgm:pt modelId="{E4EAE732-6896-4C7A-9D98-39E9688DBA59}" type="pres">
      <dgm:prSet presAssocID="{536520E6-F6EA-4693-BC41-2DA7A180BD73}" presName="bigChev" presStyleLbl="node1" presStyleIdx="0" presStyleCnt="2"/>
      <dgm:spPr/>
      <dgm:t>
        <a:bodyPr/>
        <a:lstStyle/>
        <a:p>
          <a:endParaRPr lang="ru-RU"/>
        </a:p>
      </dgm:t>
    </dgm:pt>
    <dgm:pt modelId="{23B5C038-09C8-43CA-BC70-B6ACA647EEF3}" type="pres">
      <dgm:prSet presAssocID="{69D93505-1E11-4928-BE20-2EBF1C2D4A8E}" presName="parTrans" presStyleCnt="0"/>
      <dgm:spPr/>
    </dgm:pt>
    <dgm:pt modelId="{04B342BD-9EDF-4D68-A390-02240D2DAF63}" type="pres">
      <dgm:prSet presAssocID="{6EE4BDF3-70E2-4DE1-A9DF-A4497019E22E}" presName="node" presStyleLbl="alignAccFollowNode1" presStyleIdx="0" presStyleCnt="2">
        <dgm:presLayoutVars>
          <dgm:bulletEnabled val="1"/>
        </dgm:presLayoutVars>
      </dgm:prSet>
      <dgm:spPr/>
      <dgm:t>
        <a:bodyPr/>
        <a:lstStyle/>
        <a:p>
          <a:endParaRPr lang="ru-RU"/>
        </a:p>
      </dgm:t>
    </dgm:pt>
    <dgm:pt modelId="{572E4987-9CA5-45C2-80CB-E58FC80B9DEE}" type="pres">
      <dgm:prSet presAssocID="{536520E6-F6EA-4693-BC41-2DA7A180BD73}" presName="vSp" presStyleCnt="0"/>
      <dgm:spPr/>
    </dgm:pt>
    <dgm:pt modelId="{F2F56FFA-F712-406F-93C1-4961031BDDCF}" type="pres">
      <dgm:prSet presAssocID="{5DA583D1-5FFE-41C3-8407-2C81E82038D8}" presName="horFlow" presStyleCnt="0"/>
      <dgm:spPr/>
    </dgm:pt>
    <dgm:pt modelId="{280C5BDB-853C-4EFF-B932-36D44B5C5898}" type="pres">
      <dgm:prSet presAssocID="{5DA583D1-5FFE-41C3-8407-2C81E82038D8}" presName="bigChev" presStyleLbl="node1" presStyleIdx="1" presStyleCnt="2"/>
      <dgm:spPr/>
      <dgm:t>
        <a:bodyPr/>
        <a:lstStyle/>
        <a:p>
          <a:endParaRPr lang="ru-RU"/>
        </a:p>
      </dgm:t>
    </dgm:pt>
    <dgm:pt modelId="{B5D1CFEE-281D-4CB8-8430-83E20093A928}" type="pres">
      <dgm:prSet presAssocID="{44138D8C-305B-4A63-960F-D71178835390}" presName="parTrans" presStyleCnt="0"/>
      <dgm:spPr/>
    </dgm:pt>
    <dgm:pt modelId="{A729CF97-5136-454F-B6E3-49ECFE2E178D}" type="pres">
      <dgm:prSet presAssocID="{EC11A798-E32A-47D0-829B-8984897DCD81}" presName="node" presStyleLbl="alignAccFollowNode1" presStyleIdx="1" presStyleCnt="2">
        <dgm:presLayoutVars>
          <dgm:bulletEnabled val="1"/>
        </dgm:presLayoutVars>
      </dgm:prSet>
      <dgm:spPr/>
      <dgm:t>
        <a:bodyPr/>
        <a:lstStyle/>
        <a:p>
          <a:endParaRPr lang="ru-RU"/>
        </a:p>
      </dgm:t>
    </dgm:pt>
  </dgm:ptLst>
  <dgm:cxnLst>
    <dgm:cxn modelId="{75A4C87D-E7B2-4E9D-BDE4-5DD0F2F55C82}" type="presOf" srcId="{67D5D441-2D58-43D5-94D1-246658A8876D}" destId="{15654746-C497-401D-A8FF-0473A390D0AC}" srcOrd="0" destOrd="0" presId="urn:microsoft.com/office/officeart/2005/8/layout/lProcess3"/>
    <dgm:cxn modelId="{2210AA08-9EDE-4FD3-AB57-409F957D7738}" srcId="{67D5D441-2D58-43D5-94D1-246658A8876D}" destId="{536520E6-F6EA-4693-BC41-2DA7A180BD73}" srcOrd="0" destOrd="0" parTransId="{89096DF7-BC0B-4C6E-BBA9-D372F80F2A3F}" sibTransId="{404CF038-E560-4BA7-9E11-753CD63BB1E5}"/>
    <dgm:cxn modelId="{660B4D81-3C31-44D5-B48C-BB0520E9F5A0}" srcId="{67D5D441-2D58-43D5-94D1-246658A8876D}" destId="{5DA583D1-5FFE-41C3-8407-2C81E82038D8}" srcOrd="1" destOrd="0" parTransId="{3A3A0624-7055-45D5-A061-BA43A1C8B6D4}" sibTransId="{FDCD5192-78F8-40D2-9F23-056D6B8E7630}"/>
    <dgm:cxn modelId="{6F0ED273-2B5F-4232-8CDC-D376EC35AA19}" srcId="{536520E6-F6EA-4693-BC41-2DA7A180BD73}" destId="{6EE4BDF3-70E2-4DE1-A9DF-A4497019E22E}" srcOrd="0" destOrd="0" parTransId="{69D93505-1E11-4928-BE20-2EBF1C2D4A8E}" sibTransId="{5BC9DF65-5C90-4E66-A75C-1012D7371BD8}"/>
    <dgm:cxn modelId="{2B716CAF-31D0-4C19-94A2-C16840F810AB}" type="presOf" srcId="{6EE4BDF3-70E2-4DE1-A9DF-A4497019E22E}" destId="{04B342BD-9EDF-4D68-A390-02240D2DAF63}" srcOrd="0" destOrd="0" presId="urn:microsoft.com/office/officeart/2005/8/layout/lProcess3"/>
    <dgm:cxn modelId="{35259AB4-ACB9-451E-B21C-2418D0298B93}" type="presOf" srcId="{536520E6-F6EA-4693-BC41-2DA7A180BD73}" destId="{E4EAE732-6896-4C7A-9D98-39E9688DBA59}" srcOrd="0" destOrd="0" presId="urn:microsoft.com/office/officeart/2005/8/layout/lProcess3"/>
    <dgm:cxn modelId="{BE03F788-A3F9-46AE-B765-F940C9562D36}" type="presOf" srcId="{5DA583D1-5FFE-41C3-8407-2C81E82038D8}" destId="{280C5BDB-853C-4EFF-B932-36D44B5C5898}" srcOrd="0" destOrd="0" presId="urn:microsoft.com/office/officeart/2005/8/layout/lProcess3"/>
    <dgm:cxn modelId="{B4F84E1F-6A22-486B-B99F-B4EF99ACBE19}" srcId="{5DA583D1-5FFE-41C3-8407-2C81E82038D8}" destId="{EC11A798-E32A-47D0-829B-8984897DCD81}" srcOrd="0" destOrd="0" parTransId="{44138D8C-305B-4A63-960F-D71178835390}" sibTransId="{94795B78-A62E-48C3-A585-E94A4656908F}"/>
    <dgm:cxn modelId="{B96A8AD2-45CF-47BA-AF29-CB04D657CC69}" type="presOf" srcId="{EC11A798-E32A-47D0-829B-8984897DCD81}" destId="{A729CF97-5136-454F-B6E3-49ECFE2E178D}" srcOrd="0" destOrd="0" presId="urn:microsoft.com/office/officeart/2005/8/layout/lProcess3"/>
    <dgm:cxn modelId="{CB8A406D-9CB5-43B6-A314-8DE40BC84B7B}" type="presParOf" srcId="{15654746-C497-401D-A8FF-0473A390D0AC}" destId="{2C52053A-678A-4155-B414-F16971781106}" srcOrd="0" destOrd="0" presId="urn:microsoft.com/office/officeart/2005/8/layout/lProcess3"/>
    <dgm:cxn modelId="{C98EB710-C91B-4DC9-9E17-69A119B416AC}" type="presParOf" srcId="{2C52053A-678A-4155-B414-F16971781106}" destId="{E4EAE732-6896-4C7A-9D98-39E9688DBA59}" srcOrd="0" destOrd="0" presId="urn:microsoft.com/office/officeart/2005/8/layout/lProcess3"/>
    <dgm:cxn modelId="{A60F81E3-5CED-4DCC-988D-BCFB0881CBEB}" type="presParOf" srcId="{2C52053A-678A-4155-B414-F16971781106}" destId="{23B5C038-09C8-43CA-BC70-B6ACA647EEF3}" srcOrd="1" destOrd="0" presId="urn:microsoft.com/office/officeart/2005/8/layout/lProcess3"/>
    <dgm:cxn modelId="{1B4309B3-68AD-491F-AA4A-89F2CEE2FA61}" type="presParOf" srcId="{2C52053A-678A-4155-B414-F16971781106}" destId="{04B342BD-9EDF-4D68-A390-02240D2DAF63}" srcOrd="2" destOrd="0" presId="urn:microsoft.com/office/officeart/2005/8/layout/lProcess3"/>
    <dgm:cxn modelId="{182E91F0-CD82-4004-AAC2-7961FDE89D1C}" type="presParOf" srcId="{15654746-C497-401D-A8FF-0473A390D0AC}" destId="{572E4987-9CA5-45C2-80CB-E58FC80B9DEE}" srcOrd="1" destOrd="0" presId="urn:microsoft.com/office/officeart/2005/8/layout/lProcess3"/>
    <dgm:cxn modelId="{BBBA5585-C1EA-4713-8A0E-EB0CEAD18DD5}" type="presParOf" srcId="{15654746-C497-401D-A8FF-0473A390D0AC}" destId="{F2F56FFA-F712-406F-93C1-4961031BDDCF}" srcOrd="2" destOrd="0" presId="urn:microsoft.com/office/officeart/2005/8/layout/lProcess3"/>
    <dgm:cxn modelId="{87BB88C3-B0C7-4DEA-9076-A45EEA4B42E6}" type="presParOf" srcId="{F2F56FFA-F712-406F-93C1-4961031BDDCF}" destId="{280C5BDB-853C-4EFF-B932-36D44B5C5898}" srcOrd="0" destOrd="0" presId="urn:microsoft.com/office/officeart/2005/8/layout/lProcess3"/>
    <dgm:cxn modelId="{095BC83C-8C81-4B45-9DAA-D1B5888B9333}" type="presParOf" srcId="{F2F56FFA-F712-406F-93C1-4961031BDDCF}" destId="{B5D1CFEE-281D-4CB8-8430-83E20093A928}" srcOrd="1" destOrd="0" presId="urn:microsoft.com/office/officeart/2005/8/layout/lProcess3"/>
    <dgm:cxn modelId="{5A0D2B11-F4CB-43CD-93AC-2E0FD0BF4A30}" type="presParOf" srcId="{F2F56FFA-F712-406F-93C1-4961031BDDCF}" destId="{A729CF97-5136-454F-B6E3-49ECFE2E178D}"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74E56E52-1D52-4C19-9A6E-1EF90B243CE2}"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endParaRPr lang="ru-RU"/>
        </a:p>
      </dgm:t>
    </dgm:pt>
    <dgm:pt modelId="{B50DACD6-A384-4639-AA3E-DD98F8EF0DD3}">
      <dgm:prSet/>
      <dgm:spPr/>
      <dgm:t>
        <a:bodyPr/>
        <a:lstStyle/>
        <a:p>
          <a:pPr rtl="0"/>
          <a:r>
            <a:rPr lang="ru-RU" dirty="0" smtClean="0">
              <a:effectLst>
                <a:outerShdw blurRad="38100" dist="38100" dir="2700000" algn="tl">
                  <a:srgbClr val="000000">
                    <a:alpha val="43137"/>
                  </a:srgbClr>
                </a:outerShdw>
              </a:effectLst>
            </a:rPr>
            <a:t>Решение Алтайского республиканского УФАС России от 08.02.2021 № 6</a:t>
          </a:r>
          <a:endParaRPr lang="ru-RU" dirty="0">
            <a:effectLst>
              <a:outerShdw blurRad="38100" dist="38100" dir="2700000" algn="tl">
                <a:srgbClr val="000000">
                  <a:alpha val="43137"/>
                </a:srgbClr>
              </a:outerShdw>
            </a:effectLst>
          </a:endParaRPr>
        </a:p>
      </dgm:t>
    </dgm:pt>
    <dgm:pt modelId="{7CE0E067-82B4-4B9F-BD37-D8E294C53D59}" type="parTrans" cxnId="{73182FCD-A3EE-4171-B495-979AFCC4B3E9}">
      <dgm:prSet/>
      <dgm:spPr/>
      <dgm:t>
        <a:bodyPr/>
        <a:lstStyle/>
        <a:p>
          <a:endParaRPr lang="ru-RU"/>
        </a:p>
      </dgm:t>
    </dgm:pt>
    <dgm:pt modelId="{5D79972B-B12F-42F3-8CB3-0F8C92CFC737}" type="sibTrans" cxnId="{73182FCD-A3EE-4171-B495-979AFCC4B3E9}">
      <dgm:prSet/>
      <dgm:spPr/>
      <dgm:t>
        <a:bodyPr/>
        <a:lstStyle/>
        <a:p>
          <a:endParaRPr lang="ru-RU"/>
        </a:p>
      </dgm:t>
    </dgm:pt>
    <dgm:pt modelId="{80631B5B-E2EA-4BC3-AF1D-B8F2D8C75621}">
      <dgm:prSet/>
      <dgm:spPr/>
      <dgm:t>
        <a:bodyPr/>
        <a:lstStyle/>
        <a:p>
          <a:pPr rtl="0"/>
          <a:r>
            <a:rPr lang="ru-RU" dirty="0" smtClean="0"/>
            <a:t>изменены существенные условия контракта № 34 от 19.09.2019 г. в части срока его исполнения сторонами, которые финансово не обеспечены (в отсутствие обеспечения исполнения контракта на новый срок от подрядчика и в отсутствие лимитов бюджетных обязательств у заказчика).</a:t>
          </a:r>
          <a:endParaRPr lang="ru-RU" dirty="0"/>
        </a:p>
      </dgm:t>
    </dgm:pt>
    <dgm:pt modelId="{F52E3D14-E915-4EFA-8D9A-24D20D5E2896}" type="parTrans" cxnId="{AD766544-0CB1-44C8-930C-D6004871999F}">
      <dgm:prSet/>
      <dgm:spPr/>
      <dgm:t>
        <a:bodyPr/>
        <a:lstStyle/>
        <a:p>
          <a:endParaRPr lang="ru-RU"/>
        </a:p>
      </dgm:t>
    </dgm:pt>
    <dgm:pt modelId="{42C5D3AF-0429-45E4-81C4-A38C262B328E}" type="sibTrans" cxnId="{AD766544-0CB1-44C8-930C-D6004871999F}">
      <dgm:prSet/>
      <dgm:spPr/>
      <dgm:t>
        <a:bodyPr/>
        <a:lstStyle/>
        <a:p>
          <a:endParaRPr lang="ru-RU"/>
        </a:p>
      </dgm:t>
    </dgm:pt>
    <dgm:pt modelId="{ED439EA9-A815-45C2-9945-CCAC9450621D}">
      <dgm:prSet/>
      <dgm:spPr/>
      <dgm:t>
        <a:bodyPr/>
        <a:lstStyle/>
        <a:p>
          <a:pPr rtl="0"/>
          <a:r>
            <a:rPr lang="ru-RU" dirty="0" smtClean="0">
              <a:effectLst>
                <a:outerShdw blurRad="38100" dist="38100" dir="2700000" algn="tl">
                  <a:srgbClr val="000000">
                    <a:alpha val="43137"/>
                  </a:srgbClr>
                </a:outerShdw>
              </a:effectLst>
            </a:rPr>
            <a:t>Постановление Липецкого УФАС России от 26.01.2021 по делу № 048/04/7.32-6/2021</a:t>
          </a:r>
          <a:endParaRPr lang="ru-RU" dirty="0">
            <a:effectLst>
              <a:outerShdw blurRad="38100" dist="38100" dir="2700000" algn="tl">
                <a:srgbClr val="000000">
                  <a:alpha val="43137"/>
                </a:srgbClr>
              </a:outerShdw>
            </a:effectLst>
          </a:endParaRPr>
        </a:p>
      </dgm:t>
    </dgm:pt>
    <dgm:pt modelId="{5D0514B3-0083-4169-8F2C-6918C41B7DE6}" type="parTrans" cxnId="{ED6841D7-D927-463A-BB85-84494A87B2ED}">
      <dgm:prSet/>
      <dgm:spPr/>
      <dgm:t>
        <a:bodyPr/>
        <a:lstStyle/>
        <a:p>
          <a:endParaRPr lang="ru-RU"/>
        </a:p>
      </dgm:t>
    </dgm:pt>
    <dgm:pt modelId="{37FFE6B6-2E5B-4D6E-983B-090DCC301B2E}" type="sibTrans" cxnId="{ED6841D7-D927-463A-BB85-84494A87B2ED}">
      <dgm:prSet/>
      <dgm:spPr/>
      <dgm:t>
        <a:bodyPr/>
        <a:lstStyle/>
        <a:p>
          <a:endParaRPr lang="ru-RU"/>
        </a:p>
      </dgm:t>
    </dgm:pt>
    <dgm:pt modelId="{383083A2-3817-497C-87B7-158FF7728A74}">
      <dgm:prSet/>
      <dgm:spPr/>
      <dgm:t>
        <a:bodyPr/>
        <a:lstStyle/>
        <a:p>
          <a:pPr rtl="0"/>
          <a:r>
            <a:rPr lang="ru-RU" dirty="0" smtClean="0"/>
            <a:t>Таким образом, областное казенное учреждение "У", изменив существенное условие контракта о порядке оплаты в нарушение требований Закона о контрактной системе, совершило административное правонарушение, ответственность за которое установлена ч. 4 ст. 7.32 КоАП РФ.</a:t>
          </a:r>
          <a:endParaRPr lang="ru-RU" dirty="0"/>
        </a:p>
      </dgm:t>
    </dgm:pt>
    <dgm:pt modelId="{1503AE47-3882-422B-A8E9-BCBA527FA33E}" type="parTrans" cxnId="{5BA48BDD-41D6-4A3B-B2D0-1783CF82D2F9}">
      <dgm:prSet/>
      <dgm:spPr/>
      <dgm:t>
        <a:bodyPr/>
        <a:lstStyle/>
        <a:p>
          <a:endParaRPr lang="ru-RU"/>
        </a:p>
      </dgm:t>
    </dgm:pt>
    <dgm:pt modelId="{CD6E8AD1-1481-4628-AACF-DEF10512790B}" type="sibTrans" cxnId="{5BA48BDD-41D6-4A3B-B2D0-1783CF82D2F9}">
      <dgm:prSet/>
      <dgm:spPr/>
      <dgm:t>
        <a:bodyPr/>
        <a:lstStyle/>
        <a:p>
          <a:endParaRPr lang="ru-RU"/>
        </a:p>
      </dgm:t>
    </dgm:pt>
    <dgm:pt modelId="{221D3561-1AF5-4705-9C86-882D2B369474}" type="pres">
      <dgm:prSet presAssocID="{74E56E52-1D52-4C19-9A6E-1EF90B243CE2}" presName="Name0" presStyleCnt="0">
        <dgm:presLayoutVars>
          <dgm:dir/>
          <dgm:animLvl val="lvl"/>
          <dgm:resizeHandles val="exact"/>
        </dgm:presLayoutVars>
      </dgm:prSet>
      <dgm:spPr/>
      <dgm:t>
        <a:bodyPr/>
        <a:lstStyle/>
        <a:p>
          <a:endParaRPr lang="ru-RU"/>
        </a:p>
      </dgm:t>
    </dgm:pt>
    <dgm:pt modelId="{7D708D9C-1534-4629-82CD-4E123245B139}" type="pres">
      <dgm:prSet presAssocID="{B50DACD6-A384-4639-AA3E-DD98F8EF0DD3}" presName="vertFlow" presStyleCnt="0"/>
      <dgm:spPr/>
    </dgm:pt>
    <dgm:pt modelId="{067D8C15-F8F5-46C5-8CC3-7434E6748376}" type="pres">
      <dgm:prSet presAssocID="{B50DACD6-A384-4639-AA3E-DD98F8EF0DD3}" presName="header" presStyleLbl="node1" presStyleIdx="0" presStyleCnt="2"/>
      <dgm:spPr/>
      <dgm:t>
        <a:bodyPr/>
        <a:lstStyle/>
        <a:p>
          <a:endParaRPr lang="ru-RU"/>
        </a:p>
      </dgm:t>
    </dgm:pt>
    <dgm:pt modelId="{1A678F6F-E369-4FBE-94AA-56F4FC1678AD}" type="pres">
      <dgm:prSet presAssocID="{F52E3D14-E915-4EFA-8D9A-24D20D5E2896}" presName="parTrans" presStyleLbl="sibTrans2D1" presStyleIdx="0" presStyleCnt="2"/>
      <dgm:spPr/>
      <dgm:t>
        <a:bodyPr/>
        <a:lstStyle/>
        <a:p>
          <a:endParaRPr lang="ru-RU"/>
        </a:p>
      </dgm:t>
    </dgm:pt>
    <dgm:pt modelId="{AA180527-68F9-47DA-B18A-A23401370FD0}" type="pres">
      <dgm:prSet presAssocID="{80631B5B-E2EA-4BC3-AF1D-B8F2D8C75621}" presName="child" presStyleLbl="alignAccFollowNode1" presStyleIdx="0" presStyleCnt="2" custScaleY="160890">
        <dgm:presLayoutVars>
          <dgm:chMax val="0"/>
          <dgm:bulletEnabled val="1"/>
        </dgm:presLayoutVars>
      </dgm:prSet>
      <dgm:spPr/>
      <dgm:t>
        <a:bodyPr/>
        <a:lstStyle/>
        <a:p>
          <a:endParaRPr lang="ru-RU"/>
        </a:p>
      </dgm:t>
    </dgm:pt>
    <dgm:pt modelId="{520DAA88-1AC7-4D83-A2FC-017609BBEB0D}" type="pres">
      <dgm:prSet presAssocID="{B50DACD6-A384-4639-AA3E-DD98F8EF0DD3}" presName="hSp" presStyleCnt="0"/>
      <dgm:spPr/>
    </dgm:pt>
    <dgm:pt modelId="{09962DA1-B692-47A4-837C-6CED71DBD5D3}" type="pres">
      <dgm:prSet presAssocID="{ED439EA9-A815-45C2-9945-CCAC9450621D}" presName="vertFlow" presStyleCnt="0"/>
      <dgm:spPr/>
    </dgm:pt>
    <dgm:pt modelId="{1554DB0A-DC0E-4AD3-8E7C-43A4482CF602}" type="pres">
      <dgm:prSet presAssocID="{ED439EA9-A815-45C2-9945-CCAC9450621D}" presName="header" presStyleLbl="node1" presStyleIdx="1" presStyleCnt="2"/>
      <dgm:spPr/>
      <dgm:t>
        <a:bodyPr/>
        <a:lstStyle/>
        <a:p>
          <a:endParaRPr lang="ru-RU"/>
        </a:p>
      </dgm:t>
    </dgm:pt>
    <dgm:pt modelId="{FE843EA6-2BE1-4AE9-95C6-C61B9F9DF0B7}" type="pres">
      <dgm:prSet presAssocID="{1503AE47-3882-422B-A8E9-BCBA527FA33E}" presName="parTrans" presStyleLbl="sibTrans2D1" presStyleIdx="1" presStyleCnt="2"/>
      <dgm:spPr/>
      <dgm:t>
        <a:bodyPr/>
        <a:lstStyle/>
        <a:p>
          <a:endParaRPr lang="ru-RU"/>
        </a:p>
      </dgm:t>
    </dgm:pt>
    <dgm:pt modelId="{9F629CD4-565C-48AE-A42C-8189F5647E57}" type="pres">
      <dgm:prSet presAssocID="{383083A2-3817-497C-87B7-158FF7728A74}" presName="child" presStyleLbl="alignAccFollowNode1" presStyleIdx="1" presStyleCnt="2" custScaleY="160890">
        <dgm:presLayoutVars>
          <dgm:chMax val="0"/>
          <dgm:bulletEnabled val="1"/>
        </dgm:presLayoutVars>
      </dgm:prSet>
      <dgm:spPr/>
      <dgm:t>
        <a:bodyPr/>
        <a:lstStyle/>
        <a:p>
          <a:endParaRPr lang="ru-RU"/>
        </a:p>
      </dgm:t>
    </dgm:pt>
  </dgm:ptLst>
  <dgm:cxnLst>
    <dgm:cxn modelId="{5BA48BDD-41D6-4A3B-B2D0-1783CF82D2F9}" srcId="{ED439EA9-A815-45C2-9945-CCAC9450621D}" destId="{383083A2-3817-497C-87B7-158FF7728A74}" srcOrd="0" destOrd="0" parTransId="{1503AE47-3882-422B-A8E9-BCBA527FA33E}" sibTransId="{CD6E8AD1-1481-4628-AACF-DEF10512790B}"/>
    <dgm:cxn modelId="{7A060918-367F-47A2-AD09-07E770E0CB87}" type="presOf" srcId="{F52E3D14-E915-4EFA-8D9A-24D20D5E2896}" destId="{1A678F6F-E369-4FBE-94AA-56F4FC1678AD}" srcOrd="0" destOrd="0" presId="urn:microsoft.com/office/officeart/2005/8/layout/lProcess1"/>
    <dgm:cxn modelId="{CD5D1F30-7BFE-496F-97C1-4A9C802790D4}" type="presOf" srcId="{383083A2-3817-497C-87B7-158FF7728A74}" destId="{9F629CD4-565C-48AE-A42C-8189F5647E57}" srcOrd="0" destOrd="0" presId="urn:microsoft.com/office/officeart/2005/8/layout/lProcess1"/>
    <dgm:cxn modelId="{3C4FA478-7342-479D-A084-5EAF45A3033B}" type="presOf" srcId="{ED439EA9-A815-45C2-9945-CCAC9450621D}" destId="{1554DB0A-DC0E-4AD3-8E7C-43A4482CF602}" srcOrd="0" destOrd="0" presId="urn:microsoft.com/office/officeart/2005/8/layout/lProcess1"/>
    <dgm:cxn modelId="{73182FCD-A3EE-4171-B495-979AFCC4B3E9}" srcId="{74E56E52-1D52-4C19-9A6E-1EF90B243CE2}" destId="{B50DACD6-A384-4639-AA3E-DD98F8EF0DD3}" srcOrd="0" destOrd="0" parTransId="{7CE0E067-82B4-4B9F-BD37-D8E294C53D59}" sibTransId="{5D79972B-B12F-42F3-8CB3-0F8C92CFC737}"/>
    <dgm:cxn modelId="{ED6841D7-D927-463A-BB85-84494A87B2ED}" srcId="{74E56E52-1D52-4C19-9A6E-1EF90B243CE2}" destId="{ED439EA9-A815-45C2-9945-CCAC9450621D}" srcOrd="1" destOrd="0" parTransId="{5D0514B3-0083-4169-8F2C-6918C41B7DE6}" sibTransId="{37FFE6B6-2E5B-4D6E-983B-090DCC301B2E}"/>
    <dgm:cxn modelId="{890F98A1-21B3-441D-8E56-D9C5F117DA88}" type="presOf" srcId="{1503AE47-3882-422B-A8E9-BCBA527FA33E}" destId="{FE843EA6-2BE1-4AE9-95C6-C61B9F9DF0B7}" srcOrd="0" destOrd="0" presId="urn:microsoft.com/office/officeart/2005/8/layout/lProcess1"/>
    <dgm:cxn modelId="{AD766544-0CB1-44C8-930C-D6004871999F}" srcId="{B50DACD6-A384-4639-AA3E-DD98F8EF0DD3}" destId="{80631B5B-E2EA-4BC3-AF1D-B8F2D8C75621}" srcOrd="0" destOrd="0" parTransId="{F52E3D14-E915-4EFA-8D9A-24D20D5E2896}" sibTransId="{42C5D3AF-0429-45E4-81C4-A38C262B328E}"/>
    <dgm:cxn modelId="{F3B9B182-C653-489E-8FCF-659AC192C379}" type="presOf" srcId="{B50DACD6-A384-4639-AA3E-DD98F8EF0DD3}" destId="{067D8C15-F8F5-46C5-8CC3-7434E6748376}" srcOrd="0" destOrd="0" presId="urn:microsoft.com/office/officeart/2005/8/layout/lProcess1"/>
    <dgm:cxn modelId="{74AD2C6A-59F0-4EFC-9B8B-C8F28D6E04F4}" type="presOf" srcId="{80631B5B-E2EA-4BC3-AF1D-B8F2D8C75621}" destId="{AA180527-68F9-47DA-B18A-A23401370FD0}" srcOrd="0" destOrd="0" presId="urn:microsoft.com/office/officeart/2005/8/layout/lProcess1"/>
    <dgm:cxn modelId="{D2525ECD-560E-4D8C-8A3B-07A7100965EA}" type="presOf" srcId="{74E56E52-1D52-4C19-9A6E-1EF90B243CE2}" destId="{221D3561-1AF5-4705-9C86-882D2B369474}" srcOrd="0" destOrd="0" presId="urn:microsoft.com/office/officeart/2005/8/layout/lProcess1"/>
    <dgm:cxn modelId="{2CEA47A0-C7AB-4B49-9E97-02BF9895CC1D}" type="presParOf" srcId="{221D3561-1AF5-4705-9C86-882D2B369474}" destId="{7D708D9C-1534-4629-82CD-4E123245B139}" srcOrd="0" destOrd="0" presId="urn:microsoft.com/office/officeart/2005/8/layout/lProcess1"/>
    <dgm:cxn modelId="{4FCB7553-C9E5-4326-B205-B4CD1B793EC3}" type="presParOf" srcId="{7D708D9C-1534-4629-82CD-4E123245B139}" destId="{067D8C15-F8F5-46C5-8CC3-7434E6748376}" srcOrd="0" destOrd="0" presId="urn:microsoft.com/office/officeart/2005/8/layout/lProcess1"/>
    <dgm:cxn modelId="{65FF6795-5C57-4266-8FE6-063626BA6B25}" type="presParOf" srcId="{7D708D9C-1534-4629-82CD-4E123245B139}" destId="{1A678F6F-E369-4FBE-94AA-56F4FC1678AD}" srcOrd="1" destOrd="0" presId="urn:microsoft.com/office/officeart/2005/8/layout/lProcess1"/>
    <dgm:cxn modelId="{DC13E53F-149D-48E4-AF05-FB737CD2807D}" type="presParOf" srcId="{7D708D9C-1534-4629-82CD-4E123245B139}" destId="{AA180527-68F9-47DA-B18A-A23401370FD0}" srcOrd="2" destOrd="0" presId="urn:microsoft.com/office/officeart/2005/8/layout/lProcess1"/>
    <dgm:cxn modelId="{1C4054BC-1DB1-485E-A251-22AE50C062AC}" type="presParOf" srcId="{221D3561-1AF5-4705-9C86-882D2B369474}" destId="{520DAA88-1AC7-4D83-A2FC-017609BBEB0D}" srcOrd="1" destOrd="0" presId="urn:microsoft.com/office/officeart/2005/8/layout/lProcess1"/>
    <dgm:cxn modelId="{92EF10B7-C9B0-4349-A2AB-CD1807804E2B}" type="presParOf" srcId="{221D3561-1AF5-4705-9C86-882D2B369474}" destId="{09962DA1-B692-47A4-837C-6CED71DBD5D3}" srcOrd="2" destOrd="0" presId="urn:microsoft.com/office/officeart/2005/8/layout/lProcess1"/>
    <dgm:cxn modelId="{08338CB1-D3BE-49B8-9960-5B729C8E85B2}" type="presParOf" srcId="{09962DA1-B692-47A4-837C-6CED71DBD5D3}" destId="{1554DB0A-DC0E-4AD3-8E7C-43A4482CF602}" srcOrd="0" destOrd="0" presId="urn:microsoft.com/office/officeart/2005/8/layout/lProcess1"/>
    <dgm:cxn modelId="{D0FB32C4-DF03-4514-9AB7-A436DB5FD8EB}" type="presParOf" srcId="{09962DA1-B692-47A4-837C-6CED71DBD5D3}" destId="{FE843EA6-2BE1-4AE9-95C6-C61B9F9DF0B7}" srcOrd="1" destOrd="0" presId="urn:microsoft.com/office/officeart/2005/8/layout/lProcess1"/>
    <dgm:cxn modelId="{B2F32A24-DB4D-40C7-BF46-B2EE7A1029FD}" type="presParOf" srcId="{09962DA1-B692-47A4-837C-6CED71DBD5D3}" destId="{9F629CD4-565C-48AE-A42C-8189F5647E57}"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A3E0E85-BFD9-42E7-9781-33444424A326}"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endParaRPr lang="ru-RU"/>
        </a:p>
      </dgm:t>
    </dgm:pt>
    <dgm:pt modelId="{20196B51-D3BC-44BF-868D-51A19E0D330E}">
      <dgm:prSet/>
      <dgm:spPr/>
      <dgm:t>
        <a:bodyPr/>
        <a:lstStyle/>
        <a:p>
          <a:pPr rtl="0"/>
          <a:r>
            <a:rPr lang="ru-RU" dirty="0" smtClean="0">
              <a:effectLst>
                <a:outerShdw blurRad="38100" dist="38100" dir="2700000" algn="tl">
                  <a:srgbClr val="000000">
                    <a:alpha val="43137"/>
                  </a:srgbClr>
                </a:outerShdw>
              </a:effectLst>
            </a:rPr>
            <a:t>Решение Краснодарского УФАС России от 07.04.2021 № ВП-98/2021-КС по делу № 023/06/99-1573/2021</a:t>
          </a:r>
          <a:endParaRPr lang="ru-RU" dirty="0">
            <a:effectLst>
              <a:outerShdw blurRad="38100" dist="38100" dir="2700000" algn="tl">
                <a:srgbClr val="000000">
                  <a:alpha val="43137"/>
                </a:srgbClr>
              </a:outerShdw>
            </a:effectLst>
          </a:endParaRPr>
        </a:p>
      </dgm:t>
    </dgm:pt>
    <dgm:pt modelId="{24861B23-199E-4F36-A23C-1A5F342A3D18}" type="parTrans" cxnId="{40D0817A-CCD1-4703-ADD1-7848B6CE4783}">
      <dgm:prSet/>
      <dgm:spPr/>
      <dgm:t>
        <a:bodyPr/>
        <a:lstStyle/>
        <a:p>
          <a:endParaRPr lang="ru-RU"/>
        </a:p>
      </dgm:t>
    </dgm:pt>
    <dgm:pt modelId="{369167CC-C480-4587-9DF1-DF6DD447F55D}" type="sibTrans" cxnId="{40D0817A-CCD1-4703-ADD1-7848B6CE4783}">
      <dgm:prSet/>
      <dgm:spPr/>
      <dgm:t>
        <a:bodyPr/>
        <a:lstStyle/>
        <a:p>
          <a:endParaRPr lang="ru-RU"/>
        </a:p>
      </dgm:t>
    </dgm:pt>
    <dgm:pt modelId="{084710BF-EF7F-4EFB-8729-444470A4F1D8}">
      <dgm:prSet/>
      <dgm:spPr/>
      <dgm:t>
        <a:bodyPr/>
        <a:lstStyle/>
        <a:p>
          <a:pPr rtl="0"/>
          <a:r>
            <a:rPr lang="ru-RU" dirty="0" smtClean="0"/>
            <a:t>Государственным или муниципальным заказчиком как получателем бюджетных средств предусмотренное настоящей частью изменение может быть осуществлено в пределах, доведенных в соответствии с бюджетным законодательством Российской Федерации лимитов бюджетных обязательств на срок исполнения контракта.</a:t>
          </a:r>
          <a:endParaRPr lang="ru-RU" dirty="0"/>
        </a:p>
      </dgm:t>
    </dgm:pt>
    <dgm:pt modelId="{7824653E-5EAD-4874-9B85-889DBFD8F858}" type="parTrans" cxnId="{62A612FF-60CD-46D1-90DF-E41FA0A0B078}">
      <dgm:prSet/>
      <dgm:spPr/>
      <dgm:t>
        <a:bodyPr/>
        <a:lstStyle/>
        <a:p>
          <a:endParaRPr lang="ru-RU"/>
        </a:p>
      </dgm:t>
    </dgm:pt>
    <dgm:pt modelId="{2B97B1F6-3631-46CC-BE39-629AA672ED84}" type="sibTrans" cxnId="{62A612FF-60CD-46D1-90DF-E41FA0A0B078}">
      <dgm:prSet/>
      <dgm:spPr/>
      <dgm:t>
        <a:bodyPr/>
        <a:lstStyle/>
        <a:p>
          <a:endParaRPr lang="ru-RU"/>
        </a:p>
      </dgm:t>
    </dgm:pt>
    <dgm:pt modelId="{962D0CD1-40E6-4453-98FA-906FDFF29ED5}">
      <dgm:prSet/>
      <dgm:spPr/>
      <dgm:t>
        <a:bodyPr/>
        <a:lstStyle/>
        <a:p>
          <a:pPr rtl="0"/>
          <a:r>
            <a:rPr lang="ru-RU" dirty="0" smtClean="0">
              <a:effectLst>
                <a:outerShdw blurRad="38100" dist="38100" dir="2700000" algn="tl">
                  <a:srgbClr val="000000">
                    <a:alpha val="43137"/>
                  </a:srgbClr>
                </a:outerShdw>
              </a:effectLst>
            </a:rPr>
            <a:t>Решение Челябинского УФАС России от 12.02.2021 № 074/06/105-327/2021 по делу № 67-ж/2021</a:t>
          </a:r>
          <a:endParaRPr lang="ru-RU" dirty="0">
            <a:effectLst>
              <a:outerShdw blurRad="38100" dist="38100" dir="2700000" algn="tl">
                <a:srgbClr val="000000">
                  <a:alpha val="43137"/>
                </a:srgbClr>
              </a:outerShdw>
            </a:effectLst>
          </a:endParaRPr>
        </a:p>
      </dgm:t>
    </dgm:pt>
    <dgm:pt modelId="{40463758-93FA-4D9E-89BC-DAD03106D0C1}" type="parTrans" cxnId="{2A8D92BE-D750-4352-9F79-1F7240F260AE}">
      <dgm:prSet/>
      <dgm:spPr/>
      <dgm:t>
        <a:bodyPr/>
        <a:lstStyle/>
        <a:p>
          <a:endParaRPr lang="ru-RU"/>
        </a:p>
      </dgm:t>
    </dgm:pt>
    <dgm:pt modelId="{FFA06C67-2ABE-4600-AF4E-3317A5654FDB}" type="sibTrans" cxnId="{2A8D92BE-D750-4352-9F79-1F7240F260AE}">
      <dgm:prSet/>
      <dgm:spPr/>
      <dgm:t>
        <a:bodyPr/>
        <a:lstStyle/>
        <a:p>
          <a:endParaRPr lang="ru-RU"/>
        </a:p>
      </dgm:t>
    </dgm:pt>
    <dgm:pt modelId="{C5028B40-A3FE-43A5-8FFF-E61ABC1FC979}">
      <dgm:prSet/>
      <dgm:spPr/>
      <dgm:t>
        <a:bodyPr/>
        <a:lstStyle/>
        <a:p>
          <a:pPr rtl="0"/>
          <a:r>
            <a:rPr lang="ru-RU" dirty="0" smtClean="0"/>
            <a:t>На дату заседания Комиссии законодательство о контрактной системе, нормативные правовые акты Правительства Российской Федерации подобных исключений в отношении закупок, осуществляемых в 2021 году, не предусматривают.</a:t>
          </a:r>
          <a:endParaRPr lang="ru-RU" dirty="0"/>
        </a:p>
      </dgm:t>
    </dgm:pt>
    <dgm:pt modelId="{79C96BEF-4455-4365-9FEA-29D72E362E28}" type="parTrans" cxnId="{A946D546-8F22-4B12-8F91-7988093F4597}">
      <dgm:prSet/>
      <dgm:spPr/>
      <dgm:t>
        <a:bodyPr/>
        <a:lstStyle/>
        <a:p>
          <a:endParaRPr lang="ru-RU"/>
        </a:p>
      </dgm:t>
    </dgm:pt>
    <dgm:pt modelId="{4C283BC8-EAFB-40A6-BA68-44090558F2DE}" type="sibTrans" cxnId="{A946D546-8F22-4B12-8F91-7988093F4597}">
      <dgm:prSet/>
      <dgm:spPr/>
      <dgm:t>
        <a:bodyPr/>
        <a:lstStyle/>
        <a:p>
          <a:endParaRPr lang="ru-RU"/>
        </a:p>
      </dgm:t>
    </dgm:pt>
    <dgm:pt modelId="{23C11EA1-F41E-4AF0-ACB3-1FCA9432A1AF}" type="pres">
      <dgm:prSet presAssocID="{4A3E0E85-BFD9-42E7-9781-33444424A326}" presName="Name0" presStyleCnt="0">
        <dgm:presLayoutVars>
          <dgm:dir/>
          <dgm:animLvl val="lvl"/>
          <dgm:resizeHandles val="exact"/>
        </dgm:presLayoutVars>
      </dgm:prSet>
      <dgm:spPr/>
      <dgm:t>
        <a:bodyPr/>
        <a:lstStyle/>
        <a:p>
          <a:endParaRPr lang="ru-RU"/>
        </a:p>
      </dgm:t>
    </dgm:pt>
    <dgm:pt modelId="{DCD2BAEA-A5A2-4B2C-BD19-2EB3609AA833}" type="pres">
      <dgm:prSet presAssocID="{20196B51-D3BC-44BF-868D-51A19E0D330E}" presName="vertFlow" presStyleCnt="0"/>
      <dgm:spPr/>
    </dgm:pt>
    <dgm:pt modelId="{C26F6B3E-45B6-4263-88AF-1D7F7B03C65B}" type="pres">
      <dgm:prSet presAssocID="{20196B51-D3BC-44BF-868D-51A19E0D330E}" presName="header" presStyleLbl="node1" presStyleIdx="0" presStyleCnt="2"/>
      <dgm:spPr/>
      <dgm:t>
        <a:bodyPr/>
        <a:lstStyle/>
        <a:p>
          <a:endParaRPr lang="ru-RU"/>
        </a:p>
      </dgm:t>
    </dgm:pt>
    <dgm:pt modelId="{3E1E95EB-7761-439A-80C9-4B4429814CCC}" type="pres">
      <dgm:prSet presAssocID="{7824653E-5EAD-4874-9B85-889DBFD8F858}" presName="parTrans" presStyleLbl="sibTrans2D1" presStyleIdx="0" presStyleCnt="2"/>
      <dgm:spPr/>
      <dgm:t>
        <a:bodyPr/>
        <a:lstStyle/>
        <a:p>
          <a:endParaRPr lang="ru-RU"/>
        </a:p>
      </dgm:t>
    </dgm:pt>
    <dgm:pt modelId="{F1345AF7-6BDF-4F79-8B7B-A78682178CF9}" type="pres">
      <dgm:prSet presAssocID="{084710BF-EF7F-4EFB-8729-444470A4F1D8}" presName="child" presStyleLbl="alignAccFollowNode1" presStyleIdx="0" presStyleCnt="2" custScaleY="199738">
        <dgm:presLayoutVars>
          <dgm:chMax val="0"/>
          <dgm:bulletEnabled val="1"/>
        </dgm:presLayoutVars>
      </dgm:prSet>
      <dgm:spPr/>
      <dgm:t>
        <a:bodyPr/>
        <a:lstStyle/>
        <a:p>
          <a:endParaRPr lang="ru-RU"/>
        </a:p>
      </dgm:t>
    </dgm:pt>
    <dgm:pt modelId="{2D4052A2-0E35-49A0-B6BD-5CA816A46C84}" type="pres">
      <dgm:prSet presAssocID="{20196B51-D3BC-44BF-868D-51A19E0D330E}" presName="hSp" presStyleCnt="0"/>
      <dgm:spPr/>
    </dgm:pt>
    <dgm:pt modelId="{4587C57D-2365-4B84-9BD8-D148477DB9E9}" type="pres">
      <dgm:prSet presAssocID="{962D0CD1-40E6-4453-98FA-906FDFF29ED5}" presName="vertFlow" presStyleCnt="0"/>
      <dgm:spPr/>
    </dgm:pt>
    <dgm:pt modelId="{38DD7B4E-0ADF-48A3-9B18-26F975F53B9B}" type="pres">
      <dgm:prSet presAssocID="{962D0CD1-40E6-4453-98FA-906FDFF29ED5}" presName="header" presStyleLbl="node1" presStyleIdx="1" presStyleCnt="2"/>
      <dgm:spPr/>
      <dgm:t>
        <a:bodyPr/>
        <a:lstStyle/>
        <a:p>
          <a:endParaRPr lang="ru-RU"/>
        </a:p>
      </dgm:t>
    </dgm:pt>
    <dgm:pt modelId="{82D77CB4-24FB-4F55-B465-0B6E2168AD28}" type="pres">
      <dgm:prSet presAssocID="{79C96BEF-4455-4365-9FEA-29D72E362E28}" presName="parTrans" presStyleLbl="sibTrans2D1" presStyleIdx="1" presStyleCnt="2"/>
      <dgm:spPr/>
      <dgm:t>
        <a:bodyPr/>
        <a:lstStyle/>
        <a:p>
          <a:endParaRPr lang="ru-RU"/>
        </a:p>
      </dgm:t>
    </dgm:pt>
    <dgm:pt modelId="{7DD45818-303D-4B0B-A026-F756BDDBB7F0}" type="pres">
      <dgm:prSet presAssocID="{C5028B40-A3FE-43A5-8FFF-E61ABC1FC979}" presName="child" presStyleLbl="alignAccFollowNode1" presStyleIdx="1" presStyleCnt="2" custScaleY="199738">
        <dgm:presLayoutVars>
          <dgm:chMax val="0"/>
          <dgm:bulletEnabled val="1"/>
        </dgm:presLayoutVars>
      </dgm:prSet>
      <dgm:spPr/>
      <dgm:t>
        <a:bodyPr/>
        <a:lstStyle/>
        <a:p>
          <a:endParaRPr lang="ru-RU"/>
        </a:p>
      </dgm:t>
    </dgm:pt>
  </dgm:ptLst>
  <dgm:cxnLst>
    <dgm:cxn modelId="{62A612FF-60CD-46D1-90DF-E41FA0A0B078}" srcId="{20196B51-D3BC-44BF-868D-51A19E0D330E}" destId="{084710BF-EF7F-4EFB-8729-444470A4F1D8}" srcOrd="0" destOrd="0" parTransId="{7824653E-5EAD-4874-9B85-889DBFD8F858}" sibTransId="{2B97B1F6-3631-46CC-BE39-629AA672ED84}"/>
    <dgm:cxn modelId="{30CE0171-3B77-4B5B-83EF-364D9503A493}" type="presOf" srcId="{4A3E0E85-BFD9-42E7-9781-33444424A326}" destId="{23C11EA1-F41E-4AF0-ACB3-1FCA9432A1AF}" srcOrd="0" destOrd="0" presId="urn:microsoft.com/office/officeart/2005/8/layout/lProcess1"/>
    <dgm:cxn modelId="{40D0817A-CCD1-4703-ADD1-7848B6CE4783}" srcId="{4A3E0E85-BFD9-42E7-9781-33444424A326}" destId="{20196B51-D3BC-44BF-868D-51A19E0D330E}" srcOrd="0" destOrd="0" parTransId="{24861B23-199E-4F36-A23C-1A5F342A3D18}" sibTransId="{369167CC-C480-4587-9DF1-DF6DD447F55D}"/>
    <dgm:cxn modelId="{A598FC76-BBC8-411A-BAEF-8F920E90BA03}" type="presOf" srcId="{79C96BEF-4455-4365-9FEA-29D72E362E28}" destId="{82D77CB4-24FB-4F55-B465-0B6E2168AD28}" srcOrd="0" destOrd="0" presId="urn:microsoft.com/office/officeart/2005/8/layout/lProcess1"/>
    <dgm:cxn modelId="{A946D546-8F22-4B12-8F91-7988093F4597}" srcId="{962D0CD1-40E6-4453-98FA-906FDFF29ED5}" destId="{C5028B40-A3FE-43A5-8FFF-E61ABC1FC979}" srcOrd="0" destOrd="0" parTransId="{79C96BEF-4455-4365-9FEA-29D72E362E28}" sibTransId="{4C283BC8-EAFB-40A6-BA68-44090558F2DE}"/>
    <dgm:cxn modelId="{DFA9FEE6-2342-4FEB-8005-7BD26598EE5C}" type="presOf" srcId="{C5028B40-A3FE-43A5-8FFF-E61ABC1FC979}" destId="{7DD45818-303D-4B0B-A026-F756BDDBB7F0}" srcOrd="0" destOrd="0" presId="urn:microsoft.com/office/officeart/2005/8/layout/lProcess1"/>
    <dgm:cxn modelId="{E1542685-E8AC-42B4-8EEB-4476AC3C84E4}" type="presOf" srcId="{20196B51-D3BC-44BF-868D-51A19E0D330E}" destId="{C26F6B3E-45B6-4263-88AF-1D7F7B03C65B}" srcOrd="0" destOrd="0" presId="urn:microsoft.com/office/officeart/2005/8/layout/lProcess1"/>
    <dgm:cxn modelId="{992D6DF0-5226-4EA8-BEB9-B2EBE0A21A79}" type="presOf" srcId="{7824653E-5EAD-4874-9B85-889DBFD8F858}" destId="{3E1E95EB-7761-439A-80C9-4B4429814CCC}" srcOrd="0" destOrd="0" presId="urn:microsoft.com/office/officeart/2005/8/layout/lProcess1"/>
    <dgm:cxn modelId="{B54A9C5C-2D77-49D0-9DDA-113B017C0C7D}" type="presOf" srcId="{084710BF-EF7F-4EFB-8729-444470A4F1D8}" destId="{F1345AF7-6BDF-4F79-8B7B-A78682178CF9}" srcOrd="0" destOrd="0" presId="urn:microsoft.com/office/officeart/2005/8/layout/lProcess1"/>
    <dgm:cxn modelId="{2A8D92BE-D750-4352-9F79-1F7240F260AE}" srcId="{4A3E0E85-BFD9-42E7-9781-33444424A326}" destId="{962D0CD1-40E6-4453-98FA-906FDFF29ED5}" srcOrd="1" destOrd="0" parTransId="{40463758-93FA-4D9E-89BC-DAD03106D0C1}" sibTransId="{FFA06C67-2ABE-4600-AF4E-3317A5654FDB}"/>
    <dgm:cxn modelId="{C5FBA7DA-AACD-43A5-876B-25CD9680425F}" type="presOf" srcId="{962D0CD1-40E6-4453-98FA-906FDFF29ED5}" destId="{38DD7B4E-0ADF-48A3-9B18-26F975F53B9B}" srcOrd="0" destOrd="0" presId="urn:microsoft.com/office/officeart/2005/8/layout/lProcess1"/>
    <dgm:cxn modelId="{3C735021-2ED3-4E2E-A69D-7D58F7F40F59}" type="presParOf" srcId="{23C11EA1-F41E-4AF0-ACB3-1FCA9432A1AF}" destId="{DCD2BAEA-A5A2-4B2C-BD19-2EB3609AA833}" srcOrd="0" destOrd="0" presId="urn:microsoft.com/office/officeart/2005/8/layout/lProcess1"/>
    <dgm:cxn modelId="{942347C5-1C68-4DF0-A4BC-AF89535AA2B2}" type="presParOf" srcId="{DCD2BAEA-A5A2-4B2C-BD19-2EB3609AA833}" destId="{C26F6B3E-45B6-4263-88AF-1D7F7B03C65B}" srcOrd="0" destOrd="0" presId="urn:microsoft.com/office/officeart/2005/8/layout/lProcess1"/>
    <dgm:cxn modelId="{AA25ED03-8D0D-450C-B82A-55AF4B1771CE}" type="presParOf" srcId="{DCD2BAEA-A5A2-4B2C-BD19-2EB3609AA833}" destId="{3E1E95EB-7761-439A-80C9-4B4429814CCC}" srcOrd="1" destOrd="0" presId="urn:microsoft.com/office/officeart/2005/8/layout/lProcess1"/>
    <dgm:cxn modelId="{DE96C1A3-AF7F-46D3-9A7D-EC8FCF06A53E}" type="presParOf" srcId="{DCD2BAEA-A5A2-4B2C-BD19-2EB3609AA833}" destId="{F1345AF7-6BDF-4F79-8B7B-A78682178CF9}" srcOrd="2" destOrd="0" presId="urn:microsoft.com/office/officeart/2005/8/layout/lProcess1"/>
    <dgm:cxn modelId="{3E6B1D65-ED8F-48FB-882D-D74D3FBB3622}" type="presParOf" srcId="{23C11EA1-F41E-4AF0-ACB3-1FCA9432A1AF}" destId="{2D4052A2-0E35-49A0-B6BD-5CA816A46C84}" srcOrd="1" destOrd="0" presId="urn:microsoft.com/office/officeart/2005/8/layout/lProcess1"/>
    <dgm:cxn modelId="{E98D799B-7430-4302-9C9B-AB4727B44039}" type="presParOf" srcId="{23C11EA1-F41E-4AF0-ACB3-1FCA9432A1AF}" destId="{4587C57D-2365-4B84-9BD8-D148477DB9E9}" srcOrd="2" destOrd="0" presId="urn:microsoft.com/office/officeart/2005/8/layout/lProcess1"/>
    <dgm:cxn modelId="{EC83FE25-25E4-4958-8788-223B0D1B8181}" type="presParOf" srcId="{4587C57D-2365-4B84-9BD8-D148477DB9E9}" destId="{38DD7B4E-0ADF-48A3-9B18-26F975F53B9B}" srcOrd="0" destOrd="0" presId="urn:microsoft.com/office/officeart/2005/8/layout/lProcess1"/>
    <dgm:cxn modelId="{012808F1-C0E8-4AFE-9BE7-9F0892641935}" type="presParOf" srcId="{4587C57D-2365-4B84-9BD8-D148477DB9E9}" destId="{82D77CB4-24FB-4F55-B465-0B6E2168AD28}" srcOrd="1" destOrd="0" presId="urn:microsoft.com/office/officeart/2005/8/layout/lProcess1"/>
    <dgm:cxn modelId="{663FB1AE-DE07-4747-B9D1-38C302E1C247}" type="presParOf" srcId="{4587C57D-2365-4B84-9BD8-D148477DB9E9}" destId="{7DD45818-303D-4B0B-A026-F756BDDBB7F0}"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4B27DB-9553-4F5A-BB30-7E91995A9583}"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ru-RU"/>
        </a:p>
      </dgm:t>
    </dgm:pt>
    <dgm:pt modelId="{553BA7E0-EC03-46C9-AD91-655BE097B652}">
      <dgm:prSet/>
      <dgm:spPr/>
      <dgm:t>
        <a:bodyPr/>
        <a:lstStyle/>
        <a:p>
          <a:pPr rtl="0"/>
          <a:r>
            <a:rPr lang="ru-RU" dirty="0" smtClean="0">
              <a:effectLst>
                <a:outerShdw blurRad="38100" dist="38100" dir="2700000" algn="tl">
                  <a:srgbClr val="000000">
                    <a:alpha val="43137"/>
                  </a:srgbClr>
                </a:outerShdw>
              </a:effectLst>
            </a:rPr>
            <a:t>Письмо Минэкономразвития России от 20.02.2017 № Д28и-695</a:t>
          </a:r>
          <a:endParaRPr lang="ru-RU" dirty="0">
            <a:effectLst>
              <a:outerShdw blurRad="38100" dist="38100" dir="2700000" algn="tl">
                <a:srgbClr val="000000">
                  <a:alpha val="43137"/>
                </a:srgbClr>
              </a:outerShdw>
            </a:effectLst>
          </a:endParaRPr>
        </a:p>
      </dgm:t>
    </dgm:pt>
    <dgm:pt modelId="{02A0CF6E-EEE7-47A5-8EA4-6DCF13FD0EAD}" type="parTrans" cxnId="{0B82FA35-A50A-427C-9F70-7F16F6499A10}">
      <dgm:prSet/>
      <dgm:spPr/>
      <dgm:t>
        <a:bodyPr/>
        <a:lstStyle/>
        <a:p>
          <a:endParaRPr lang="ru-RU">
            <a:effectLst>
              <a:outerShdw blurRad="38100" dist="38100" dir="2700000" algn="tl">
                <a:srgbClr val="000000">
                  <a:alpha val="43137"/>
                </a:srgbClr>
              </a:outerShdw>
            </a:effectLst>
          </a:endParaRPr>
        </a:p>
      </dgm:t>
    </dgm:pt>
    <dgm:pt modelId="{0B66B363-0273-4720-8D3C-F8F609582FCD}" type="sibTrans" cxnId="{0B82FA35-A50A-427C-9F70-7F16F6499A10}">
      <dgm:prSet/>
      <dgm:spPr/>
      <dgm:t>
        <a:bodyPr/>
        <a:lstStyle/>
        <a:p>
          <a:endParaRPr lang="ru-RU">
            <a:effectLst>
              <a:outerShdw blurRad="38100" dist="38100" dir="2700000" algn="tl">
                <a:srgbClr val="000000">
                  <a:alpha val="43137"/>
                </a:srgbClr>
              </a:outerShdw>
            </a:effectLst>
          </a:endParaRPr>
        </a:p>
      </dgm:t>
    </dgm:pt>
    <dgm:pt modelId="{716A1383-1B8B-4B0D-BB6B-81A34E022B8B}">
      <dgm:prSet/>
      <dgm:spPr/>
      <dgm:t>
        <a:bodyPr/>
        <a:lstStyle/>
        <a:p>
          <a:pPr rtl="0"/>
          <a:r>
            <a:rPr lang="ru-RU" dirty="0" smtClean="0">
              <a:effectLst>
                <a:outerShdw blurRad="38100" dist="38100" dir="2700000" algn="tl">
                  <a:srgbClr val="000000">
                    <a:alpha val="43137"/>
                  </a:srgbClr>
                </a:outerShdw>
              </a:effectLst>
            </a:rPr>
            <a:t>Увеличение количества товаров возможно по </a:t>
          </a:r>
          <a:r>
            <a:rPr lang="ru-RU" b="1" dirty="0" smtClean="0">
              <a:effectLst>
                <a:outerShdw blurRad="38100" dist="38100" dir="2700000" algn="tl">
                  <a:srgbClr val="000000">
                    <a:alpha val="43137"/>
                  </a:srgbClr>
                </a:outerShdw>
              </a:effectLst>
            </a:rPr>
            <a:t>любому виду товаров</a:t>
          </a:r>
          <a:r>
            <a:rPr lang="ru-RU" dirty="0" smtClean="0">
              <a:effectLst>
                <a:outerShdw blurRad="38100" dist="38100" dir="2700000" algn="tl">
                  <a:srgbClr val="000000">
                    <a:alpha val="43137"/>
                  </a:srgbClr>
                </a:outerShdw>
              </a:effectLst>
            </a:rPr>
            <a:t>, если цена единицы товара определяется в соответствии с частью 18 статьи 34 Закона № 44-ФЗ</a:t>
          </a:r>
          <a:endParaRPr lang="ru-RU" dirty="0">
            <a:effectLst>
              <a:outerShdw blurRad="38100" dist="38100" dir="2700000" algn="tl">
                <a:srgbClr val="000000">
                  <a:alpha val="43137"/>
                </a:srgbClr>
              </a:outerShdw>
            </a:effectLst>
          </a:endParaRPr>
        </a:p>
      </dgm:t>
    </dgm:pt>
    <dgm:pt modelId="{38D5DD5D-F17D-437D-9001-E26F5BC66F45}" type="parTrans" cxnId="{E3951538-6F34-46FD-BD79-D9C4499D142E}">
      <dgm:prSet/>
      <dgm:spPr/>
      <dgm:t>
        <a:bodyPr/>
        <a:lstStyle/>
        <a:p>
          <a:endParaRPr lang="ru-RU">
            <a:effectLst>
              <a:outerShdw blurRad="38100" dist="38100" dir="2700000" algn="tl">
                <a:srgbClr val="000000">
                  <a:alpha val="43137"/>
                </a:srgbClr>
              </a:outerShdw>
            </a:effectLst>
          </a:endParaRPr>
        </a:p>
      </dgm:t>
    </dgm:pt>
    <dgm:pt modelId="{3160F1E8-60F8-47D8-99D2-90589E317C4A}" type="sibTrans" cxnId="{E3951538-6F34-46FD-BD79-D9C4499D142E}">
      <dgm:prSet/>
      <dgm:spPr/>
      <dgm:t>
        <a:bodyPr/>
        <a:lstStyle/>
        <a:p>
          <a:endParaRPr lang="ru-RU">
            <a:effectLst>
              <a:outerShdw blurRad="38100" dist="38100" dir="2700000" algn="tl">
                <a:srgbClr val="000000">
                  <a:alpha val="43137"/>
                </a:srgbClr>
              </a:outerShdw>
            </a:effectLst>
          </a:endParaRPr>
        </a:p>
      </dgm:t>
    </dgm:pt>
    <dgm:pt modelId="{F9148AD4-084C-4701-AEA7-CF46DF224D9F}" type="pres">
      <dgm:prSet presAssocID="{5E4B27DB-9553-4F5A-BB30-7E91995A9583}" presName="Name0" presStyleCnt="0">
        <dgm:presLayoutVars>
          <dgm:dir/>
          <dgm:animLvl val="lvl"/>
          <dgm:resizeHandles/>
        </dgm:presLayoutVars>
      </dgm:prSet>
      <dgm:spPr/>
      <dgm:t>
        <a:bodyPr/>
        <a:lstStyle/>
        <a:p>
          <a:endParaRPr lang="ru-RU"/>
        </a:p>
      </dgm:t>
    </dgm:pt>
    <dgm:pt modelId="{B2BDE488-D11A-4BA4-A935-EFB3E5B331E2}" type="pres">
      <dgm:prSet presAssocID="{553BA7E0-EC03-46C9-AD91-655BE097B652}" presName="linNode" presStyleCnt="0"/>
      <dgm:spPr/>
    </dgm:pt>
    <dgm:pt modelId="{734F81D2-4F52-412D-90BF-8CDA18C10DE1}" type="pres">
      <dgm:prSet presAssocID="{553BA7E0-EC03-46C9-AD91-655BE097B652}" presName="parentShp" presStyleLbl="node1" presStyleIdx="0" presStyleCnt="1">
        <dgm:presLayoutVars>
          <dgm:bulletEnabled val="1"/>
        </dgm:presLayoutVars>
      </dgm:prSet>
      <dgm:spPr/>
      <dgm:t>
        <a:bodyPr/>
        <a:lstStyle/>
        <a:p>
          <a:endParaRPr lang="ru-RU"/>
        </a:p>
      </dgm:t>
    </dgm:pt>
    <dgm:pt modelId="{19FF90F2-3A31-471A-9875-17971807232E}" type="pres">
      <dgm:prSet presAssocID="{553BA7E0-EC03-46C9-AD91-655BE097B652}" presName="childShp" presStyleLbl="bgAccFollowNode1" presStyleIdx="0" presStyleCnt="1">
        <dgm:presLayoutVars>
          <dgm:bulletEnabled val="1"/>
        </dgm:presLayoutVars>
      </dgm:prSet>
      <dgm:spPr/>
      <dgm:t>
        <a:bodyPr/>
        <a:lstStyle/>
        <a:p>
          <a:endParaRPr lang="ru-RU"/>
        </a:p>
      </dgm:t>
    </dgm:pt>
  </dgm:ptLst>
  <dgm:cxnLst>
    <dgm:cxn modelId="{E3951538-6F34-46FD-BD79-D9C4499D142E}" srcId="{553BA7E0-EC03-46C9-AD91-655BE097B652}" destId="{716A1383-1B8B-4B0D-BB6B-81A34E022B8B}" srcOrd="0" destOrd="0" parTransId="{38D5DD5D-F17D-437D-9001-E26F5BC66F45}" sibTransId="{3160F1E8-60F8-47D8-99D2-90589E317C4A}"/>
    <dgm:cxn modelId="{0B82FA35-A50A-427C-9F70-7F16F6499A10}" srcId="{5E4B27DB-9553-4F5A-BB30-7E91995A9583}" destId="{553BA7E0-EC03-46C9-AD91-655BE097B652}" srcOrd="0" destOrd="0" parTransId="{02A0CF6E-EEE7-47A5-8EA4-6DCF13FD0EAD}" sibTransId="{0B66B363-0273-4720-8D3C-F8F609582FCD}"/>
    <dgm:cxn modelId="{190F70DC-C42E-40F2-972D-8DC74425BB36}" type="presOf" srcId="{5E4B27DB-9553-4F5A-BB30-7E91995A9583}" destId="{F9148AD4-084C-4701-AEA7-CF46DF224D9F}" srcOrd="0" destOrd="0" presId="urn:microsoft.com/office/officeart/2005/8/layout/vList6"/>
    <dgm:cxn modelId="{D13087E7-AB38-4142-919B-E30D69184BDC}" type="presOf" srcId="{553BA7E0-EC03-46C9-AD91-655BE097B652}" destId="{734F81D2-4F52-412D-90BF-8CDA18C10DE1}" srcOrd="0" destOrd="0" presId="urn:microsoft.com/office/officeart/2005/8/layout/vList6"/>
    <dgm:cxn modelId="{0EF9AD13-189C-470F-813C-059019291539}" type="presOf" srcId="{716A1383-1B8B-4B0D-BB6B-81A34E022B8B}" destId="{19FF90F2-3A31-471A-9875-17971807232E}" srcOrd="0" destOrd="0" presId="urn:microsoft.com/office/officeart/2005/8/layout/vList6"/>
    <dgm:cxn modelId="{86A045DD-39EB-42A6-95D4-AA48E0760993}" type="presParOf" srcId="{F9148AD4-084C-4701-AEA7-CF46DF224D9F}" destId="{B2BDE488-D11A-4BA4-A935-EFB3E5B331E2}" srcOrd="0" destOrd="0" presId="urn:microsoft.com/office/officeart/2005/8/layout/vList6"/>
    <dgm:cxn modelId="{52432EA8-4B2D-4268-A425-43CD15EC35EE}" type="presParOf" srcId="{B2BDE488-D11A-4BA4-A935-EFB3E5B331E2}" destId="{734F81D2-4F52-412D-90BF-8CDA18C10DE1}" srcOrd="0" destOrd="0" presId="urn:microsoft.com/office/officeart/2005/8/layout/vList6"/>
    <dgm:cxn modelId="{2E33B436-17B8-4031-9D8A-949FB93A4BA5}" type="presParOf" srcId="{B2BDE488-D11A-4BA4-A935-EFB3E5B331E2}" destId="{19FF90F2-3A31-471A-9875-17971807232E}"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A7C87B-BB26-456F-9D48-9CF2DC00B66A}" type="doc">
      <dgm:prSet loTypeId="urn:microsoft.com/office/officeart/2005/8/layout/lProcess1" loCatId="process" qsTypeId="urn:microsoft.com/office/officeart/2005/8/quickstyle/simple4" qsCatId="simple" csTypeId="urn:microsoft.com/office/officeart/2005/8/colors/accent1_4" csCatId="accent1" phldr="1"/>
      <dgm:spPr/>
      <dgm:t>
        <a:bodyPr/>
        <a:lstStyle/>
        <a:p>
          <a:endParaRPr lang="ru-RU"/>
        </a:p>
      </dgm:t>
    </dgm:pt>
    <dgm:pt modelId="{93009A8A-9D3C-44C8-8280-4ADD8C8743C0}">
      <dgm:prSet/>
      <dgm:spPr/>
      <dgm:t>
        <a:bodyPr/>
        <a:lstStyle/>
        <a:p>
          <a:pPr rtl="0">
            <a:tabLst>
              <a:tab pos="3586163" algn="l"/>
            </a:tabLst>
          </a:pPr>
          <a:r>
            <a:rPr lang="ru-RU" dirty="0" smtClean="0">
              <a:effectLst>
                <a:outerShdw blurRad="38100" dist="38100" dir="2700000" algn="tl">
                  <a:srgbClr val="000000">
                    <a:alpha val="43137"/>
                  </a:srgbClr>
                </a:outerShdw>
              </a:effectLst>
            </a:rPr>
            <a:t>Письмо Минфина России от 02.11.2017 № 03-07-11/72354</a:t>
          </a:r>
          <a:endParaRPr lang="ru-RU" dirty="0">
            <a:effectLst>
              <a:outerShdw blurRad="38100" dist="38100" dir="2700000" algn="tl">
                <a:srgbClr val="000000">
                  <a:alpha val="43137"/>
                </a:srgbClr>
              </a:outerShdw>
            </a:effectLst>
          </a:endParaRPr>
        </a:p>
      </dgm:t>
    </dgm:pt>
    <dgm:pt modelId="{E5FF0767-3A58-4CA7-B2A9-CDBE9CE5473A}" type="parTrans" cxnId="{D6B41591-61AE-417A-8E03-9995D32DF288}">
      <dgm:prSet/>
      <dgm:spPr/>
      <dgm:t>
        <a:bodyPr/>
        <a:lstStyle/>
        <a:p>
          <a:endParaRPr lang="ru-RU"/>
        </a:p>
      </dgm:t>
    </dgm:pt>
    <dgm:pt modelId="{89FD49A1-BE48-43DB-949E-98FF175FB64B}" type="sibTrans" cxnId="{D6B41591-61AE-417A-8E03-9995D32DF288}">
      <dgm:prSet/>
      <dgm:spPr/>
      <dgm:t>
        <a:bodyPr/>
        <a:lstStyle/>
        <a:p>
          <a:endParaRPr lang="ru-RU"/>
        </a:p>
      </dgm:t>
    </dgm:pt>
    <dgm:pt modelId="{D70F98B5-FA64-4750-BBBF-FC284E89CBA5}">
      <dgm:prSet custT="1"/>
      <dgm:spPr/>
      <dgm:t>
        <a:bodyPr/>
        <a:lstStyle/>
        <a:p>
          <a:pPr rtl="0"/>
          <a:r>
            <a:rPr lang="ru-RU" sz="2000" dirty="0" smtClean="0"/>
            <a:t>Контракт заключается и оплачивается заказчиком </a:t>
          </a:r>
          <a:r>
            <a:rPr lang="ru-RU" sz="2000" b="1" dirty="0" smtClean="0"/>
            <a:t>по цене победителя </a:t>
          </a:r>
          <a:r>
            <a:rPr lang="ru-RU" sz="2000" dirty="0" smtClean="0"/>
            <a:t>закупок вне зависимости от применения системы налогообложения у победителя</a:t>
          </a:r>
          <a:endParaRPr lang="ru-RU" sz="2000" dirty="0"/>
        </a:p>
      </dgm:t>
    </dgm:pt>
    <dgm:pt modelId="{9BFA28F0-57BA-4755-9FD9-96E9594477A8}" type="parTrans" cxnId="{AF2D49C5-C296-476A-B28C-D4589EC4C9CB}">
      <dgm:prSet/>
      <dgm:spPr>
        <a:solidFill>
          <a:schemeClr val="accent1">
            <a:lumMod val="75000"/>
          </a:schemeClr>
        </a:solidFill>
      </dgm:spPr>
      <dgm:t>
        <a:bodyPr/>
        <a:lstStyle/>
        <a:p>
          <a:endParaRPr lang="ru-RU"/>
        </a:p>
      </dgm:t>
    </dgm:pt>
    <dgm:pt modelId="{C4F1967E-07DB-4343-94F5-E93F6885A00F}" type="sibTrans" cxnId="{AF2D49C5-C296-476A-B28C-D4589EC4C9CB}">
      <dgm:prSet/>
      <dgm:spPr>
        <a:solidFill>
          <a:schemeClr val="accent1">
            <a:lumMod val="75000"/>
          </a:schemeClr>
        </a:solidFill>
      </dgm:spPr>
      <dgm:t>
        <a:bodyPr/>
        <a:lstStyle/>
        <a:p>
          <a:endParaRPr lang="ru-RU"/>
        </a:p>
      </dgm:t>
    </dgm:pt>
    <dgm:pt modelId="{C651994F-E5F7-4760-8E10-DDA11B02E988}">
      <dgm:prSet/>
      <dgm:spPr/>
      <dgm:t>
        <a:bodyPr/>
        <a:lstStyle/>
        <a:p>
          <a:pPr rtl="0"/>
          <a:r>
            <a:rPr lang="ru-RU" b="1" dirty="0" smtClean="0"/>
            <a:t>Корректировка </a:t>
          </a:r>
          <a:r>
            <a:rPr lang="ru-RU" dirty="0" smtClean="0"/>
            <a:t>заказчиком цены контракта, предложенной победителем, применяющим УСН, при осуществлении закупок товаров, работ, услуг, а также при заключении контракта с таким участником закупки </a:t>
          </a:r>
          <a:r>
            <a:rPr lang="ru-RU" b="1" dirty="0" smtClean="0"/>
            <a:t>не допускается</a:t>
          </a:r>
          <a:endParaRPr lang="ru-RU" b="1" dirty="0"/>
        </a:p>
      </dgm:t>
    </dgm:pt>
    <dgm:pt modelId="{D94757F2-7144-4E2A-A666-ED7C7224B5F4}" type="parTrans" cxnId="{94400BCB-A0BB-47E9-9BA9-216C530A2394}">
      <dgm:prSet/>
      <dgm:spPr/>
      <dgm:t>
        <a:bodyPr/>
        <a:lstStyle/>
        <a:p>
          <a:endParaRPr lang="ru-RU"/>
        </a:p>
      </dgm:t>
    </dgm:pt>
    <dgm:pt modelId="{4C6EB890-BA6F-467C-802C-B05731A2B0B1}" type="sibTrans" cxnId="{94400BCB-A0BB-47E9-9BA9-216C530A2394}">
      <dgm:prSet/>
      <dgm:spPr/>
      <dgm:t>
        <a:bodyPr/>
        <a:lstStyle/>
        <a:p>
          <a:endParaRPr lang="ru-RU"/>
        </a:p>
      </dgm:t>
    </dgm:pt>
    <dgm:pt modelId="{2757C62A-54F3-4E14-A127-FACC17653018}" type="pres">
      <dgm:prSet presAssocID="{A9A7C87B-BB26-456F-9D48-9CF2DC00B66A}" presName="Name0" presStyleCnt="0">
        <dgm:presLayoutVars>
          <dgm:dir/>
          <dgm:animLvl val="lvl"/>
          <dgm:resizeHandles val="exact"/>
        </dgm:presLayoutVars>
      </dgm:prSet>
      <dgm:spPr/>
      <dgm:t>
        <a:bodyPr/>
        <a:lstStyle/>
        <a:p>
          <a:endParaRPr lang="ru-RU"/>
        </a:p>
      </dgm:t>
    </dgm:pt>
    <dgm:pt modelId="{41DCEE41-DB6E-4050-8BC3-81741EE31330}" type="pres">
      <dgm:prSet presAssocID="{93009A8A-9D3C-44C8-8280-4ADD8C8743C0}" presName="vertFlow" presStyleCnt="0"/>
      <dgm:spPr/>
    </dgm:pt>
    <dgm:pt modelId="{3085A8A6-3ACE-41CB-9D8D-057EDA91D863}" type="pres">
      <dgm:prSet presAssocID="{93009A8A-9D3C-44C8-8280-4ADD8C8743C0}" presName="header" presStyleLbl="node1" presStyleIdx="0" presStyleCnt="1"/>
      <dgm:spPr/>
      <dgm:t>
        <a:bodyPr/>
        <a:lstStyle/>
        <a:p>
          <a:endParaRPr lang="ru-RU"/>
        </a:p>
      </dgm:t>
    </dgm:pt>
    <dgm:pt modelId="{CB36E0E3-8DA9-4E33-B44A-593B2E88B447}" type="pres">
      <dgm:prSet presAssocID="{9BFA28F0-57BA-4755-9FD9-96E9594477A8}" presName="parTrans" presStyleLbl="sibTrans2D1" presStyleIdx="0" presStyleCnt="2"/>
      <dgm:spPr/>
      <dgm:t>
        <a:bodyPr/>
        <a:lstStyle/>
        <a:p>
          <a:endParaRPr lang="ru-RU"/>
        </a:p>
      </dgm:t>
    </dgm:pt>
    <dgm:pt modelId="{571D698A-5FFE-456B-AB27-E42E18653427}" type="pres">
      <dgm:prSet presAssocID="{D70F98B5-FA64-4750-BBBF-FC284E89CBA5}" presName="child" presStyleLbl="alignAccFollowNode1" presStyleIdx="0" presStyleCnt="2" custScaleY="81804">
        <dgm:presLayoutVars>
          <dgm:chMax val="0"/>
          <dgm:bulletEnabled val="1"/>
        </dgm:presLayoutVars>
      </dgm:prSet>
      <dgm:spPr/>
      <dgm:t>
        <a:bodyPr/>
        <a:lstStyle/>
        <a:p>
          <a:endParaRPr lang="ru-RU"/>
        </a:p>
      </dgm:t>
    </dgm:pt>
    <dgm:pt modelId="{EC0BE163-ECC6-478D-ADB8-BE886D936FED}" type="pres">
      <dgm:prSet presAssocID="{C4F1967E-07DB-4343-94F5-E93F6885A00F}" presName="sibTrans" presStyleLbl="sibTrans2D1" presStyleIdx="1" presStyleCnt="2"/>
      <dgm:spPr/>
      <dgm:t>
        <a:bodyPr/>
        <a:lstStyle/>
        <a:p>
          <a:endParaRPr lang="ru-RU"/>
        </a:p>
      </dgm:t>
    </dgm:pt>
    <dgm:pt modelId="{060498CC-FE47-43FD-B04F-AEA1808AB21B}" type="pres">
      <dgm:prSet presAssocID="{C651994F-E5F7-4760-8E10-DDA11B02E988}" presName="child" presStyleLbl="alignAccFollowNode1" presStyleIdx="1" presStyleCnt="2" custScaleY="146878">
        <dgm:presLayoutVars>
          <dgm:chMax val="0"/>
          <dgm:bulletEnabled val="1"/>
        </dgm:presLayoutVars>
      </dgm:prSet>
      <dgm:spPr/>
      <dgm:t>
        <a:bodyPr/>
        <a:lstStyle/>
        <a:p>
          <a:endParaRPr lang="ru-RU"/>
        </a:p>
      </dgm:t>
    </dgm:pt>
  </dgm:ptLst>
  <dgm:cxnLst>
    <dgm:cxn modelId="{D6B41591-61AE-417A-8E03-9995D32DF288}" srcId="{A9A7C87B-BB26-456F-9D48-9CF2DC00B66A}" destId="{93009A8A-9D3C-44C8-8280-4ADD8C8743C0}" srcOrd="0" destOrd="0" parTransId="{E5FF0767-3A58-4CA7-B2A9-CDBE9CE5473A}" sibTransId="{89FD49A1-BE48-43DB-949E-98FF175FB64B}"/>
    <dgm:cxn modelId="{60CD5E9F-43C5-4FEB-8CF8-60C719730393}" type="presOf" srcId="{93009A8A-9D3C-44C8-8280-4ADD8C8743C0}" destId="{3085A8A6-3ACE-41CB-9D8D-057EDA91D863}" srcOrd="0" destOrd="0" presId="urn:microsoft.com/office/officeart/2005/8/layout/lProcess1"/>
    <dgm:cxn modelId="{1B346542-130C-4779-B767-C7BAC5770857}" type="presOf" srcId="{A9A7C87B-BB26-456F-9D48-9CF2DC00B66A}" destId="{2757C62A-54F3-4E14-A127-FACC17653018}" srcOrd="0" destOrd="0" presId="urn:microsoft.com/office/officeart/2005/8/layout/lProcess1"/>
    <dgm:cxn modelId="{94400BCB-A0BB-47E9-9BA9-216C530A2394}" srcId="{93009A8A-9D3C-44C8-8280-4ADD8C8743C0}" destId="{C651994F-E5F7-4760-8E10-DDA11B02E988}" srcOrd="1" destOrd="0" parTransId="{D94757F2-7144-4E2A-A666-ED7C7224B5F4}" sibTransId="{4C6EB890-BA6F-467C-802C-B05731A2B0B1}"/>
    <dgm:cxn modelId="{588E1C99-E263-49DA-9606-7748594FBA16}" type="presOf" srcId="{C4F1967E-07DB-4343-94F5-E93F6885A00F}" destId="{EC0BE163-ECC6-478D-ADB8-BE886D936FED}" srcOrd="0" destOrd="0" presId="urn:microsoft.com/office/officeart/2005/8/layout/lProcess1"/>
    <dgm:cxn modelId="{AF2D49C5-C296-476A-B28C-D4589EC4C9CB}" srcId="{93009A8A-9D3C-44C8-8280-4ADD8C8743C0}" destId="{D70F98B5-FA64-4750-BBBF-FC284E89CBA5}" srcOrd="0" destOrd="0" parTransId="{9BFA28F0-57BA-4755-9FD9-96E9594477A8}" sibTransId="{C4F1967E-07DB-4343-94F5-E93F6885A00F}"/>
    <dgm:cxn modelId="{52A72398-6F09-4D3F-A4FC-16CF0E9900FA}" type="presOf" srcId="{9BFA28F0-57BA-4755-9FD9-96E9594477A8}" destId="{CB36E0E3-8DA9-4E33-B44A-593B2E88B447}" srcOrd="0" destOrd="0" presId="urn:microsoft.com/office/officeart/2005/8/layout/lProcess1"/>
    <dgm:cxn modelId="{6A3C8C96-9B4A-42D0-9C91-44A04293E49B}" type="presOf" srcId="{C651994F-E5F7-4760-8E10-DDA11B02E988}" destId="{060498CC-FE47-43FD-B04F-AEA1808AB21B}" srcOrd="0" destOrd="0" presId="urn:microsoft.com/office/officeart/2005/8/layout/lProcess1"/>
    <dgm:cxn modelId="{3C361E21-B665-489D-B848-CDECB0F2B5CE}" type="presOf" srcId="{D70F98B5-FA64-4750-BBBF-FC284E89CBA5}" destId="{571D698A-5FFE-456B-AB27-E42E18653427}" srcOrd="0" destOrd="0" presId="urn:microsoft.com/office/officeart/2005/8/layout/lProcess1"/>
    <dgm:cxn modelId="{988C1B35-3BB0-4EFA-AFE0-BDF9B6DA417E}" type="presParOf" srcId="{2757C62A-54F3-4E14-A127-FACC17653018}" destId="{41DCEE41-DB6E-4050-8BC3-81741EE31330}" srcOrd="0" destOrd="0" presId="urn:microsoft.com/office/officeart/2005/8/layout/lProcess1"/>
    <dgm:cxn modelId="{6D0C60E7-E12E-4CF7-B152-39672DFD655F}" type="presParOf" srcId="{41DCEE41-DB6E-4050-8BC3-81741EE31330}" destId="{3085A8A6-3ACE-41CB-9D8D-057EDA91D863}" srcOrd="0" destOrd="0" presId="urn:microsoft.com/office/officeart/2005/8/layout/lProcess1"/>
    <dgm:cxn modelId="{7F0B3CE6-CD84-410D-971F-8B41BB4C5F15}" type="presParOf" srcId="{41DCEE41-DB6E-4050-8BC3-81741EE31330}" destId="{CB36E0E3-8DA9-4E33-B44A-593B2E88B447}" srcOrd="1" destOrd="0" presId="urn:microsoft.com/office/officeart/2005/8/layout/lProcess1"/>
    <dgm:cxn modelId="{827267B0-A951-4945-B336-B3FAE9002779}" type="presParOf" srcId="{41DCEE41-DB6E-4050-8BC3-81741EE31330}" destId="{571D698A-5FFE-456B-AB27-E42E18653427}" srcOrd="2" destOrd="0" presId="urn:microsoft.com/office/officeart/2005/8/layout/lProcess1"/>
    <dgm:cxn modelId="{B11D8FEF-8420-4D86-81E2-B8B53E962544}" type="presParOf" srcId="{41DCEE41-DB6E-4050-8BC3-81741EE31330}" destId="{EC0BE163-ECC6-478D-ADB8-BE886D936FED}" srcOrd="3" destOrd="0" presId="urn:microsoft.com/office/officeart/2005/8/layout/lProcess1"/>
    <dgm:cxn modelId="{CD0A28AE-7DED-4689-9836-642F58879EAE}" type="presParOf" srcId="{41DCEE41-DB6E-4050-8BC3-81741EE31330}" destId="{060498CC-FE47-43FD-B04F-AEA1808AB21B}" srcOrd="4" destOrd="0" presId="urn:microsoft.com/office/officeart/2005/8/layout/l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69261C-8BD7-4D26-B131-8701EBB25905}" type="doc">
      <dgm:prSet loTypeId="urn:microsoft.com/office/officeart/2005/8/layout/lProcess1" loCatId="process" qsTypeId="urn:microsoft.com/office/officeart/2005/8/quickstyle/simple4" qsCatId="simple" csTypeId="urn:microsoft.com/office/officeart/2005/8/colors/accent1_4" csCatId="accent1" phldr="1"/>
      <dgm:spPr/>
      <dgm:t>
        <a:bodyPr/>
        <a:lstStyle/>
        <a:p>
          <a:endParaRPr lang="ru-RU"/>
        </a:p>
      </dgm:t>
    </dgm:pt>
    <dgm:pt modelId="{2CDC1D0E-1070-48AD-905E-4A9C29050511}">
      <dgm:prSet/>
      <dgm:spPr/>
      <dgm:t>
        <a:bodyPr/>
        <a:lstStyle/>
        <a:p>
          <a:pPr rtl="0"/>
          <a:r>
            <a:rPr lang="ru-RU" dirty="0" smtClean="0">
              <a:effectLst>
                <a:outerShdw blurRad="38100" dist="38100" dir="2700000" algn="tl">
                  <a:srgbClr val="000000">
                    <a:alpha val="43137"/>
                  </a:srgbClr>
                </a:outerShdw>
              </a:effectLst>
            </a:rPr>
            <a:t>Письмо Минфина России от 13.03.2018 № 24-03-07/15341</a:t>
          </a:r>
          <a:endParaRPr lang="ru-RU" dirty="0">
            <a:effectLst>
              <a:outerShdw blurRad="38100" dist="38100" dir="2700000" algn="tl">
                <a:srgbClr val="000000">
                  <a:alpha val="43137"/>
                </a:srgbClr>
              </a:outerShdw>
            </a:effectLst>
          </a:endParaRPr>
        </a:p>
      </dgm:t>
    </dgm:pt>
    <dgm:pt modelId="{CCAEDEA3-E3C1-4C76-B00B-7729AD41C944}" type="parTrans" cxnId="{5928F80E-DE74-435F-8237-215F402205DE}">
      <dgm:prSet/>
      <dgm:spPr/>
      <dgm:t>
        <a:bodyPr/>
        <a:lstStyle/>
        <a:p>
          <a:endParaRPr lang="ru-RU"/>
        </a:p>
      </dgm:t>
    </dgm:pt>
    <dgm:pt modelId="{1165B51A-B089-459C-A2CF-AEFB99FA901E}" type="sibTrans" cxnId="{5928F80E-DE74-435F-8237-215F402205DE}">
      <dgm:prSet/>
      <dgm:spPr/>
      <dgm:t>
        <a:bodyPr/>
        <a:lstStyle/>
        <a:p>
          <a:endParaRPr lang="ru-RU"/>
        </a:p>
      </dgm:t>
    </dgm:pt>
    <dgm:pt modelId="{04111E85-AD76-413C-9EC1-F45D0397F62C}">
      <dgm:prSet/>
      <dgm:spPr/>
      <dgm:t>
        <a:bodyPr/>
        <a:lstStyle/>
        <a:p>
          <a:pPr rtl="0"/>
          <a:r>
            <a:rPr lang="ru-RU" dirty="0" smtClean="0"/>
            <a:t>Законом № 44-ФЗ не предусмотрена возможность корректировки (уменьшения) заказчиком цены контракта, предложенной победителем закупки, применяющим УСН, на размер НДС.</a:t>
          </a:r>
          <a:endParaRPr lang="ru-RU" dirty="0"/>
        </a:p>
      </dgm:t>
    </dgm:pt>
    <dgm:pt modelId="{346BBE7A-7171-476F-B937-DBAA244FCA8D}" type="parTrans" cxnId="{9721D8E6-B551-4705-864D-C0BD60035698}">
      <dgm:prSet/>
      <dgm:spPr>
        <a:solidFill>
          <a:schemeClr val="accent1">
            <a:lumMod val="75000"/>
          </a:schemeClr>
        </a:solidFill>
      </dgm:spPr>
      <dgm:t>
        <a:bodyPr/>
        <a:lstStyle/>
        <a:p>
          <a:endParaRPr lang="ru-RU"/>
        </a:p>
      </dgm:t>
    </dgm:pt>
    <dgm:pt modelId="{1BD8B53C-A9A7-4D8E-8C9A-80E038E083B6}" type="sibTrans" cxnId="{9721D8E6-B551-4705-864D-C0BD60035698}">
      <dgm:prSet/>
      <dgm:spPr/>
      <dgm:t>
        <a:bodyPr/>
        <a:lstStyle/>
        <a:p>
          <a:endParaRPr lang="ru-RU"/>
        </a:p>
      </dgm:t>
    </dgm:pt>
    <dgm:pt modelId="{EC24D479-BA58-48E8-A05A-6CADADE5C8E2}" type="pres">
      <dgm:prSet presAssocID="{BF69261C-8BD7-4D26-B131-8701EBB25905}" presName="Name0" presStyleCnt="0">
        <dgm:presLayoutVars>
          <dgm:dir/>
          <dgm:animLvl val="lvl"/>
          <dgm:resizeHandles val="exact"/>
        </dgm:presLayoutVars>
      </dgm:prSet>
      <dgm:spPr/>
      <dgm:t>
        <a:bodyPr/>
        <a:lstStyle/>
        <a:p>
          <a:endParaRPr lang="ru-RU"/>
        </a:p>
      </dgm:t>
    </dgm:pt>
    <dgm:pt modelId="{35C3FE74-58AF-4D3B-B929-282687754A43}" type="pres">
      <dgm:prSet presAssocID="{2CDC1D0E-1070-48AD-905E-4A9C29050511}" presName="vertFlow" presStyleCnt="0"/>
      <dgm:spPr/>
    </dgm:pt>
    <dgm:pt modelId="{5B7DDEC7-794A-4697-B666-FEDDD2A814DF}" type="pres">
      <dgm:prSet presAssocID="{2CDC1D0E-1070-48AD-905E-4A9C29050511}" presName="header" presStyleLbl="node1" presStyleIdx="0" presStyleCnt="1"/>
      <dgm:spPr/>
      <dgm:t>
        <a:bodyPr/>
        <a:lstStyle/>
        <a:p>
          <a:endParaRPr lang="ru-RU"/>
        </a:p>
      </dgm:t>
    </dgm:pt>
    <dgm:pt modelId="{F436C92F-D004-4816-A147-C232BE8D5C2B}" type="pres">
      <dgm:prSet presAssocID="{346BBE7A-7171-476F-B937-DBAA244FCA8D}" presName="parTrans" presStyleLbl="sibTrans2D1" presStyleIdx="0" presStyleCnt="1"/>
      <dgm:spPr/>
      <dgm:t>
        <a:bodyPr/>
        <a:lstStyle/>
        <a:p>
          <a:endParaRPr lang="ru-RU"/>
        </a:p>
      </dgm:t>
    </dgm:pt>
    <dgm:pt modelId="{840C0D44-8B4F-41D5-8375-946BB822C62A}" type="pres">
      <dgm:prSet presAssocID="{04111E85-AD76-413C-9EC1-F45D0397F62C}" presName="child" presStyleLbl="alignAccFollowNode1" presStyleIdx="0" presStyleCnt="1" custScaleY="212408">
        <dgm:presLayoutVars>
          <dgm:chMax val="0"/>
          <dgm:bulletEnabled val="1"/>
        </dgm:presLayoutVars>
      </dgm:prSet>
      <dgm:spPr/>
      <dgm:t>
        <a:bodyPr/>
        <a:lstStyle/>
        <a:p>
          <a:endParaRPr lang="ru-RU"/>
        </a:p>
      </dgm:t>
    </dgm:pt>
  </dgm:ptLst>
  <dgm:cxnLst>
    <dgm:cxn modelId="{9721D8E6-B551-4705-864D-C0BD60035698}" srcId="{2CDC1D0E-1070-48AD-905E-4A9C29050511}" destId="{04111E85-AD76-413C-9EC1-F45D0397F62C}" srcOrd="0" destOrd="0" parTransId="{346BBE7A-7171-476F-B937-DBAA244FCA8D}" sibTransId="{1BD8B53C-A9A7-4D8E-8C9A-80E038E083B6}"/>
    <dgm:cxn modelId="{058D0671-A10B-4C5A-9E37-C22B74FE98FD}" type="presOf" srcId="{346BBE7A-7171-476F-B937-DBAA244FCA8D}" destId="{F436C92F-D004-4816-A147-C232BE8D5C2B}" srcOrd="0" destOrd="0" presId="urn:microsoft.com/office/officeart/2005/8/layout/lProcess1"/>
    <dgm:cxn modelId="{CB758A17-B89E-4246-B3AD-0FC3B1E65EE2}" type="presOf" srcId="{04111E85-AD76-413C-9EC1-F45D0397F62C}" destId="{840C0D44-8B4F-41D5-8375-946BB822C62A}" srcOrd="0" destOrd="0" presId="urn:microsoft.com/office/officeart/2005/8/layout/lProcess1"/>
    <dgm:cxn modelId="{C76F1BA8-D98F-49F3-8AF4-2EE031AD6A80}" type="presOf" srcId="{BF69261C-8BD7-4D26-B131-8701EBB25905}" destId="{EC24D479-BA58-48E8-A05A-6CADADE5C8E2}" srcOrd="0" destOrd="0" presId="urn:microsoft.com/office/officeart/2005/8/layout/lProcess1"/>
    <dgm:cxn modelId="{D0E03800-D0E7-4E98-8D71-2341144B374A}" type="presOf" srcId="{2CDC1D0E-1070-48AD-905E-4A9C29050511}" destId="{5B7DDEC7-794A-4697-B666-FEDDD2A814DF}" srcOrd="0" destOrd="0" presId="urn:microsoft.com/office/officeart/2005/8/layout/lProcess1"/>
    <dgm:cxn modelId="{5928F80E-DE74-435F-8237-215F402205DE}" srcId="{BF69261C-8BD7-4D26-B131-8701EBB25905}" destId="{2CDC1D0E-1070-48AD-905E-4A9C29050511}" srcOrd="0" destOrd="0" parTransId="{CCAEDEA3-E3C1-4C76-B00B-7729AD41C944}" sibTransId="{1165B51A-B089-459C-A2CF-AEFB99FA901E}"/>
    <dgm:cxn modelId="{F61F181D-68A2-4773-B185-2EDF4EF5A78C}" type="presParOf" srcId="{EC24D479-BA58-48E8-A05A-6CADADE5C8E2}" destId="{35C3FE74-58AF-4D3B-B929-282687754A43}" srcOrd="0" destOrd="0" presId="urn:microsoft.com/office/officeart/2005/8/layout/lProcess1"/>
    <dgm:cxn modelId="{1705486A-59C9-43DF-BFD5-23E28AFF9B9E}" type="presParOf" srcId="{35C3FE74-58AF-4D3B-B929-282687754A43}" destId="{5B7DDEC7-794A-4697-B666-FEDDD2A814DF}" srcOrd="0" destOrd="0" presId="urn:microsoft.com/office/officeart/2005/8/layout/lProcess1"/>
    <dgm:cxn modelId="{9443095D-6D13-4D1B-BF36-38B44ABAF1FF}" type="presParOf" srcId="{35C3FE74-58AF-4D3B-B929-282687754A43}" destId="{F436C92F-D004-4816-A147-C232BE8D5C2B}" srcOrd="1" destOrd="0" presId="urn:microsoft.com/office/officeart/2005/8/layout/lProcess1"/>
    <dgm:cxn modelId="{250D4902-50D4-46DF-BC97-968D8767F430}" type="presParOf" srcId="{35C3FE74-58AF-4D3B-B929-282687754A43}" destId="{840C0D44-8B4F-41D5-8375-946BB822C62A}" srcOrd="2" destOrd="0" presId="urn:microsoft.com/office/officeart/2005/8/layout/l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9D21E3C-79EB-4006-AB7C-F8B223B6BDE4}"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1BA3F4E9-06CF-4B44-9353-D4478A5F4872}">
      <dgm:prSet>
        <dgm:style>
          <a:lnRef idx="1">
            <a:schemeClr val="accent1"/>
          </a:lnRef>
          <a:fillRef idx="2">
            <a:schemeClr val="accent1"/>
          </a:fillRef>
          <a:effectRef idx="1">
            <a:schemeClr val="accent1"/>
          </a:effectRef>
          <a:fontRef idx="minor">
            <a:schemeClr val="dk1"/>
          </a:fontRef>
        </dgm:style>
      </dgm:prSet>
      <dgm:spPr/>
      <dgm:t>
        <a:bodyPr/>
        <a:lstStyle/>
        <a:p>
          <a:pPr rtl="0"/>
          <a:r>
            <a:rPr lang="ru-RU" dirty="0" smtClean="0"/>
            <a:t>Подпунктом «а» п. 1 ч. 1 ст. 95 Закона № 44-ФЗ предусмотрена возможность снижения цены контракта по соглашению сторон без изменения предусмотренных контрактом количества товара, объема работы или услуги, качества поставляемого товара, выполняемой работы, оказываемой услуги и иных условий контракта, </a:t>
          </a:r>
          <a:r>
            <a:rPr lang="ru-RU" b="1" dirty="0" smtClean="0"/>
            <a:t>при условии, что возможность изменения условий контракта была предусмотрена документацией о закупке и контрактом</a:t>
          </a:r>
          <a:endParaRPr lang="ru-RU" dirty="0"/>
        </a:p>
      </dgm:t>
    </dgm:pt>
    <dgm:pt modelId="{333BF686-6FFE-4BA8-BE2E-B7D15D269B79}" type="parTrans" cxnId="{4660C844-D230-4BB5-9707-7E87B78A95F7}">
      <dgm:prSet/>
      <dgm:spPr/>
      <dgm:t>
        <a:bodyPr/>
        <a:lstStyle/>
        <a:p>
          <a:endParaRPr lang="ru-RU"/>
        </a:p>
      </dgm:t>
    </dgm:pt>
    <dgm:pt modelId="{C9186CFA-C424-4036-B7F0-C950ADA90528}" type="sibTrans" cxnId="{4660C844-D230-4BB5-9707-7E87B78A95F7}">
      <dgm:prSet/>
      <dgm:spPr/>
      <dgm:t>
        <a:bodyPr/>
        <a:lstStyle/>
        <a:p>
          <a:endParaRPr lang="ru-RU"/>
        </a:p>
      </dgm:t>
    </dgm:pt>
    <dgm:pt modelId="{1B62D0D1-A74B-437B-99AB-9C217215BB31}" type="pres">
      <dgm:prSet presAssocID="{59D21E3C-79EB-4006-AB7C-F8B223B6BDE4}" presName="vert0" presStyleCnt="0">
        <dgm:presLayoutVars>
          <dgm:dir/>
          <dgm:animOne val="branch"/>
          <dgm:animLvl val="lvl"/>
        </dgm:presLayoutVars>
      </dgm:prSet>
      <dgm:spPr/>
      <dgm:t>
        <a:bodyPr/>
        <a:lstStyle/>
        <a:p>
          <a:endParaRPr lang="ru-RU"/>
        </a:p>
      </dgm:t>
    </dgm:pt>
    <dgm:pt modelId="{103A079D-A651-4D5B-A4F1-F30A1479BE7C}" type="pres">
      <dgm:prSet presAssocID="{1BA3F4E9-06CF-4B44-9353-D4478A5F4872}" presName="thickLine" presStyleLbl="alignNode1" presStyleIdx="0" presStyleCnt="1"/>
      <dgm:spPr/>
    </dgm:pt>
    <dgm:pt modelId="{78B7786C-4E52-472C-9523-13CC9304C81D}" type="pres">
      <dgm:prSet presAssocID="{1BA3F4E9-06CF-4B44-9353-D4478A5F4872}" presName="horz1" presStyleCnt="0"/>
      <dgm:spPr/>
    </dgm:pt>
    <dgm:pt modelId="{C9470AC3-6777-4494-A8E0-05E757C12B4E}" type="pres">
      <dgm:prSet presAssocID="{1BA3F4E9-06CF-4B44-9353-D4478A5F4872}" presName="tx1" presStyleLbl="revTx" presStyleIdx="0" presStyleCnt="1" custLinFactNeighborX="2362" custLinFactNeighborY="173"/>
      <dgm:spPr/>
      <dgm:t>
        <a:bodyPr/>
        <a:lstStyle/>
        <a:p>
          <a:endParaRPr lang="ru-RU"/>
        </a:p>
      </dgm:t>
    </dgm:pt>
    <dgm:pt modelId="{BAB370D1-4F84-4EC9-8A49-B0AEEA700353}" type="pres">
      <dgm:prSet presAssocID="{1BA3F4E9-06CF-4B44-9353-D4478A5F4872}" presName="vert1" presStyleCnt="0"/>
      <dgm:spPr/>
    </dgm:pt>
  </dgm:ptLst>
  <dgm:cxnLst>
    <dgm:cxn modelId="{ACE684A3-6DF7-4A46-B0B3-0EF6A532AFD4}" type="presOf" srcId="{59D21E3C-79EB-4006-AB7C-F8B223B6BDE4}" destId="{1B62D0D1-A74B-437B-99AB-9C217215BB31}" srcOrd="0" destOrd="0" presId="urn:microsoft.com/office/officeart/2008/layout/LinedList"/>
    <dgm:cxn modelId="{4660C844-D230-4BB5-9707-7E87B78A95F7}" srcId="{59D21E3C-79EB-4006-AB7C-F8B223B6BDE4}" destId="{1BA3F4E9-06CF-4B44-9353-D4478A5F4872}" srcOrd="0" destOrd="0" parTransId="{333BF686-6FFE-4BA8-BE2E-B7D15D269B79}" sibTransId="{C9186CFA-C424-4036-B7F0-C950ADA90528}"/>
    <dgm:cxn modelId="{6E4A5AE2-CEEB-43BC-9E85-4040C3EAE482}" type="presOf" srcId="{1BA3F4E9-06CF-4B44-9353-D4478A5F4872}" destId="{C9470AC3-6777-4494-A8E0-05E757C12B4E}" srcOrd="0" destOrd="0" presId="urn:microsoft.com/office/officeart/2008/layout/LinedList"/>
    <dgm:cxn modelId="{B5900F64-EDF3-45ED-B071-0F06B4ED154F}" type="presParOf" srcId="{1B62D0D1-A74B-437B-99AB-9C217215BB31}" destId="{103A079D-A651-4D5B-A4F1-F30A1479BE7C}" srcOrd="0" destOrd="0" presId="urn:microsoft.com/office/officeart/2008/layout/LinedList"/>
    <dgm:cxn modelId="{EE97AEDA-53D8-4CC1-85B9-160E65800297}" type="presParOf" srcId="{1B62D0D1-A74B-437B-99AB-9C217215BB31}" destId="{78B7786C-4E52-472C-9523-13CC9304C81D}" srcOrd="1" destOrd="0" presId="urn:microsoft.com/office/officeart/2008/layout/LinedList"/>
    <dgm:cxn modelId="{EECFE813-3273-4230-A146-E02E5BB91DB9}" type="presParOf" srcId="{78B7786C-4E52-472C-9523-13CC9304C81D}" destId="{C9470AC3-6777-4494-A8E0-05E757C12B4E}" srcOrd="0" destOrd="0" presId="urn:microsoft.com/office/officeart/2008/layout/LinedList"/>
    <dgm:cxn modelId="{A58FE549-335D-4CC7-8D4D-A00B1B3B3BB9}" type="presParOf" srcId="{78B7786C-4E52-472C-9523-13CC9304C81D}" destId="{BAB370D1-4F84-4EC9-8A49-B0AEEA70035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A284A39-872D-4FF0-AD7F-D1371A28957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EC057D3C-EE87-469F-AB35-BD22DE1069C6}">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ru-RU" sz="3500" dirty="0" smtClean="0"/>
            <a:t>По предложению заказчика и соглашению сторон можно уменьшить или увеличить количество товара, объем услуг (работ) не более чем на 10% с соразмерным изменением цены контракта</a:t>
          </a:r>
        </a:p>
        <a:p>
          <a:pPr rtl="0"/>
          <a:r>
            <a:rPr lang="ru-RU" sz="3500" dirty="0" smtClean="0"/>
            <a:t>(</a:t>
          </a:r>
          <a:r>
            <a:rPr lang="ru-RU" sz="3500" dirty="0" err="1" smtClean="0"/>
            <a:t>пп</a:t>
          </a:r>
          <a:r>
            <a:rPr lang="ru-RU" sz="3500" dirty="0" smtClean="0"/>
            <a:t>. "б" п. 1 ч. 1 ст. 95 Закона № 44-ФЗ)</a:t>
          </a:r>
          <a:endParaRPr lang="ru-RU" sz="3500" dirty="0"/>
        </a:p>
      </dgm:t>
    </dgm:pt>
    <dgm:pt modelId="{99E5AA70-555E-40CB-90AD-97AC159B6213}" type="parTrans" cxnId="{AA57F926-6C27-459C-BC62-D17EE875EFB5}">
      <dgm:prSet/>
      <dgm:spPr/>
      <dgm:t>
        <a:bodyPr/>
        <a:lstStyle/>
        <a:p>
          <a:endParaRPr lang="ru-RU"/>
        </a:p>
      </dgm:t>
    </dgm:pt>
    <dgm:pt modelId="{4E668C99-69EF-495B-874D-4D61622D038A}" type="sibTrans" cxnId="{AA57F926-6C27-459C-BC62-D17EE875EFB5}">
      <dgm:prSet/>
      <dgm:spPr/>
      <dgm:t>
        <a:bodyPr/>
        <a:lstStyle/>
        <a:p>
          <a:endParaRPr lang="ru-RU"/>
        </a:p>
      </dgm:t>
    </dgm:pt>
    <dgm:pt modelId="{2C58D2FE-77BE-4C96-8462-55DA40EFF61C}" type="pres">
      <dgm:prSet presAssocID="{BA284A39-872D-4FF0-AD7F-D1371A28957C}" presName="vert0" presStyleCnt="0">
        <dgm:presLayoutVars>
          <dgm:dir/>
          <dgm:animOne val="branch"/>
          <dgm:animLvl val="lvl"/>
        </dgm:presLayoutVars>
      </dgm:prSet>
      <dgm:spPr/>
      <dgm:t>
        <a:bodyPr/>
        <a:lstStyle/>
        <a:p>
          <a:endParaRPr lang="ru-RU"/>
        </a:p>
      </dgm:t>
    </dgm:pt>
    <dgm:pt modelId="{EFC424DC-6195-4A8A-A114-9872DFA44D40}" type="pres">
      <dgm:prSet presAssocID="{EC057D3C-EE87-469F-AB35-BD22DE1069C6}" presName="thickLine" presStyleLbl="alignNode1" presStyleIdx="0" presStyleCnt="1"/>
      <dgm:spPr/>
    </dgm:pt>
    <dgm:pt modelId="{493706CD-6833-481A-951B-1A4C1BF97814}" type="pres">
      <dgm:prSet presAssocID="{EC057D3C-EE87-469F-AB35-BD22DE1069C6}" presName="horz1" presStyleCnt="0"/>
      <dgm:spPr/>
    </dgm:pt>
    <dgm:pt modelId="{FA4DE641-CDE8-4DD0-9BA0-1B3573A3B4BB}" type="pres">
      <dgm:prSet presAssocID="{EC057D3C-EE87-469F-AB35-BD22DE1069C6}" presName="tx1" presStyleLbl="revTx" presStyleIdx="0" presStyleCnt="1"/>
      <dgm:spPr/>
      <dgm:t>
        <a:bodyPr/>
        <a:lstStyle/>
        <a:p>
          <a:endParaRPr lang="ru-RU"/>
        </a:p>
      </dgm:t>
    </dgm:pt>
    <dgm:pt modelId="{0249AEC1-BCD6-43D3-81E5-F9992B336D45}" type="pres">
      <dgm:prSet presAssocID="{EC057D3C-EE87-469F-AB35-BD22DE1069C6}" presName="vert1" presStyleCnt="0"/>
      <dgm:spPr/>
    </dgm:pt>
  </dgm:ptLst>
  <dgm:cxnLst>
    <dgm:cxn modelId="{F57A6978-CB97-4934-B2FC-734206AC48CD}" type="presOf" srcId="{EC057D3C-EE87-469F-AB35-BD22DE1069C6}" destId="{FA4DE641-CDE8-4DD0-9BA0-1B3573A3B4BB}" srcOrd="0" destOrd="0" presId="urn:microsoft.com/office/officeart/2008/layout/LinedList"/>
    <dgm:cxn modelId="{4CF63368-CE67-42C6-A2EE-8AF07897240F}" type="presOf" srcId="{BA284A39-872D-4FF0-AD7F-D1371A28957C}" destId="{2C58D2FE-77BE-4C96-8462-55DA40EFF61C}" srcOrd="0" destOrd="0" presId="urn:microsoft.com/office/officeart/2008/layout/LinedList"/>
    <dgm:cxn modelId="{AA57F926-6C27-459C-BC62-D17EE875EFB5}" srcId="{BA284A39-872D-4FF0-AD7F-D1371A28957C}" destId="{EC057D3C-EE87-469F-AB35-BD22DE1069C6}" srcOrd="0" destOrd="0" parTransId="{99E5AA70-555E-40CB-90AD-97AC159B6213}" sibTransId="{4E668C99-69EF-495B-874D-4D61622D038A}"/>
    <dgm:cxn modelId="{F09B0AE8-A28D-4621-B954-CD2E6EE34635}" type="presParOf" srcId="{2C58D2FE-77BE-4C96-8462-55DA40EFF61C}" destId="{EFC424DC-6195-4A8A-A114-9872DFA44D40}" srcOrd="0" destOrd="0" presId="urn:microsoft.com/office/officeart/2008/layout/LinedList"/>
    <dgm:cxn modelId="{891F1599-9584-4D0E-A988-21718B1E27F3}" type="presParOf" srcId="{2C58D2FE-77BE-4C96-8462-55DA40EFF61C}" destId="{493706CD-6833-481A-951B-1A4C1BF97814}" srcOrd="1" destOrd="0" presId="urn:microsoft.com/office/officeart/2008/layout/LinedList"/>
    <dgm:cxn modelId="{9A2A1AC0-7511-4A9A-8E96-37EC10941920}" type="presParOf" srcId="{493706CD-6833-481A-951B-1A4C1BF97814}" destId="{FA4DE641-CDE8-4DD0-9BA0-1B3573A3B4BB}" srcOrd="0" destOrd="0" presId="urn:microsoft.com/office/officeart/2008/layout/LinedList"/>
    <dgm:cxn modelId="{32DD03C0-22FA-4AA1-AED9-1E5C0923C19B}" type="presParOf" srcId="{493706CD-6833-481A-951B-1A4C1BF97814}" destId="{0249AEC1-BCD6-43D3-81E5-F9992B336D4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8C20BD0-21C5-4B91-A621-46319C245B5F}" type="doc">
      <dgm:prSet loTypeId="urn:microsoft.com/office/officeart/2005/8/layout/vList5" loCatId="list" qsTypeId="urn:microsoft.com/office/officeart/2005/8/quickstyle/simple4" qsCatId="simple" csTypeId="urn:microsoft.com/office/officeart/2005/8/colors/accent1_2" csCatId="accent1" phldr="1"/>
      <dgm:spPr/>
      <dgm:t>
        <a:bodyPr/>
        <a:lstStyle/>
        <a:p>
          <a:endParaRPr lang="ru-RU"/>
        </a:p>
      </dgm:t>
    </dgm:pt>
    <dgm:pt modelId="{637477D5-3F09-43D6-BB27-4F67C365E298}">
      <dgm:prSet custT="1"/>
      <dgm:spPr/>
      <dgm:t>
        <a:bodyPr/>
        <a:lstStyle/>
        <a:p>
          <a:pPr rtl="0"/>
          <a:r>
            <a:rPr lang="ru-RU" sz="3800" dirty="0" smtClean="0">
              <a:effectLst>
                <a:outerShdw blurRad="38100" dist="38100" dir="2700000" algn="tl">
                  <a:srgbClr val="000000">
                    <a:alpha val="43137"/>
                  </a:srgbClr>
                </a:outerShdw>
              </a:effectLst>
            </a:rPr>
            <a:t>Положения </a:t>
          </a:r>
          <a:r>
            <a:rPr lang="ru-RU" sz="3800" dirty="0" err="1" smtClean="0">
              <a:effectLst>
                <a:outerShdw blurRad="38100" dist="38100" dir="2700000" algn="tl">
                  <a:srgbClr val="000000">
                    <a:alpha val="43137"/>
                  </a:srgbClr>
                </a:outerShdw>
              </a:effectLst>
            </a:rPr>
            <a:t>пп</a:t>
          </a:r>
          <a:r>
            <a:rPr lang="ru-RU" sz="3800" dirty="0" smtClean="0">
              <a:effectLst>
                <a:outerShdw blurRad="38100" dist="38100" dir="2700000" algn="tl">
                  <a:srgbClr val="000000">
                    <a:alpha val="43137"/>
                  </a:srgbClr>
                </a:outerShdw>
              </a:effectLst>
            </a:rPr>
            <a:t>. "б" п. 1 ч. 1 ст. 95 Закона </a:t>
          </a:r>
          <a:r>
            <a:rPr lang="ru-RU" sz="3600" dirty="0" smtClean="0">
              <a:effectLst>
                <a:outerShdw blurRad="38100" dist="38100" dir="2700000" algn="tl">
                  <a:srgbClr val="000000">
                    <a:alpha val="43137"/>
                  </a:srgbClr>
                </a:outerShdw>
              </a:effectLst>
            </a:rPr>
            <a:t>№ 44-ФЗ </a:t>
          </a:r>
        </a:p>
        <a:p>
          <a:pPr rtl="0"/>
          <a:r>
            <a:rPr lang="ru-RU" sz="3200" b="1" u="sng" dirty="0" smtClean="0">
              <a:solidFill>
                <a:srgbClr val="FF0000"/>
              </a:solidFill>
              <a:effectLst>
                <a:outerShdw blurRad="38100" dist="38100" dir="2700000" algn="tl">
                  <a:srgbClr val="000000">
                    <a:alpha val="43137"/>
                  </a:srgbClr>
                </a:outerShdw>
              </a:effectLst>
            </a:rPr>
            <a:t>не применяются</a:t>
          </a:r>
          <a:r>
            <a:rPr lang="ru-RU" sz="3200" dirty="0" smtClean="0">
              <a:effectLst>
                <a:outerShdw blurRad="38100" dist="38100" dir="2700000" algn="tl">
                  <a:srgbClr val="000000">
                    <a:alpha val="43137"/>
                  </a:srgbClr>
                </a:outerShdw>
              </a:effectLst>
            </a:rPr>
            <a:t>:</a:t>
          </a:r>
          <a:endParaRPr lang="ru-RU" sz="3200" dirty="0">
            <a:effectLst>
              <a:outerShdw blurRad="38100" dist="38100" dir="2700000" algn="tl">
                <a:srgbClr val="000000">
                  <a:alpha val="43137"/>
                </a:srgbClr>
              </a:outerShdw>
            </a:effectLst>
          </a:endParaRPr>
        </a:p>
      </dgm:t>
    </dgm:pt>
    <dgm:pt modelId="{3968FAF8-1F1D-4FD0-BF32-C7AF9223A76F}" type="parTrans" cxnId="{107E6CFA-FB27-4443-AD00-8569FDE3C7A2}">
      <dgm:prSet/>
      <dgm:spPr/>
      <dgm:t>
        <a:bodyPr/>
        <a:lstStyle/>
        <a:p>
          <a:endParaRPr lang="ru-RU">
            <a:effectLst>
              <a:outerShdw blurRad="38100" dist="38100" dir="2700000" algn="tl">
                <a:srgbClr val="000000">
                  <a:alpha val="43137"/>
                </a:srgbClr>
              </a:outerShdw>
            </a:effectLst>
          </a:endParaRPr>
        </a:p>
      </dgm:t>
    </dgm:pt>
    <dgm:pt modelId="{9A1DC00F-2272-4E7A-AD62-7880BBB35C82}" type="sibTrans" cxnId="{107E6CFA-FB27-4443-AD00-8569FDE3C7A2}">
      <dgm:prSet/>
      <dgm:spPr/>
      <dgm:t>
        <a:bodyPr/>
        <a:lstStyle/>
        <a:p>
          <a:endParaRPr lang="ru-RU">
            <a:effectLst>
              <a:outerShdw blurRad="38100" dist="38100" dir="2700000" algn="tl">
                <a:srgbClr val="000000">
                  <a:alpha val="43137"/>
                </a:srgbClr>
              </a:outerShdw>
            </a:effectLst>
          </a:endParaRPr>
        </a:p>
      </dgm:t>
    </dgm:pt>
    <dgm:pt modelId="{FD23504B-00CD-4B69-9DB9-871518233FA3}">
      <dgm:prSet/>
      <dgm:spPr/>
      <dgm:t>
        <a:bodyPr/>
        <a:lstStyle/>
        <a:p>
          <a:pPr rtl="0"/>
          <a:r>
            <a:rPr lang="ru-RU" dirty="0" smtClean="0">
              <a:effectLst>
                <a:outerShdw blurRad="38100" dist="38100" dir="2700000" algn="tl">
                  <a:srgbClr val="000000">
                    <a:alpha val="43137"/>
                  </a:srgbClr>
                </a:outerShdw>
              </a:effectLst>
            </a:rPr>
            <a:t>К контрактам на выполнение работ по строительству, реконструкции, капитальному ремонту, сносу объектов капитального строительства или работ по сохранению объектов культурного наследия</a:t>
          </a:r>
          <a:endParaRPr lang="ru-RU" dirty="0">
            <a:effectLst>
              <a:outerShdw blurRad="38100" dist="38100" dir="2700000" algn="tl">
                <a:srgbClr val="000000">
                  <a:alpha val="43137"/>
                </a:srgbClr>
              </a:outerShdw>
            </a:effectLst>
          </a:endParaRPr>
        </a:p>
      </dgm:t>
    </dgm:pt>
    <dgm:pt modelId="{C2410E58-76ED-4191-B118-369E366433E0}" type="parTrans" cxnId="{C9AEE609-C360-4A3F-80B6-C16C79792FCD}">
      <dgm:prSet/>
      <dgm:spPr/>
      <dgm:t>
        <a:bodyPr/>
        <a:lstStyle/>
        <a:p>
          <a:endParaRPr lang="ru-RU">
            <a:effectLst>
              <a:outerShdw blurRad="38100" dist="38100" dir="2700000" algn="tl">
                <a:srgbClr val="000000">
                  <a:alpha val="43137"/>
                </a:srgbClr>
              </a:outerShdw>
            </a:effectLst>
          </a:endParaRPr>
        </a:p>
      </dgm:t>
    </dgm:pt>
    <dgm:pt modelId="{F9A080F0-048B-4159-95B6-F69EF9DCCC8D}" type="sibTrans" cxnId="{C9AEE609-C360-4A3F-80B6-C16C79792FCD}">
      <dgm:prSet/>
      <dgm:spPr/>
      <dgm:t>
        <a:bodyPr/>
        <a:lstStyle/>
        <a:p>
          <a:endParaRPr lang="ru-RU">
            <a:effectLst>
              <a:outerShdw blurRad="38100" dist="38100" dir="2700000" algn="tl">
                <a:srgbClr val="000000">
                  <a:alpha val="43137"/>
                </a:srgbClr>
              </a:outerShdw>
            </a:effectLst>
          </a:endParaRPr>
        </a:p>
      </dgm:t>
    </dgm:pt>
    <dgm:pt modelId="{6CCA135C-5AF2-4EBB-8A5F-BAB9BE8930E7}">
      <dgm:prSet/>
      <dgm:spPr/>
      <dgm:t>
        <a:bodyPr/>
        <a:lstStyle/>
        <a:p>
          <a:pPr rtl="0"/>
          <a:r>
            <a:rPr lang="ru-RU" dirty="0" smtClean="0">
              <a:effectLst>
                <a:outerShdw blurRad="38100" dist="38100" dir="2700000" algn="tl">
                  <a:srgbClr val="000000">
                    <a:alpha val="43137"/>
                  </a:srgbClr>
                </a:outerShdw>
              </a:effectLst>
            </a:rPr>
            <a:t>К контрактам, заключенным по формуле цены (Письмо Минфина России от 05.03.2020 № 24-03-07/16668)</a:t>
          </a:r>
          <a:endParaRPr lang="ru-RU" dirty="0">
            <a:effectLst>
              <a:outerShdw blurRad="38100" dist="38100" dir="2700000" algn="tl">
                <a:srgbClr val="000000">
                  <a:alpha val="43137"/>
                </a:srgbClr>
              </a:outerShdw>
            </a:effectLst>
          </a:endParaRPr>
        </a:p>
      </dgm:t>
    </dgm:pt>
    <dgm:pt modelId="{7790C546-2961-445C-984D-EC3213A10C89}" type="parTrans" cxnId="{8830DE72-8C52-4C9D-886B-1240D43B9E3E}">
      <dgm:prSet/>
      <dgm:spPr/>
      <dgm:t>
        <a:bodyPr/>
        <a:lstStyle/>
        <a:p>
          <a:endParaRPr lang="ru-RU">
            <a:effectLst>
              <a:outerShdw blurRad="38100" dist="38100" dir="2700000" algn="tl">
                <a:srgbClr val="000000">
                  <a:alpha val="43137"/>
                </a:srgbClr>
              </a:outerShdw>
            </a:effectLst>
          </a:endParaRPr>
        </a:p>
      </dgm:t>
    </dgm:pt>
    <dgm:pt modelId="{B9338098-6BE2-4AE1-9B61-E762C81EE36A}" type="sibTrans" cxnId="{8830DE72-8C52-4C9D-886B-1240D43B9E3E}">
      <dgm:prSet/>
      <dgm:spPr/>
      <dgm:t>
        <a:bodyPr/>
        <a:lstStyle/>
        <a:p>
          <a:endParaRPr lang="ru-RU">
            <a:effectLst>
              <a:outerShdw blurRad="38100" dist="38100" dir="2700000" algn="tl">
                <a:srgbClr val="000000">
                  <a:alpha val="43137"/>
                </a:srgbClr>
              </a:outerShdw>
            </a:effectLst>
          </a:endParaRPr>
        </a:p>
      </dgm:t>
    </dgm:pt>
    <dgm:pt modelId="{4B23677C-38F8-4CCF-AEBD-8A41CEB45C78}" type="pres">
      <dgm:prSet presAssocID="{98C20BD0-21C5-4B91-A621-46319C245B5F}" presName="Name0" presStyleCnt="0">
        <dgm:presLayoutVars>
          <dgm:dir/>
          <dgm:animLvl val="lvl"/>
          <dgm:resizeHandles val="exact"/>
        </dgm:presLayoutVars>
      </dgm:prSet>
      <dgm:spPr/>
      <dgm:t>
        <a:bodyPr/>
        <a:lstStyle/>
        <a:p>
          <a:endParaRPr lang="ru-RU"/>
        </a:p>
      </dgm:t>
    </dgm:pt>
    <dgm:pt modelId="{2DCE2860-36EA-4A24-A462-FCDE3862C9BE}" type="pres">
      <dgm:prSet presAssocID="{637477D5-3F09-43D6-BB27-4F67C365E298}" presName="linNode" presStyleCnt="0"/>
      <dgm:spPr/>
    </dgm:pt>
    <dgm:pt modelId="{D9567AE4-CD99-42DC-8E29-85A088EE575A}" type="pres">
      <dgm:prSet presAssocID="{637477D5-3F09-43D6-BB27-4F67C365E298}" presName="parentText" presStyleLbl="node1" presStyleIdx="0" presStyleCnt="1">
        <dgm:presLayoutVars>
          <dgm:chMax val="1"/>
          <dgm:bulletEnabled val="1"/>
        </dgm:presLayoutVars>
      </dgm:prSet>
      <dgm:spPr/>
      <dgm:t>
        <a:bodyPr/>
        <a:lstStyle/>
        <a:p>
          <a:endParaRPr lang="ru-RU"/>
        </a:p>
      </dgm:t>
    </dgm:pt>
    <dgm:pt modelId="{83F4F4C9-61D4-4D4D-AB65-A008D492B077}" type="pres">
      <dgm:prSet presAssocID="{637477D5-3F09-43D6-BB27-4F67C365E298}" presName="descendantText" presStyleLbl="alignAccFollowNode1" presStyleIdx="0" presStyleCnt="1">
        <dgm:presLayoutVars>
          <dgm:bulletEnabled val="1"/>
        </dgm:presLayoutVars>
      </dgm:prSet>
      <dgm:spPr/>
      <dgm:t>
        <a:bodyPr/>
        <a:lstStyle/>
        <a:p>
          <a:endParaRPr lang="ru-RU"/>
        </a:p>
      </dgm:t>
    </dgm:pt>
  </dgm:ptLst>
  <dgm:cxnLst>
    <dgm:cxn modelId="{C9AEE609-C360-4A3F-80B6-C16C79792FCD}" srcId="{637477D5-3F09-43D6-BB27-4F67C365E298}" destId="{FD23504B-00CD-4B69-9DB9-871518233FA3}" srcOrd="0" destOrd="0" parTransId="{C2410E58-76ED-4191-B118-369E366433E0}" sibTransId="{F9A080F0-048B-4159-95B6-F69EF9DCCC8D}"/>
    <dgm:cxn modelId="{241A39AF-D938-4673-B566-27D5B9005AD7}" type="presOf" srcId="{FD23504B-00CD-4B69-9DB9-871518233FA3}" destId="{83F4F4C9-61D4-4D4D-AB65-A008D492B077}" srcOrd="0" destOrd="0" presId="urn:microsoft.com/office/officeart/2005/8/layout/vList5"/>
    <dgm:cxn modelId="{8830DE72-8C52-4C9D-886B-1240D43B9E3E}" srcId="{637477D5-3F09-43D6-BB27-4F67C365E298}" destId="{6CCA135C-5AF2-4EBB-8A5F-BAB9BE8930E7}" srcOrd="1" destOrd="0" parTransId="{7790C546-2961-445C-984D-EC3213A10C89}" sibTransId="{B9338098-6BE2-4AE1-9B61-E762C81EE36A}"/>
    <dgm:cxn modelId="{BF0781FF-3303-49B7-AB50-3436388E820E}" type="presOf" srcId="{637477D5-3F09-43D6-BB27-4F67C365E298}" destId="{D9567AE4-CD99-42DC-8E29-85A088EE575A}" srcOrd="0" destOrd="0" presId="urn:microsoft.com/office/officeart/2005/8/layout/vList5"/>
    <dgm:cxn modelId="{FCE451A8-0265-4F9D-8E52-41DE1E256E6E}" type="presOf" srcId="{6CCA135C-5AF2-4EBB-8A5F-BAB9BE8930E7}" destId="{83F4F4C9-61D4-4D4D-AB65-A008D492B077}" srcOrd="0" destOrd="1" presId="urn:microsoft.com/office/officeart/2005/8/layout/vList5"/>
    <dgm:cxn modelId="{107E6CFA-FB27-4443-AD00-8569FDE3C7A2}" srcId="{98C20BD0-21C5-4B91-A621-46319C245B5F}" destId="{637477D5-3F09-43D6-BB27-4F67C365E298}" srcOrd="0" destOrd="0" parTransId="{3968FAF8-1F1D-4FD0-BF32-C7AF9223A76F}" sibTransId="{9A1DC00F-2272-4E7A-AD62-7880BBB35C82}"/>
    <dgm:cxn modelId="{D3909F67-C9E7-4596-8665-F3D57618ADEB}" type="presOf" srcId="{98C20BD0-21C5-4B91-A621-46319C245B5F}" destId="{4B23677C-38F8-4CCF-AEBD-8A41CEB45C78}" srcOrd="0" destOrd="0" presId="urn:microsoft.com/office/officeart/2005/8/layout/vList5"/>
    <dgm:cxn modelId="{DBFFC0DA-1F88-46FC-ABA2-A693394F2130}" type="presParOf" srcId="{4B23677C-38F8-4CCF-AEBD-8A41CEB45C78}" destId="{2DCE2860-36EA-4A24-A462-FCDE3862C9BE}" srcOrd="0" destOrd="0" presId="urn:microsoft.com/office/officeart/2005/8/layout/vList5"/>
    <dgm:cxn modelId="{6873F52D-6E1F-4B9C-A626-24F8253112DE}" type="presParOf" srcId="{2DCE2860-36EA-4A24-A462-FCDE3862C9BE}" destId="{D9567AE4-CD99-42DC-8E29-85A088EE575A}" srcOrd="0" destOrd="0" presId="urn:microsoft.com/office/officeart/2005/8/layout/vList5"/>
    <dgm:cxn modelId="{E5E946EC-4663-416D-90EE-F0D6A47F8C41}" type="presParOf" srcId="{2DCE2860-36EA-4A24-A462-FCDE3862C9BE}" destId="{83F4F4C9-61D4-4D4D-AB65-A008D492B07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81507-2092-4035-AA46-E0E318760E58}">
      <dsp:nvSpPr>
        <dsp:cNvPr id="0" name=""/>
        <dsp:cNvSpPr/>
      </dsp:nvSpPr>
      <dsp:spPr>
        <a:xfrm>
          <a:off x="0" y="0"/>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2AD593-2876-405F-B6AC-7900C5EF1F0D}">
      <dsp:nvSpPr>
        <dsp:cNvPr id="0" name=""/>
        <dsp:cNvSpPr/>
      </dsp:nvSpPr>
      <dsp:spPr>
        <a:xfrm>
          <a:off x="0" y="0"/>
          <a:ext cx="10972800"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ru-RU" sz="2800" b="1" kern="1200" dirty="0" smtClean="0"/>
            <a:t>Стороны</a:t>
          </a:r>
          <a:r>
            <a:rPr lang="ru-RU" sz="2800" kern="1200" dirty="0" smtClean="0"/>
            <a:t> могут быть привлечены к административной ответственности в виде наложения административного штрафа за совершение правонарушения, предусмотренного ч. 4 ст. 7.32 КоАП РФ. </a:t>
          </a:r>
          <a:endParaRPr lang="ru-RU" sz="2800" kern="1200" dirty="0"/>
        </a:p>
      </dsp:txBody>
      <dsp:txXfrm>
        <a:off x="0" y="0"/>
        <a:ext cx="10972800" cy="2262981"/>
      </dsp:txXfrm>
    </dsp:sp>
    <dsp:sp modelId="{B961BECD-5562-4C43-91D7-687B20797652}">
      <dsp:nvSpPr>
        <dsp:cNvPr id="0" name=""/>
        <dsp:cNvSpPr/>
      </dsp:nvSpPr>
      <dsp:spPr>
        <a:xfrm>
          <a:off x="0" y="2262981"/>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F315F3-6EAB-4766-ABC0-940D6B8F8668}">
      <dsp:nvSpPr>
        <dsp:cNvPr id="0" name=""/>
        <dsp:cNvSpPr/>
      </dsp:nvSpPr>
      <dsp:spPr>
        <a:xfrm>
          <a:off x="0" y="2262981"/>
          <a:ext cx="10972800"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ru-RU" sz="2800" kern="1200" dirty="0" smtClean="0"/>
            <a:t>Признаки указанного административного правонарушения могут усматриваться в действиях как </a:t>
          </a:r>
          <a:r>
            <a:rPr lang="ru-RU" sz="2800" b="1" kern="1200" dirty="0" smtClean="0"/>
            <a:t>заказчика</a:t>
          </a:r>
          <a:r>
            <a:rPr lang="ru-RU" sz="2800" kern="1200" dirty="0" smtClean="0"/>
            <a:t> (Решение Краснодарского УФАС России от 09.07.2015 по делу № ВП-26/2015), так и </a:t>
          </a:r>
          <a:r>
            <a:rPr lang="ru-RU" sz="2800" b="1" kern="1200" dirty="0" smtClean="0"/>
            <a:t>поставщика</a:t>
          </a:r>
          <a:r>
            <a:rPr lang="ru-RU" sz="2800" kern="1200" dirty="0" smtClean="0"/>
            <a:t> (подрядчика, исполнителя) (Постановление Арбитражного суда Уральского округа от 14.08.2015 № Ф09-5428/15).</a:t>
          </a:r>
          <a:endParaRPr lang="ru-RU" sz="2800" kern="1200" dirty="0"/>
        </a:p>
      </dsp:txBody>
      <dsp:txXfrm>
        <a:off x="0" y="2262981"/>
        <a:ext cx="10972800" cy="226298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99872-2BB4-4BBA-BA09-96B985023DE2}">
      <dsp:nvSpPr>
        <dsp:cNvPr id="0" name=""/>
        <dsp:cNvSpPr/>
      </dsp:nvSpPr>
      <dsp:spPr>
        <a:xfrm>
          <a:off x="662137" y="663"/>
          <a:ext cx="4060525" cy="217285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ru-RU" sz="2800" kern="1200" dirty="0" smtClean="0">
              <a:effectLst>
                <a:outerShdw blurRad="38100" dist="38100" dir="2700000" algn="tl">
                  <a:srgbClr val="000000">
                    <a:alpha val="43137"/>
                  </a:srgbClr>
                </a:outerShdw>
              </a:effectLst>
            </a:rPr>
            <a:t>Письмо Минэкономразвития России от 18.08.2016 № Д28и-2129</a:t>
          </a:r>
          <a:endParaRPr lang="ru-RU" sz="2800" kern="1200" dirty="0">
            <a:effectLst>
              <a:outerShdw blurRad="38100" dist="38100" dir="2700000" algn="tl">
                <a:srgbClr val="000000">
                  <a:alpha val="43137"/>
                </a:srgbClr>
              </a:outerShdw>
            </a:effectLst>
          </a:endParaRPr>
        </a:p>
      </dsp:txBody>
      <dsp:txXfrm>
        <a:off x="725778" y="64304"/>
        <a:ext cx="3933243" cy="2045574"/>
      </dsp:txXfrm>
    </dsp:sp>
    <dsp:sp modelId="{09AE82D1-71B6-4777-92DB-D0BB692C5C49}">
      <dsp:nvSpPr>
        <dsp:cNvPr id="0" name=""/>
        <dsp:cNvSpPr/>
      </dsp:nvSpPr>
      <dsp:spPr>
        <a:xfrm rot="5400000">
          <a:off x="2284989" y="2227841"/>
          <a:ext cx="814821" cy="977785"/>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p>
      </dsp:txBody>
      <dsp:txXfrm rot="-5400000">
        <a:off x="2399064" y="2309323"/>
        <a:ext cx="586671" cy="570375"/>
      </dsp:txXfrm>
    </dsp:sp>
    <dsp:sp modelId="{20E53C1E-8709-4415-9458-799A76BDAE0E}">
      <dsp:nvSpPr>
        <dsp:cNvPr id="0" name=""/>
        <dsp:cNvSpPr/>
      </dsp:nvSpPr>
      <dsp:spPr>
        <a:xfrm>
          <a:off x="662137" y="3259948"/>
          <a:ext cx="4060525" cy="217285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ru-RU" sz="1800" kern="1200" dirty="0" smtClean="0"/>
            <a:t>В случае если при заключении контракта объем подлежащих выполнению работ невозможно определить, изменение цены контракта в соответствии с подпунктом "а" пункта 1 части 1 статьи 95 Закона № 44-ФЗ не допускается</a:t>
          </a:r>
          <a:endParaRPr lang="ru-RU" sz="1800" kern="1200" dirty="0"/>
        </a:p>
      </dsp:txBody>
      <dsp:txXfrm>
        <a:off x="725778" y="3323589"/>
        <a:ext cx="3933243" cy="204557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94A2B9-DC27-4721-B3FE-B666134A4544}">
      <dsp:nvSpPr>
        <dsp:cNvPr id="0" name=""/>
        <dsp:cNvSpPr/>
      </dsp:nvSpPr>
      <dsp:spPr>
        <a:xfrm>
          <a:off x="812512" y="672"/>
          <a:ext cx="3962975" cy="220165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ru-RU" sz="2800" kern="1200" dirty="0" smtClean="0">
              <a:effectLst>
                <a:outerShdw blurRad="38100" dist="38100" dir="2700000" algn="tl">
                  <a:srgbClr val="000000">
                    <a:alpha val="43137"/>
                  </a:srgbClr>
                </a:outerShdw>
              </a:effectLst>
            </a:rPr>
            <a:t>Письмо Минфина России от 05.03.2020 № 24-03-07/16668</a:t>
          </a:r>
          <a:endParaRPr lang="ru-RU" sz="2800" kern="1200" dirty="0">
            <a:effectLst>
              <a:outerShdw blurRad="38100" dist="38100" dir="2700000" algn="tl">
                <a:srgbClr val="000000">
                  <a:alpha val="43137"/>
                </a:srgbClr>
              </a:outerShdw>
            </a:effectLst>
          </a:endParaRPr>
        </a:p>
      </dsp:txBody>
      <dsp:txXfrm>
        <a:off x="876996" y="65156"/>
        <a:ext cx="3834007" cy="2072685"/>
      </dsp:txXfrm>
    </dsp:sp>
    <dsp:sp modelId="{4FE71BDD-6909-4D4D-AAEA-86C5E743C738}">
      <dsp:nvSpPr>
        <dsp:cNvPr id="0" name=""/>
        <dsp:cNvSpPr/>
      </dsp:nvSpPr>
      <dsp:spPr>
        <a:xfrm rot="5400000">
          <a:off x="2381190" y="2257366"/>
          <a:ext cx="825619" cy="990743"/>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a:p>
      </dsp:txBody>
      <dsp:txXfrm rot="-5400000">
        <a:off x="2496777" y="2339928"/>
        <a:ext cx="594445" cy="577933"/>
      </dsp:txXfrm>
    </dsp:sp>
    <dsp:sp modelId="{8AC97032-A170-41A6-8B2A-8D69BBC7EC27}">
      <dsp:nvSpPr>
        <dsp:cNvPr id="0" name=""/>
        <dsp:cNvSpPr/>
      </dsp:nvSpPr>
      <dsp:spPr>
        <a:xfrm>
          <a:off x="812512" y="3303151"/>
          <a:ext cx="3962975" cy="220165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ru-RU" sz="2100" kern="1200" dirty="0" smtClean="0"/>
            <a:t>Положения </a:t>
          </a:r>
          <a:r>
            <a:rPr lang="ru-RU" sz="2100" kern="1200" dirty="0" err="1" smtClean="0"/>
            <a:t>пп</a:t>
          </a:r>
          <a:r>
            <a:rPr lang="ru-RU" sz="2100" kern="1200" dirty="0" smtClean="0"/>
            <a:t>. "а" и "б" п. 1 ч. 1 ст. 95 Закона № 44-ФЗ не применяются, если контракт заключен с использованием формулы цены и максимальной цены контракта</a:t>
          </a:r>
          <a:endParaRPr lang="ru-RU" sz="2100" kern="1200" dirty="0"/>
        </a:p>
      </dsp:txBody>
      <dsp:txXfrm>
        <a:off x="876996" y="3367635"/>
        <a:ext cx="3834007" cy="20726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A48346-EFB0-43C8-BA8D-275C91A07B99}">
      <dsp:nvSpPr>
        <dsp:cNvPr id="0" name=""/>
        <dsp:cNvSpPr/>
      </dsp:nvSpPr>
      <dsp:spPr>
        <a:xfrm>
          <a:off x="5838" y="1008112"/>
          <a:ext cx="4980981" cy="1245245"/>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effectLst>
                <a:outerShdw blurRad="38100" dist="38100" dir="2700000" algn="tl">
                  <a:srgbClr val="000000">
                    <a:alpha val="43137"/>
                  </a:srgbClr>
                </a:outerShdw>
              </a:effectLst>
            </a:rPr>
            <a:t>Решение Калужского УФАС России от 16.11.2020 № 040/06/64-1279/2020</a:t>
          </a:r>
          <a:endParaRPr lang="ru-RU" sz="2000" kern="1200" dirty="0">
            <a:effectLst>
              <a:outerShdw blurRad="38100" dist="38100" dir="2700000" algn="tl">
                <a:srgbClr val="000000">
                  <a:alpha val="43137"/>
                </a:srgbClr>
              </a:outerShdw>
            </a:effectLst>
          </a:endParaRPr>
        </a:p>
      </dsp:txBody>
      <dsp:txXfrm>
        <a:off x="42310" y="1044584"/>
        <a:ext cx="4908037" cy="1172301"/>
      </dsp:txXfrm>
    </dsp:sp>
    <dsp:sp modelId="{A0C6B761-DAEE-4C87-9348-046544A312A1}">
      <dsp:nvSpPr>
        <dsp:cNvPr id="0" name=""/>
        <dsp:cNvSpPr/>
      </dsp:nvSpPr>
      <dsp:spPr>
        <a:xfrm rot="5400000">
          <a:off x="2387369" y="2362316"/>
          <a:ext cx="217917" cy="217917"/>
        </a:xfrm>
        <a:prstGeom prst="rightArrow">
          <a:avLst>
            <a:gd name="adj1" fmla="val 667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2A3BD5B-B549-449E-B819-3B6794E96FDF}">
      <dsp:nvSpPr>
        <dsp:cNvPr id="0" name=""/>
        <dsp:cNvSpPr/>
      </dsp:nvSpPr>
      <dsp:spPr>
        <a:xfrm>
          <a:off x="5838" y="2689193"/>
          <a:ext cx="4980981" cy="2507712"/>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t>В контракте предусмотрено увеличение или снижение цены единицы услуги, а не объема услуги</a:t>
          </a:r>
          <a:endParaRPr lang="ru-RU" sz="2700" kern="1200" dirty="0"/>
        </a:p>
      </dsp:txBody>
      <dsp:txXfrm>
        <a:off x="79286" y="2762641"/>
        <a:ext cx="4834085" cy="2360816"/>
      </dsp:txXfrm>
    </dsp:sp>
    <dsp:sp modelId="{752D7259-66CC-4666-A847-69874352B4D9}">
      <dsp:nvSpPr>
        <dsp:cNvPr id="0" name=""/>
        <dsp:cNvSpPr/>
      </dsp:nvSpPr>
      <dsp:spPr>
        <a:xfrm>
          <a:off x="5684156" y="1008112"/>
          <a:ext cx="4980981" cy="1245245"/>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effectLst>
                <a:outerShdw blurRad="38100" dist="38100" dir="2700000" algn="tl">
                  <a:srgbClr val="000000">
                    <a:alpha val="43137"/>
                  </a:srgbClr>
                </a:outerShdw>
              </a:effectLst>
            </a:rPr>
            <a:t>Постановление Алтайского республиканского УФАС России от 20.02.2020 по делу № 004/04/7.32-50/2020</a:t>
          </a:r>
          <a:endParaRPr lang="ru-RU" sz="2000" kern="1200" dirty="0">
            <a:effectLst>
              <a:outerShdw blurRad="38100" dist="38100" dir="2700000" algn="tl">
                <a:srgbClr val="000000">
                  <a:alpha val="43137"/>
                </a:srgbClr>
              </a:outerShdw>
            </a:effectLst>
          </a:endParaRPr>
        </a:p>
      </dsp:txBody>
      <dsp:txXfrm>
        <a:off x="5720628" y="1044584"/>
        <a:ext cx="4908037" cy="1172301"/>
      </dsp:txXfrm>
    </dsp:sp>
    <dsp:sp modelId="{E9441DA4-A1CC-4D85-AFBA-9F5548038645}">
      <dsp:nvSpPr>
        <dsp:cNvPr id="0" name=""/>
        <dsp:cNvSpPr/>
      </dsp:nvSpPr>
      <dsp:spPr>
        <a:xfrm rot="5400000">
          <a:off x="8065688" y="2362316"/>
          <a:ext cx="217917" cy="217917"/>
        </a:xfrm>
        <a:prstGeom prst="rightArrow">
          <a:avLst>
            <a:gd name="adj1" fmla="val 667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4588103-E05C-4C9D-B052-A30E8E4A46A9}">
      <dsp:nvSpPr>
        <dsp:cNvPr id="0" name=""/>
        <dsp:cNvSpPr/>
      </dsp:nvSpPr>
      <dsp:spPr>
        <a:xfrm>
          <a:off x="5684156" y="2689193"/>
          <a:ext cx="4980981" cy="2507712"/>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t>В контракт внесены изменения не в сторону изменения объема работ путем их увеличения, а в части </a:t>
          </a:r>
          <a:r>
            <a:rPr lang="ru-RU" sz="2700" kern="1200" dirty="0" err="1" smtClean="0"/>
            <a:t>дополненения</a:t>
          </a:r>
          <a:r>
            <a:rPr lang="ru-RU" sz="2700" kern="1200" dirty="0" smtClean="0"/>
            <a:t> отдельными видами работ и затрат</a:t>
          </a:r>
          <a:endParaRPr lang="ru-RU" sz="2700" kern="1200" dirty="0"/>
        </a:p>
      </dsp:txBody>
      <dsp:txXfrm>
        <a:off x="5757604" y="2762641"/>
        <a:ext cx="4834085" cy="23608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424DC-6195-4A8A-A114-9872DFA44D40}">
      <dsp:nvSpPr>
        <dsp:cNvPr id="0" name=""/>
        <dsp:cNvSpPr/>
      </dsp:nvSpPr>
      <dsp:spPr>
        <a:xfrm>
          <a:off x="0" y="0"/>
          <a:ext cx="93610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DE641-CDE8-4DD0-9BA0-1B3573A3B4BB}">
      <dsp:nvSpPr>
        <dsp:cNvPr id="0" name=""/>
        <dsp:cNvSpPr/>
      </dsp:nvSpPr>
      <dsp:spPr>
        <a:xfrm>
          <a:off x="0" y="0"/>
          <a:ext cx="9361040" cy="4032448"/>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33350" tIns="133350" rIns="133350" bIns="133350" numCol="1" spcCol="1270" anchor="t" anchorCtr="0">
          <a:noAutofit/>
        </a:bodyPr>
        <a:lstStyle/>
        <a:p>
          <a:pPr lvl="0" algn="ctr" defTabSz="1555750" rtl="0">
            <a:lnSpc>
              <a:spcPct val="90000"/>
            </a:lnSpc>
            <a:spcBef>
              <a:spcPct val="0"/>
            </a:spcBef>
            <a:spcAft>
              <a:spcPct val="35000"/>
            </a:spcAft>
          </a:pPr>
          <a:r>
            <a:rPr lang="ru-RU" sz="3500" kern="1200" dirty="0" smtClean="0">
              <a:effectLst>
                <a:outerShdw blurRad="38100" dist="38100" dir="2700000" algn="tl">
                  <a:srgbClr val="000000">
                    <a:alpha val="43137"/>
                  </a:srgbClr>
                </a:outerShdw>
              </a:effectLst>
            </a:rPr>
            <a:t>Заказчик вправе  изменить объем и (или) виды выполняемых работ. </a:t>
          </a:r>
        </a:p>
        <a:p>
          <a:pPr lvl="0" algn="ctr" defTabSz="1555750" rtl="0">
            <a:lnSpc>
              <a:spcPct val="90000"/>
            </a:lnSpc>
            <a:spcBef>
              <a:spcPct val="0"/>
            </a:spcBef>
            <a:spcAft>
              <a:spcPct val="35000"/>
            </a:spcAft>
          </a:pPr>
          <a:r>
            <a:rPr lang="ru-RU" sz="3500" kern="1200" dirty="0" smtClean="0">
              <a:effectLst>
                <a:outerShdw blurRad="38100" dist="38100" dir="2700000" algn="tl">
                  <a:srgbClr val="000000">
                    <a:alpha val="43137"/>
                  </a:srgbClr>
                </a:outerShdw>
              </a:effectLst>
            </a:rPr>
            <a:t>При этом можно скорректировать и цену контракта в пределах 10%</a:t>
          </a:r>
        </a:p>
        <a:p>
          <a:pPr lvl="0" algn="ctr" defTabSz="1555750" rtl="0">
            <a:lnSpc>
              <a:spcPct val="90000"/>
            </a:lnSpc>
            <a:spcBef>
              <a:spcPct val="0"/>
            </a:spcBef>
            <a:spcAft>
              <a:spcPct val="35000"/>
            </a:spcAft>
          </a:pPr>
          <a:r>
            <a:rPr lang="ru-RU" sz="3500" kern="1200" dirty="0" smtClean="0"/>
            <a:t>(</a:t>
          </a:r>
          <a:r>
            <a:rPr lang="ru-RU" sz="3500" kern="1200" dirty="0" err="1" smtClean="0"/>
            <a:t>пп</a:t>
          </a:r>
          <a:r>
            <a:rPr lang="ru-RU" sz="3500" kern="1200" dirty="0" smtClean="0"/>
            <a:t>. «в" п. 1 ч. 1 ст. 95 Закона № 44-ФЗ)</a:t>
          </a:r>
          <a:endParaRPr lang="ru-RU" sz="3500" kern="1200" dirty="0"/>
        </a:p>
      </dsp:txBody>
      <dsp:txXfrm>
        <a:off x="0" y="0"/>
        <a:ext cx="9361040" cy="403244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2F5DFB-C3E7-407A-8BF1-B7DE563076BA}">
      <dsp:nvSpPr>
        <dsp:cNvPr id="0" name=""/>
        <dsp:cNvSpPr/>
      </dsp:nvSpPr>
      <dsp:spPr>
        <a:xfrm>
          <a:off x="852" y="144016"/>
          <a:ext cx="4851045" cy="121276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rtl="0">
            <a:lnSpc>
              <a:spcPct val="90000"/>
            </a:lnSpc>
            <a:spcBef>
              <a:spcPct val="0"/>
            </a:spcBef>
            <a:spcAft>
              <a:spcPct val="35000"/>
            </a:spcAft>
          </a:pPr>
          <a:r>
            <a:rPr lang="ru-RU" sz="2900" kern="1200" dirty="0" smtClean="0">
              <a:effectLst>
                <a:outerShdw blurRad="38100" dist="38100" dir="2700000" algn="tl">
                  <a:srgbClr val="000000">
                    <a:alpha val="43137"/>
                  </a:srgbClr>
                </a:outerShdw>
              </a:effectLst>
            </a:rPr>
            <a:t>Письмо Минфина России от 11.09.2020 № 24-04-08/80061</a:t>
          </a:r>
          <a:endParaRPr lang="ru-RU" sz="2900" kern="1200" dirty="0">
            <a:effectLst>
              <a:outerShdw blurRad="38100" dist="38100" dir="2700000" algn="tl">
                <a:srgbClr val="000000">
                  <a:alpha val="43137"/>
                </a:srgbClr>
              </a:outerShdw>
            </a:effectLst>
          </a:endParaRPr>
        </a:p>
      </dsp:txBody>
      <dsp:txXfrm>
        <a:off x="36373" y="179537"/>
        <a:ext cx="4780003" cy="1141719"/>
      </dsp:txXfrm>
    </dsp:sp>
    <dsp:sp modelId="{CBFDE402-AA82-4A74-BE50-B9D8962A6495}">
      <dsp:nvSpPr>
        <dsp:cNvPr id="0" name=""/>
        <dsp:cNvSpPr/>
      </dsp:nvSpPr>
      <dsp:spPr>
        <a:xfrm rot="5400000">
          <a:off x="2320259" y="1462894"/>
          <a:ext cx="212233" cy="212233"/>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FCB8D5C-099F-43D3-9FC7-D614FAF383F6}">
      <dsp:nvSpPr>
        <dsp:cNvPr id="0" name=""/>
        <dsp:cNvSpPr/>
      </dsp:nvSpPr>
      <dsp:spPr>
        <a:xfrm>
          <a:off x="852" y="1781244"/>
          <a:ext cx="4851045" cy="1944214"/>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t>Возможность выполнения работ по корректировке </a:t>
          </a:r>
          <a:r>
            <a:rPr lang="ru-RU" sz="2000" b="1" kern="1200" dirty="0" smtClean="0"/>
            <a:t>проектной документации не предусмотрена</a:t>
          </a:r>
          <a:endParaRPr lang="ru-RU" sz="2000" b="1" kern="1200" dirty="0"/>
        </a:p>
      </dsp:txBody>
      <dsp:txXfrm>
        <a:off x="57796" y="1838188"/>
        <a:ext cx="4737157" cy="1830326"/>
      </dsp:txXfrm>
    </dsp:sp>
    <dsp:sp modelId="{E0478168-52CE-4AB1-A5EF-C33970665D4E}">
      <dsp:nvSpPr>
        <dsp:cNvPr id="0" name=""/>
        <dsp:cNvSpPr/>
      </dsp:nvSpPr>
      <dsp:spPr>
        <a:xfrm>
          <a:off x="5531045" y="144016"/>
          <a:ext cx="4851045" cy="121276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rtl="0">
            <a:lnSpc>
              <a:spcPct val="90000"/>
            </a:lnSpc>
            <a:spcBef>
              <a:spcPct val="0"/>
            </a:spcBef>
            <a:spcAft>
              <a:spcPct val="35000"/>
            </a:spcAft>
          </a:pPr>
          <a:r>
            <a:rPr lang="ru-RU" sz="2900" kern="1200" dirty="0" smtClean="0">
              <a:effectLst>
                <a:outerShdw blurRad="38100" dist="38100" dir="2700000" algn="tl">
                  <a:srgbClr val="000000">
                    <a:alpha val="43137"/>
                  </a:srgbClr>
                </a:outerShdw>
              </a:effectLst>
            </a:rPr>
            <a:t>Письмо Минфина России от 17.04.2020 № 24-03-08/31108</a:t>
          </a:r>
          <a:endParaRPr lang="ru-RU" sz="2900" kern="1200" dirty="0">
            <a:effectLst>
              <a:outerShdw blurRad="38100" dist="38100" dir="2700000" algn="tl">
                <a:srgbClr val="000000">
                  <a:alpha val="43137"/>
                </a:srgbClr>
              </a:outerShdw>
            </a:effectLst>
          </a:endParaRPr>
        </a:p>
      </dsp:txBody>
      <dsp:txXfrm>
        <a:off x="5566566" y="179537"/>
        <a:ext cx="4780003" cy="1141719"/>
      </dsp:txXfrm>
    </dsp:sp>
    <dsp:sp modelId="{B5CF7623-E7C9-4BB9-B27E-F589D1799C8B}">
      <dsp:nvSpPr>
        <dsp:cNvPr id="0" name=""/>
        <dsp:cNvSpPr/>
      </dsp:nvSpPr>
      <dsp:spPr>
        <a:xfrm rot="5400000">
          <a:off x="7850451" y="1462894"/>
          <a:ext cx="212233" cy="212233"/>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F2B62F7-6888-4319-8FB2-75620257DE00}">
      <dsp:nvSpPr>
        <dsp:cNvPr id="0" name=""/>
        <dsp:cNvSpPr/>
      </dsp:nvSpPr>
      <dsp:spPr>
        <a:xfrm>
          <a:off x="5531045" y="1781244"/>
          <a:ext cx="4851045" cy="3331322"/>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1900" kern="1200" dirty="0" smtClean="0"/>
            <a:t>Предусмотрена возможность изменения существенных условий только по контрактам, предметом которых является выполнение работ по строительству, реконструкции, капитальному ремонту, сносу объекта капитального строительства, проведение работ по сохранению объектов культурного наследия, </a:t>
          </a:r>
          <a:r>
            <a:rPr lang="ru-RU" sz="1900" b="1" kern="1200" dirty="0" smtClean="0"/>
            <a:t>на проектно-изыскательские работы не распространяется</a:t>
          </a:r>
        </a:p>
      </dsp:txBody>
      <dsp:txXfrm>
        <a:off x="5628616" y="1878815"/>
        <a:ext cx="4655903" cy="313618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8AAA1-617A-45FC-9306-5CCEA0D2BC93}">
      <dsp:nvSpPr>
        <dsp:cNvPr id="0" name=""/>
        <dsp:cNvSpPr/>
      </dsp:nvSpPr>
      <dsp:spPr>
        <a:xfrm rot="10800000">
          <a:off x="2522767" y="896"/>
          <a:ext cx="8267748" cy="1761158"/>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76622" tIns="83820" rIns="156464" bIns="83820" numCol="1" spcCol="1270" anchor="ctr" anchorCtr="0">
          <a:noAutofit/>
        </a:bodyPr>
        <a:lstStyle/>
        <a:p>
          <a:pPr lvl="0" algn="ctr" defTabSz="977900" rtl="0">
            <a:lnSpc>
              <a:spcPct val="90000"/>
            </a:lnSpc>
            <a:spcBef>
              <a:spcPct val="0"/>
            </a:spcBef>
            <a:spcAft>
              <a:spcPct val="35000"/>
            </a:spcAft>
          </a:pPr>
          <a:r>
            <a:rPr lang="ru-RU" sz="2200" b="1" kern="1200" dirty="0" smtClean="0">
              <a:effectLst>
                <a:outerShdw blurRad="38100" dist="38100" dir="2700000" algn="tl">
                  <a:srgbClr val="000000">
                    <a:alpha val="43137"/>
                  </a:srgbClr>
                </a:outerShdw>
              </a:effectLst>
            </a:rPr>
            <a:t>При увеличении или уменьшении заказчиком предусмотренного контрактом объема работ можно увеличить или уменьшить объем работ по </a:t>
          </a:r>
          <a:r>
            <a:rPr lang="ru-RU" sz="2200" b="1" u="sng" kern="1200" dirty="0" smtClean="0">
              <a:effectLst>
                <a:outerShdw blurRad="38100" dist="38100" dir="2700000" algn="tl">
                  <a:srgbClr val="000000">
                    <a:alpha val="43137"/>
                  </a:srgbClr>
                </a:outerShdw>
              </a:effectLst>
            </a:rPr>
            <a:t>определенным позициям</a:t>
          </a:r>
          <a:r>
            <a:rPr lang="ru-RU" sz="2200" b="1" kern="1200" dirty="0" smtClean="0">
              <a:effectLst>
                <a:outerShdw blurRad="38100" dist="38100" dir="2700000" algn="tl">
                  <a:srgbClr val="000000">
                    <a:alpha val="43137"/>
                  </a:srgbClr>
                </a:outerShdw>
              </a:effectLst>
            </a:rPr>
            <a:t> локального сметного расчета не более чем на 10 % исходя из установленной в контракте цены единицы объема работы. </a:t>
          </a:r>
          <a:endParaRPr lang="ru-RU" sz="2200" b="1" kern="1200" dirty="0">
            <a:effectLst>
              <a:outerShdw blurRad="38100" dist="38100" dir="2700000" algn="tl">
                <a:srgbClr val="000000">
                  <a:alpha val="43137"/>
                </a:srgbClr>
              </a:outerShdw>
            </a:effectLst>
          </a:endParaRPr>
        </a:p>
      </dsp:txBody>
      <dsp:txXfrm rot="10800000">
        <a:off x="2963056" y="896"/>
        <a:ext cx="7827459" cy="1761158"/>
      </dsp:txXfrm>
    </dsp:sp>
    <dsp:sp modelId="{4A5C6A17-9CAF-4F18-B84F-62121B484785}">
      <dsp:nvSpPr>
        <dsp:cNvPr id="0" name=""/>
        <dsp:cNvSpPr/>
      </dsp:nvSpPr>
      <dsp:spPr>
        <a:xfrm>
          <a:off x="1642188" y="896"/>
          <a:ext cx="1761158" cy="1761158"/>
        </a:xfrm>
        <a:prstGeom prst="ellipse">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2C99481-7138-4E7C-B897-C58683FB7352}">
      <dsp:nvSpPr>
        <dsp:cNvPr id="0" name=""/>
        <dsp:cNvSpPr/>
      </dsp:nvSpPr>
      <dsp:spPr>
        <a:xfrm rot="10800000">
          <a:off x="2522767" y="2287772"/>
          <a:ext cx="8267748" cy="1761158"/>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76622" tIns="83820" rIns="156464" bIns="83820" numCol="1" spcCol="1270" anchor="ctr" anchorCtr="0">
          <a:noAutofit/>
        </a:bodyPr>
        <a:lstStyle/>
        <a:p>
          <a:pPr lvl="0" algn="ctr" defTabSz="977900" rtl="0">
            <a:lnSpc>
              <a:spcPct val="90000"/>
            </a:lnSpc>
            <a:spcBef>
              <a:spcPct val="0"/>
            </a:spcBef>
            <a:spcAft>
              <a:spcPct val="35000"/>
            </a:spcAft>
          </a:pPr>
          <a:r>
            <a:rPr lang="ru-RU" sz="2200" b="1" kern="1200" dirty="0" smtClean="0">
              <a:effectLst>
                <a:outerShdw blurRad="38100" dist="38100" dir="2700000" algn="tl">
                  <a:srgbClr val="000000">
                    <a:alpha val="43137"/>
                  </a:srgbClr>
                </a:outerShdw>
              </a:effectLst>
            </a:rPr>
            <a:t>Общая стоимость сметного расчета должна быть изменена </a:t>
          </a:r>
          <a:r>
            <a:rPr lang="ru-RU" sz="2200" b="1" u="sng" kern="1200" dirty="0" smtClean="0">
              <a:solidFill>
                <a:srgbClr val="00B0F0"/>
              </a:solidFill>
              <a:effectLst>
                <a:outerShdw blurRad="38100" dist="38100" dir="2700000" algn="tl">
                  <a:srgbClr val="000000">
                    <a:alpha val="43137"/>
                  </a:srgbClr>
                </a:outerShdw>
              </a:effectLst>
            </a:rPr>
            <a:t>пропорционально</a:t>
          </a:r>
          <a:r>
            <a:rPr lang="ru-RU" sz="2200" b="1" kern="1200" dirty="0" smtClean="0">
              <a:effectLst>
                <a:outerShdw blurRad="38100" dist="38100" dir="2700000" algn="tl">
                  <a:srgbClr val="000000">
                    <a:alpha val="43137"/>
                  </a:srgbClr>
                </a:outerShdw>
              </a:effectLst>
            </a:rPr>
            <a:t> дополнительному объему работы, но не более чем на 10 %.</a:t>
          </a:r>
          <a:endParaRPr lang="ru-RU" sz="2200" b="1" kern="1200" dirty="0">
            <a:effectLst>
              <a:outerShdw blurRad="38100" dist="38100" dir="2700000" algn="tl">
                <a:srgbClr val="000000">
                  <a:alpha val="43137"/>
                </a:srgbClr>
              </a:outerShdw>
            </a:effectLst>
          </a:endParaRPr>
        </a:p>
      </dsp:txBody>
      <dsp:txXfrm rot="10800000">
        <a:off x="2963056" y="2287772"/>
        <a:ext cx="7827459" cy="1761158"/>
      </dsp:txXfrm>
    </dsp:sp>
    <dsp:sp modelId="{92AD07E6-1181-4E7E-AC85-00F3A6689A5C}">
      <dsp:nvSpPr>
        <dsp:cNvPr id="0" name=""/>
        <dsp:cNvSpPr/>
      </dsp:nvSpPr>
      <dsp:spPr>
        <a:xfrm>
          <a:off x="1642188" y="2287772"/>
          <a:ext cx="1761158" cy="176115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5E5A61F-CFB8-429F-A1B8-6C4D29492348}">
      <dsp:nvSpPr>
        <dsp:cNvPr id="0" name=""/>
        <dsp:cNvSpPr/>
      </dsp:nvSpPr>
      <dsp:spPr>
        <a:xfrm rot="10800000">
          <a:off x="2522767" y="4574649"/>
          <a:ext cx="8267748" cy="1761158"/>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76622" tIns="83820" rIns="156464" bIns="83820" numCol="1" spcCol="1270" anchor="ctr" anchorCtr="0">
          <a:noAutofit/>
        </a:bodyPr>
        <a:lstStyle/>
        <a:p>
          <a:pPr lvl="0" algn="ctr" defTabSz="977900" rtl="0">
            <a:lnSpc>
              <a:spcPct val="90000"/>
            </a:lnSpc>
            <a:spcBef>
              <a:spcPct val="0"/>
            </a:spcBef>
            <a:spcAft>
              <a:spcPct val="35000"/>
            </a:spcAft>
          </a:pPr>
          <a:r>
            <a:rPr lang="ru-RU" sz="2200" b="1" kern="1200" dirty="0" smtClean="0">
              <a:effectLst>
                <a:outerShdw blurRad="38100" dist="38100" dir="2700000" algn="tl">
                  <a:srgbClr val="000000">
                    <a:alpha val="43137"/>
                  </a:srgbClr>
                </a:outerShdw>
              </a:effectLst>
            </a:rPr>
            <a:t>В случае возникновения </a:t>
          </a:r>
          <a:r>
            <a:rPr lang="ru-RU" sz="2200" b="1" u="sng" kern="1200" dirty="0" smtClean="0">
              <a:effectLst>
                <a:outerShdw blurRad="38100" dist="38100" dir="2700000" algn="tl">
                  <a:srgbClr val="000000">
                    <a:alpha val="43137"/>
                  </a:srgbClr>
                </a:outerShdw>
              </a:effectLst>
            </a:rPr>
            <a:t>необходимости в видах работ, не предусмотренных контрактом, такую закупку следует осуществить конкурентными способами </a:t>
          </a:r>
          <a:r>
            <a:rPr lang="ru-RU" sz="2200" b="1" kern="1200" dirty="0" smtClean="0">
              <a:effectLst>
                <a:outerShdw blurRad="38100" dist="38100" dir="2700000" algn="tl">
                  <a:srgbClr val="000000">
                    <a:alpha val="43137"/>
                  </a:srgbClr>
                </a:outerShdw>
              </a:effectLst>
            </a:rPr>
            <a:t>определения поставщика (подрядчика, исполнителя). (письмо Минфина России от 26.09.2017 г. № 24-03-08/62479.</a:t>
          </a:r>
          <a:endParaRPr lang="ru-RU" sz="2200" b="1" kern="1200" dirty="0">
            <a:effectLst>
              <a:outerShdw blurRad="38100" dist="38100" dir="2700000" algn="tl">
                <a:srgbClr val="000000">
                  <a:alpha val="43137"/>
                </a:srgbClr>
              </a:outerShdw>
            </a:effectLst>
          </a:endParaRPr>
        </a:p>
      </dsp:txBody>
      <dsp:txXfrm rot="10800000">
        <a:off x="2963056" y="4574649"/>
        <a:ext cx="7827459" cy="1761158"/>
      </dsp:txXfrm>
    </dsp:sp>
    <dsp:sp modelId="{7FC4BB12-9740-4202-B7C1-0BA61F5A11D3}">
      <dsp:nvSpPr>
        <dsp:cNvPr id="0" name=""/>
        <dsp:cNvSpPr/>
      </dsp:nvSpPr>
      <dsp:spPr>
        <a:xfrm>
          <a:off x="1642188" y="4574649"/>
          <a:ext cx="1761158" cy="1761158"/>
        </a:xfrm>
        <a:prstGeom prst="ellipse">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424DC-6195-4A8A-A114-9872DFA44D40}">
      <dsp:nvSpPr>
        <dsp:cNvPr id="0" name=""/>
        <dsp:cNvSpPr/>
      </dsp:nvSpPr>
      <dsp:spPr>
        <a:xfrm>
          <a:off x="0" y="0"/>
          <a:ext cx="93610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DE641-CDE8-4DD0-9BA0-1B3573A3B4BB}">
      <dsp:nvSpPr>
        <dsp:cNvPr id="0" name=""/>
        <dsp:cNvSpPr/>
      </dsp:nvSpPr>
      <dsp:spPr>
        <a:xfrm>
          <a:off x="0" y="0"/>
          <a:ext cx="9361040" cy="4032448"/>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33350" tIns="133350" rIns="133350" bIns="133350" numCol="1" spcCol="1270" anchor="t" anchorCtr="0">
          <a:noAutofit/>
        </a:bodyPr>
        <a:lstStyle/>
        <a:p>
          <a:pPr lvl="0" algn="ctr" defTabSz="1555750" rtl="0">
            <a:lnSpc>
              <a:spcPct val="90000"/>
            </a:lnSpc>
            <a:spcBef>
              <a:spcPct val="0"/>
            </a:spcBef>
            <a:spcAft>
              <a:spcPct val="35000"/>
            </a:spcAft>
          </a:pPr>
          <a:r>
            <a:rPr lang="ru-RU" sz="3500" kern="1200" dirty="0" smtClean="0"/>
            <a:t>ЦЕНА ГК&gt; 1 МЛРД. </a:t>
          </a:r>
          <a:r>
            <a:rPr lang="ru-RU" sz="3500" kern="1200" dirty="0" err="1" smtClean="0"/>
            <a:t>РУБ</a:t>
          </a:r>
          <a:r>
            <a:rPr lang="ru-RU" sz="3500" kern="1200" dirty="0" smtClean="0"/>
            <a:t> / ЦЕНА МК</a:t>
          </a:r>
          <a:r>
            <a:rPr lang="en-US" sz="3500" kern="1200" dirty="0" smtClean="0"/>
            <a:t> &gt;</a:t>
          </a:r>
          <a:r>
            <a:rPr lang="ru-RU" sz="3500" kern="1200" dirty="0" smtClean="0"/>
            <a:t> 500 МЛН РУБ. ДЛЯ </a:t>
          </a:r>
          <a:r>
            <a:rPr lang="ru-RU" sz="3500" kern="1200" dirty="0" err="1" smtClean="0"/>
            <a:t>ОМС</a:t>
          </a:r>
          <a:r>
            <a:rPr lang="ru-RU" sz="3500" kern="1200" dirty="0" smtClean="0"/>
            <a:t> + СРОК </a:t>
          </a:r>
          <a:r>
            <a:rPr lang="en-US" sz="3500" kern="1200" dirty="0" smtClean="0"/>
            <a:t>&gt; 3 </a:t>
          </a:r>
          <a:r>
            <a:rPr lang="ru-RU" sz="3500" kern="1200" dirty="0" smtClean="0"/>
            <a:t>ЛЕТ И СРОК &gt; 1 ГОДА ДЛЯ </a:t>
          </a:r>
          <a:r>
            <a:rPr lang="ru-RU" sz="3500" kern="1200" dirty="0" err="1" smtClean="0"/>
            <a:t>ОМС</a:t>
          </a:r>
          <a:r>
            <a:rPr lang="ru-RU" sz="3500" kern="1200" dirty="0" smtClean="0"/>
            <a:t> + НЕЗАВИСЯЩИЕ ОТ СТОРОН ПРИЧИНЫ НЕИСПОЛНЕНИЯ +  </a:t>
          </a:r>
          <a:r>
            <a:rPr lang="ru-RU" sz="3500" kern="1200" dirty="0" err="1" smtClean="0"/>
            <a:t>НПА</a:t>
          </a:r>
          <a:r>
            <a:rPr lang="ru-RU" sz="3500" kern="1200" dirty="0" smtClean="0"/>
            <a:t> ПО/РЕШЕНИЯ МЕСТНОЙ АДМИНИСТРАЦИИ =</a:t>
          </a:r>
          <a:r>
            <a:rPr lang="ru-RU" sz="3500" b="0" i="0" kern="1200" dirty="0" err="1" smtClean="0">
              <a:solidFill>
                <a:schemeClr val="tx1"/>
              </a:solidFill>
              <a:effectLst/>
              <a:latin typeface="+mj-lt"/>
              <a:ea typeface="+mj-ea"/>
              <a:cs typeface="+mj-cs"/>
            </a:rPr>
            <a:t>ДОПСОГЛАШЕНИЕ</a:t>
          </a:r>
          <a:endParaRPr lang="ru-RU" sz="3500" kern="1200" dirty="0"/>
        </a:p>
      </dsp:txBody>
      <dsp:txXfrm>
        <a:off x="0" y="0"/>
        <a:ext cx="9361040" cy="403244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3A079D-A651-4D5B-A4F1-F30A1479BE7C}">
      <dsp:nvSpPr>
        <dsp:cNvPr id="0" name=""/>
        <dsp:cNvSpPr/>
      </dsp:nvSpPr>
      <dsp:spPr>
        <a:xfrm>
          <a:off x="0" y="0"/>
          <a:ext cx="914501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470AC3-6777-4494-A8E0-05E757C12B4E}">
      <dsp:nvSpPr>
        <dsp:cNvPr id="0" name=""/>
        <dsp:cNvSpPr/>
      </dsp:nvSpPr>
      <dsp:spPr>
        <a:xfrm>
          <a:off x="0" y="0"/>
          <a:ext cx="9145016" cy="4525963"/>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ru-RU" sz="2800" kern="1200" dirty="0" smtClean="0"/>
            <a:t>Изменение условий контракта допускается в связи с изменением регулируемых цен (тарифов) на товары, работы, услуги (п. 5 ч. 1 ст. 95 Закона о контрактной системе). Это касается прежде всего цены на энергоносители. Как правило, </a:t>
          </a:r>
          <a:r>
            <a:rPr lang="ru-RU" sz="2800" kern="1200" dirty="0" err="1" smtClean="0"/>
            <a:t>ресурсоснабжающие</a:t>
          </a:r>
          <a:r>
            <a:rPr lang="ru-RU" sz="2800" kern="1200" dirty="0" smtClean="0"/>
            <a:t> организации сами направляют потребителям дополнительные соглашения к контракту, но даже если их не подписывают, задолженность взыскивается по новым ценам (Постановление Десятого арбитражного апелляционного суда от 27.03.2017 № </a:t>
          </a:r>
          <a:r>
            <a:rPr lang="ru-RU" sz="2800" kern="1200" dirty="0" err="1" smtClean="0"/>
            <a:t>10АП</a:t>
          </a:r>
          <a:r>
            <a:rPr lang="ru-RU" sz="2800" kern="1200" dirty="0" smtClean="0"/>
            <a:t>-2650/2017 по делу № </a:t>
          </a:r>
          <a:r>
            <a:rPr lang="ru-RU" sz="2800" kern="1200" dirty="0" err="1" smtClean="0"/>
            <a:t>А41</a:t>
          </a:r>
          <a:r>
            <a:rPr lang="ru-RU" sz="2800" kern="1200" dirty="0" smtClean="0"/>
            <a:t>-78013/16).</a:t>
          </a:r>
          <a:endParaRPr lang="ru-RU" sz="2800" kern="1200" dirty="0"/>
        </a:p>
      </dsp:txBody>
      <dsp:txXfrm>
        <a:off x="0" y="0"/>
        <a:ext cx="9145016" cy="452596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5E27A-38AA-4FF1-BA5E-968C522C05CF}">
      <dsp:nvSpPr>
        <dsp:cNvPr id="0" name=""/>
        <dsp:cNvSpPr/>
      </dsp:nvSpPr>
      <dsp:spPr>
        <a:xfrm>
          <a:off x="1008126" y="964"/>
          <a:ext cx="9937075" cy="5063821"/>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263144" rIns="263144" bIns="263144" numCol="1" spcCol="1270" anchor="t" anchorCtr="0">
          <a:noAutofit/>
        </a:bodyPr>
        <a:lstStyle/>
        <a:p>
          <a:pPr lvl="0" algn="l" defTabSz="1644650" rtl="0">
            <a:lnSpc>
              <a:spcPct val="90000"/>
            </a:lnSpc>
            <a:spcBef>
              <a:spcPct val="0"/>
            </a:spcBef>
            <a:spcAft>
              <a:spcPct val="35000"/>
            </a:spcAft>
          </a:pPr>
          <a:r>
            <a:rPr lang="ru-RU" sz="3700" kern="1200" dirty="0" smtClean="0">
              <a:effectLst>
                <a:outerShdw blurRad="38100" dist="38100" dir="2700000" algn="tl">
                  <a:srgbClr val="000000">
                    <a:alpha val="43137"/>
                  </a:srgbClr>
                </a:outerShdw>
              </a:effectLst>
            </a:rPr>
            <a:t>Решение Нижегородского УФАС России от 06.02.2020 № 052/06/54.3-156/2020(09/42-ЕЛ)</a:t>
          </a:r>
          <a:endParaRPr lang="ru-RU" sz="3700" kern="1200" dirty="0">
            <a:effectLst>
              <a:outerShdw blurRad="38100" dist="38100" dir="2700000" algn="tl">
                <a:srgbClr val="000000">
                  <a:alpha val="43137"/>
                </a:srgbClr>
              </a:outerShdw>
            </a:effectLst>
          </a:endParaRPr>
        </a:p>
        <a:p>
          <a:pPr marL="285750" lvl="1" indent="-285750" algn="l" defTabSz="1289050" rtl="0">
            <a:lnSpc>
              <a:spcPct val="90000"/>
            </a:lnSpc>
            <a:spcBef>
              <a:spcPct val="0"/>
            </a:spcBef>
            <a:spcAft>
              <a:spcPct val="15000"/>
            </a:spcAft>
            <a:buChar char="••"/>
          </a:pPr>
          <a:r>
            <a:rPr lang="ru-RU" sz="2900" kern="1200" smtClean="0">
              <a:effectLst>
                <a:outerShdw blurRad="38100" dist="38100" dir="2700000" algn="tl">
                  <a:srgbClr val="000000">
                    <a:alpha val="43137"/>
                  </a:srgbClr>
                </a:outerShdw>
              </a:effectLst>
            </a:rPr>
            <a:t>Заказчиком указана возможность изменения цены  энергосервисного  контракта в соответствии с п. 5 ч. 1 Статьи 95</a:t>
          </a:r>
          <a:endParaRPr lang="ru-RU" sz="2900" kern="1200">
            <a:effectLst>
              <a:outerShdw blurRad="38100" dist="38100" dir="2700000" algn="tl">
                <a:srgbClr val="000000">
                  <a:alpha val="43137"/>
                </a:srgbClr>
              </a:outerShdw>
            </a:effectLst>
          </a:endParaRPr>
        </a:p>
        <a:p>
          <a:pPr marL="285750" lvl="1" indent="-285750" algn="l" defTabSz="1289050" rtl="0">
            <a:lnSpc>
              <a:spcPct val="90000"/>
            </a:lnSpc>
            <a:spcBef>
              <a:spcPct val="0"/>
            </a:spcBef>
            <a:spcAft>
              <a:spcPct val="15000"/>
            </a:spcAft>
            <a:buChar char="••"/>
          </a:pPr>
          <a:r>
            <a:rPr lang="ru-RU" sz="2900" kern="1200" dirty="0" smtClean="0">
              <a:effectLst>
                <a:outerShdw blurRad="38100" dist="38100" dir="2700000" algn="tl">
                  <a:srgbClr val="000000">
                    <a:alpha val="43137"/>
                  </a:srgbClr>
                </a:outerShdw>
              </a:effectLst>
            </a:rPr>
            <a:t>Вместе с тем цена </a:t>
          </a:r>
          <a:r>
            <a:rPr lang="ru-RU" sz="2900" kern="1200" dirty="0" err="1" smtClean="0">
              <a:effectLst>
                <a:outerShdw blurRad="38100" dist="38100" dir="2700000" algn="tl">
                  <a:srgbClr val="000000">
                    <a:alpha val="43137"/>
                  </a:srgbClr>
                </a:outerShdw>
              </a:effectLst>
            </a:rPr>
            <a:t>энергосервисного</a:t>
          </a:r>
          <a:r>
            <a:rPr lang="ru-RU" sz="2900" kern="1200" dirty="0" smtClean="0">
              <a:effectLst>
                <a:outerShdw blurRad="38100" dist="38100" dir="2700000" algn="tl">
                  <a:srgbClr val="000000">
                    <a:alpha val="43137"/>
                  </a:srgbClr>
                </a:outerShdw>
              </a:effectLst>
            </a:rPr>
            <a:t> контракта определяется, исходя из подлежащего уплате исполнителю процента экономии, который не подлежит изменению в ходе исполнения контракта</a:t>
          </a:r>
          <a:endParaRPr lang="ru-RU" sz="2900" kern="1200" dirty="0">
            <a:effectLst>
              <a:outerShdw blurRad="38100" dist="38100" dir="2700000" algn="tl">
                <a:srgbClr val="000000">
                  <a:alpha val="43137"/>
                </a:srgbClr>
              </a:outerShdw>
            </a:effectLst>
          </a:endParaRPr>
        </a:p>
      </dsp:txBody>
      <dsp:txXfrm>
        <a:off x="1008126" y="964"/>
        <a:ext cx="9937075" cy="506382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FC431F-575A-40D7-BD69-4BB91F9767BA}">
      <dsp:nvSpPr>
        <dsp:cNvPr id="0" name=""/>
        <dsp:cNvSpPr/>
      </dsp:nvSpPr>
      <dsp:spPr>
        <a:xfrm>
          <a:off x="0" y="0"/>
          <a:ext cx="10759314" cy="0"/>
        </a:xfrm>
        <a:prstGeom prst="lin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E6E18E0-8207-44D1-A6C5-E83AF085CD59}">
      <dsp:nvSpPr>
        <dsp:cNvPr id="0" name=""/>
        <dsp:cNvSpPr/>
      </dsp:nvSpPr>
      <dsp:spPr>
        <a:xfrm>
          <a:off x="0" y="0"/>
          <a:ext cx="10759314"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ru-RU" sz="2100" kern="1200" dirty="0" smtClean="0"/>
            <a:t>Если лимиты бюджетных обязательств заказчика уменьшаются в соответствии с положениями БК РФ,  заказчик согласовывает с контрагентом новые условия контракта, в том числе цену и (или) сроки его исполнения, и (или) количество товара, объема работы либо услуги, предусмотренных контрактом. При этом можно изменить только срок, без изменения его цены и (или) сокращения количества товаров (объема работ, услуг) (п. 6 ст. 161 БК РФ, п. 6 ч. 1 ст. 95 Закона № 44-ФЗ, Письмо Минфина России от 20.08.2020 № 24-03-08/73126). </a:t>
          </a:r>
          <a:endParaRPr lang="ru-RU" sz="2100" kern="1200" dirty="0"/>
        </a:p>
      </dsp:txBody>
      <dsp:txXfrm>
        <a:off x="0" y="0"/>
        <a:ext cx="10759314" cy="2262981"/>
      </dsp:txXfrm>
    </dsp:sp>
    <dsp:sp modelId="{F9F1B9FD-ECA5-43B7-970D-F6E4145E1C06}">
      <dsp:nvSpPr>
        <dsp:cNvPr id="0" name=""/>
        <dsp:cNvSpPr/>
      </dsp:nvSpPr>
      <dsp:spPr>
        <a:xfrm>
          <a:off x="0" y="2262981"/>
          <a:ext cx="10759314" cy="0"/>
        </a:xfrm>
        <a:prstGeom prst="lin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60768FCF-C34D-4775-B9B7-FE424B95256C}">
      <dsp:nvSpPr>
        <dsp:cNvPr id="0" name=""/>
        <dsp:cNvSpPr/>
      </dsp:nvSpPr>
      <dsp:spPr>
        <a:xfrm>
          <a:off x="0" y="2262981"/>
          <a:ext cx="10759314"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ru-RU" sz="2100" kern="1200" dirty="0" smtClean="0"/>
            <a:t>Если изменить срок и (или) цену контракта без сокращения количества товаров (объема работ, услуг) по этому основанию не удалось, нужно сократить количество товаров (объем работ, услуг). Сокращение количества товара, объема работы или услуги осуществляется на основании Методики, утвержденной Постановлением Правительства РФ от 28.11.2013 №1090 (ч. 2 ст. 95 Закона № 44-ФЗ)</a:t>
          </a:r>
          <a:endParaRPr lang="ru-RU" sz="2100" kern="1200" dirty="0"/>
        </a:p>
      </dsp:txBody>
      <dsp:txXfrm>
        <a:off x="0" y="2262981"/>
        <a:ext cx="10759314" cy="22629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444D6-F9FF-4C5D-A88A-D2C56AF5914B}">
      <dsp:nvSpPr>
        <dsp:cNvPr id="0" name=""/>
        <dsp:cNvSpPr/>
      </dsp:nvSpPr>
      <dsp:spPr>
        <a:xfrm>
          <a:off x="0" y="216037"/>
          <a:ext cx="9649072" cy="83520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lvl="0" algn="ctr" defTabSz="1289050" rtl="0">
            <a:lnSpc>
              <a:spcPct val="90000"/>
            </a:lnSpc>
            <a:spcBef>
              <a:spcPct val="0"/>
            </a:spcBef>
            <a:spcAft>
              <a:spcPct val="35000"/>
            </a:spcAft>
          </a:pPr>
          <a:r>
            <a:rPr lang="ru-RU" sz="2900" kern="1200" dirty="0" smtClean="0">
              <a:effectLst>
                <a:outerShdw blurRad="38100" dist="38100" dir="2700000" algn="tl">
                  <a:srgbClr val="000000">
                    <a:alpha val="43137"/>
                  </a:srgbClr>
                </a:outerShdw>
              </a:effectLst>
            </a:rPr>
            <a:t>Заказчик вправе:</a:t>
          </a:r>
          <a:endParaRPr lang="ru-RU" sz="2900" kern="1200" dirty="0">
            <a:effectLst>
              <a:outerShdw blurRad="38100" dist="38100" dir="2700000" algn="tl">
                <a:srgbClr val="000000">
                  <a:alpha val="43137"/>
                </a:srgbClr>
              </a:outerShdw>
            </a:effectLst>
          </a:endParaRPr>
        </a:p>
      </dsp:txBody>
      <dsp:txXfrm>
        <a:off x="0" y="216037"/>
        <a:ext cx="9649072" cy="835200"/>
      </dsp:txXfrm>
    </dsp:sp>
    <dsp:sp modelId="{62EEE3F0-8B34-4142-817B-35B9D6FE1444}">
      <dsp:nvSpPr>
        <dsp:cNvPr id="0" name=""/>
        <dsp:cNvSpPr/>
      </dsp:nvSpPr>
      <dsp:spPr>
        <a:xfrm>
          <a:off x="0" y="1051237"/>
          <a:ext cx="9649072" cy="2865780"/>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ru-RU" sz="2900" kern="1200" dirty="0" smtClean="0"/>
            <a:t>По согласованию с участником, с которым заключается контракт, увеличить количество поставляемого </a:t>
          </a:r>
          <a:r>
            <a:rPr lang="ru-RU" sz="2900" b="1" kern="1200" dirty="0" smtClean="0"/>
            <a:t>товара</a:t>
          </a:r>
          <a:r>
            <a:rPr lang="ru-RU" sz="2900" kern="1200" dirty="0" smtClean="0"/>
            <a:t> на сумму, не превышающую разницы между ценой контракта, предложенной участником закупки, и НМЦК, </a:t>
          </a:r>
          <a:r>
            <a:rPr lang="ru-RU" sz="2900" b="1" kern="1200" dirty="0" smtClean="0"/>
            <a:t>если это право предусмотрено документацией о закупке </a:t>
          </a:r>
          <a:r>
            <a:rPr lang="ru-RU" sz="2900" kern="1200" dirty="0" smtClean="0"/>
            <a:t>(ч. 18 ст. 34 Закона № 44-ФЗ)</a:t>
          </a:r>
          <a:r>
            <a:rPr lang="ru-RU" sz="2900" b="1" kern="1200" dirty="0" smtClean="0"/>
            <a:t> </a:t>
          </a:r>
          <a:endParaRPr lang="ru-RU" sz="2900" kern="1200" dirty="0"/>
        </a:p>
      </dsp:txBody>
      <dsp:txXfrm>
        <a:off x="0" y="1051237"/>
        <a:ext cx="9649072" cy="286578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B88767-0AEA-417C-9955-070187954901}">
      <dsp:nvSpPr>
        <dsp:cNvPr id="0" name=""/>
        <dsp:cNvSpPr/>
      </dsp:nvSpPr>
      <dsp:spPr>
        <a:xfrm>
          <a:off x="48532" y="3011"/>
          <a:ext cx="5287735" cy="98813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ru-RU" sz="2100" b="1" kern="1200" dirty="0" smtClean="0"/>
            <a:t>Решение Якутского УФАС России от 27.12.2019 по делу № 014/06/59-3589/2019</a:t>
          </a:r>
          <a:endParaRPr lang="ru-RU" sz="2100" b="1" kern="1200" dirty="0"/>
        </a:p>
      </dsp:txBody>
      <dsp:txXfrm>
        <a:off x="77473" y="31952"/>
        <a:ext cx="5229853" cy="930248"/>
      </dsp:txXfrm>
    </dsp:sp>
    <dsp:sp modelId="{29D2344C-8A66-4353-85DC-F2DBAC149D97}">
      <dsp:nvSpPr>
        <dsp:cNvPr id="0" name=""/>
        <dsp:cNvSpPr/>
      </dsp:nvSpPr>
      <dsp:spPr>
        <a:xfrm rot="5400000">
          <a:off x="2141594" y="1064582"/>
          <a:ext cx="1101611" cy="1321933"/>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a:p>
      </dsp:txBody>
      <dsp:txXfrm rot="-5400000">
        <a:off x="2295821" y="1174743"/>
        <a:ext cx="793159" cy="771128"/>
      </dsp:txXfrm>
    </dsp:sp>
    <dsp:sp modelId="{5FEACB01-6AD5-4AAA-AF26-53AE33FF329D}">
      <dsp:nvSpPr>
        <dsp:cNvPr id="0" name=""/>
        <dsp:cNvSpPr/>
      </dsp:nvSpPr>
      <dsp:spPr>
        <a:xfrm>
          <a:off x="48532" y="2459957"/>
          <a:ext cx="5287735" cy="293763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ru-RU" sz="2100" kern="1200" dirty="0" smtClean="0"/>
            <a:t>Заказчик, не включивший в проект контракта условие о согласовании новых условий контракта в связи с уменьшением ранее доведенных заказчика как получателя бюджетных средств ЛБО, признается нарушившим пункт 6 части 1 статьи 95 Закона № 44-ФЗ.</a:t>
          </a:r>
          <a:endParaRPr lang="ru-RU" sz="2100" kern="1200" dirty="0"/>
        </a:p>
      </dsp:txBody>
      <dsp:txXfrm>
        <a:off x="134572" y="2545997"/>
        <a:ext cx="5115655" cy="276555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424DC-6195-4A8A-A114-9872DFA44D40}">
      <dsp:nvSpPr>
        <dsp:cNvPr id="0" name=""/>
        <dsp:cNvSpPr/>
      </dsp:nvSpPr>
      <dsp:spPr>
        <a:xfrm>
          <a:off x="0" y="0"/>
          <a:ext cx="93610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DE641-CDE8-4DD0-9BA0-1B3573A3B4BB}">
      <dsp:nvSpPr>
        <dsp:cNvPr id="0" name=""/>
        <dsp:cNvSpPr/>
      </dsp:nvSpPr>
      <dsp:spPr>
        <a:xfrm>
          <a:off x="0" y="0"/>
          <a:ext cx="9361040" cy="4032448"/>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33350" tIns="133350" rIns="133350" bIns="133350" numCol="1" spcCol="1270" anchor="t" anchorCtr="0">
          <a:noAutofit/>
        </a:bodyPr>
        <a:lstStyle/>
        <a:p>
          <a:pPr lvl="0" algn="ctr" defTabSz="1555750" rtl="0">
            <a:lnSpc>
              <a:spcPct val="90000"/>
            </a:lnSpc>
            <a:spcBef>
              <a:spcPct val="0"/>
            </a:spcBef>
            <a:spcAft>
              <a:spcPct val="35000"/>
            </a:spcAft>
          </a:pPr>
          <a:r>
            <a:rPr lang="ru-RU" sz="3500" kern="1200" dirty="0" smtClean="0"/>
            <a:t>срок &gt; 1 года + цена &gt; 100 млн руб. + независящие от сторон причины неисполнения + </a:t>
          </a:r>
          <a:r>
            <a:rPr lang="ru-RU" sz="3500" kern="1200" dirty="0" err="1" smtClean="0"/>
            <a:t>НПА</a:t>
          </a:r>
          <a:r>
            <a:rPr lang="ru-RU" sz="3500" kern="1200" dirty="0" smtClean="0"/>
            <a:t> ПО/решение местной администрации + письменное обоснование заказчика + изменение срока и (или) цены &lt; 30 % =</a:t>
          </a:r>
          <a:r>
            <a:rPr lang="ru-RU" sz="3500" b="0" i="0" kern="1200" dirty="0" err="1" smtClean="0">
              <a:solidFill>
                <a:schemeClr val="tx1"/>
              </a:solidFill>
              <a:effectLst/>
              <a:latin typeface="+mj-lt"/>
              <a:ea typeface="+mj-ea"/>
              <a:cs typeface="+mj-cs"/>
            </a:rPr>
            <a:t>ДОПСОГЛАШЕНИЕ</a:t>
          </a:r>
          <a:endParaRPr lang="ru-RU" sz="3500" kern="1200" dirty="0"/>
        </a:p>
      </dsp:txBody>
      <dsp:txXfrm>
        <a:off x="0" y="0"/>
        <a:ext cx="9361040" cy="403244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424DC-6195-4A8A-A114-9872DFA44D40}">
      <dsp:nvSpPr>
        <dsp:cNvPr id="0" name=""/>
        <dsp:cNvSpPr/>
      </dsp:nvSpPr>
      <dsp:spPr>
        <a:xfrm>
          <a:off x="0" y="1968"/>
          <a:ext cx="93610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DE641-CDE8-4DD0-9BA0-1B3573A3B4BB}">
      <dsp:nvSpPr>
        <dsp:cNvPr id="0" name=""/>
        <dsp:cNvSpPr/>
      </dsp:nvSpPr>
      <dsp:spPr>
        <a:xfrm>
          <a:off x="0" y="1968"/>
          <a:ext cx="9361040" cy="4028510"/>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33350" tIns="133350" rIns="133350" bIns="133350" numCol="1" spcCol="1270" anchor="t" anchorCtr="0">
          <a:noAutofit/>
        </a:bodyPr>
        <a:lstStyle/>
        <a:p>
          <a:pPr lvl="0" algn="ctr" defTabSz="1555750" rtl="0">
            <a:lnSpc>
              <a:spcPct val="90000"/>
            </a:lnSpc>
            <a:spcBef>
              <a:spcPct val="0"/>
            </a:spcBef>
            <a:spcAft>
              <a:spcPct val="35000"/>
            </a:spcAft>
          </a:pPr>
          <a:r>
            <a:rPr lang="ru-RU" sz="3500" kern="1200" dirty="0" smtClean="0"/>
            <a:t>независящие от сторон причины неисполнения/ вина подрядчика + предоставление обеспечения исполнения + 100% выплата неустоек </a:t>
          </a:r>
          <a:r>
            <a:rPr lang="ru-RU" sz="3500" kern="1200" dirty="0" err="1" smtClean="0"/>
            <a:t>подрядчиком+срок</a:t>
          </a:r>
          <a:r>
            <a:rPr lang="ru-RU" sz="3500" kern="1200" dirty="0" smtClean="0"/>
            <a:t> равный первоначальному исполнению = однократная пролонгация срока + изменение новых условий возврата обеспечения исполнения</a:t>
          </a:r>
          <a:endParaRPr lang="ru-RU" sz="3500" kern="1200" dirty="0"/>
        </a:p>
      </dsp:txBody>
      <dsp:txXfrm>
        <a:off x="0" y="1968"/>
        <a:ext cx="9361040" cy="402851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0F2C8-2873-4923-8BE2-03675AB00C8B}">
      <dsp:nvSpPr>
        <dsp:cNvPr id="0" name=""/>
        <dsp:cNvSpPr/>
      </dsp:nvSpPr>
      <dsp:spPr>
        <a:xfrm>
          <a:off x="0" y="318661"/>
          <a:ext cx="9444510" cy="780896"/>
        </a:xfrm>
        <a:prstGeom prst="roundRect">
          <a:avLst>
            <a:gd name="adj" fmla="val 10000"/>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ru-RU" sz="2000" b="1" kern="1200" dirty="0" smtClean="0">
            <a:effectLst>
              <a:outerShdw blurRad="38100" dist="38100" dir="2700000" algn="tl">
                <a:srgbClr val="000000">
                  <a:alpha val="43137"/>
                </a:srgbClr>
              </a:outerShdw>
            </a:effectLst>
          </a:endParaRPr>
        </a:p>
        <a:p>
          <a:pPr lvl="0" algn="l"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Определение Верховного Суда РФ от 16.10.2020 N 308-</a:t>
          </a:r>
          <a:r>
            <a:rPr lang="ru-RU" sz="2000" b="1" kern="1200" dirty="0" err="1" smtClean="0">
              <a:effectLst>
                <a:outerShdw blurRad="38100" dist="38100" dir="2700000" algn="tl">
                  <a:srgbClr val="000000">
                    <a:alpha val="43137"/>
                  </a:srgbClr>
                </a:outerShdw>
              </a:effectLst>
            </a:rPr>
            <a:t>ЭС20</a:t>
          </a:r>
          <a:r>
            <a:rPr lang="ru-RU" sz="2000" b="1" kern="1200" dirty="0" smtClean="0">
              <a:effectLst>
                <a:outerShdw blurRad="38100" dist="38100" dir="2700000" algn="tl">
                  <a:srgbClr val="000000">
                    <a:alpha val="43137"/>
                  </a:srgbClr>
                </a:outerShdw>
              </a:effectLst>
            </a:rPr>
            <a:t>-15391 по делу № </a:t>
          </a:r>
          <a:r>
            <a:rPr lang="ru-RU" sz="2000" b="1" kern="1200" dirty="0" err="1" smtClean="0">
              <a:effectLst>
                <a:outerShdw blurRad="38100" dist="38100" dir="2700000" algn="tl">
                  <a:srgbClr val="000000">
                    <a:alpha val="43137"/>
                  </a:srgbClr>
                </a:outerShdw>
              </a:effectLst>
            </a:rPr>
            <a:t>А61</a:t>
          </a:r>
          <a:r>
            <a:rPr lang="ru-RU" sz="2000" b="1" kern="1200" dirty="0" smtClean="0">
              <a:effectLst>
                <a:outerShdw blurRad="38100" dist="38100" dir="2700000" algn="tl">
                  <a:srgbClr val="000000">
                    <a:alpha val="43137"/>
                  </a:srgbClr>
                </a:outerShdw>
              </a:effectLst>
            </a:rPr>
            <a:t>-5797/2019</a:t>
          </a:r>
        </a:p>
        <a:p>
          <a:pPr lvl="0" algn="l" defTabSz="889000" rtl="0">
            <a:lnSpc>
              <a:spcPct val="90000"/>
            </a:lnSpc>
            <a:spcBef>
              <a:spcPct val="0"/>
            </a:spcBef>
            <a:spcAft>
              <a:spcPct val="35000"/>
            </a:spcAft>
          </a:pPr>
          <a:endParaRPr lang="ru-RU" sz="2000" b="1" kern="1200" dirty="0">
            <a:effectLst>
              <a:outerShdw blurRad="38100" dist="38100" dir="2700000" algn="tl">
                <a:srgbClr val="000000">
                  <a:alpha val="43137"/>
                </a:srgbClr>
              </a:outerShdw>
            </a:effectLst>
          </a:endParaRPr>
        </a:p>
      </dsp:txBody>
      <dsp:txXfrm>
        <a:off x="22872" y="341533"/>
        <a:ext cx="7174673" cy="735152"/>
      </dsp:txXfrm>
    </dsp:sp>
    <dsp:sp modelId="{884FFDB2-BDF9-41F1-9E55-C2D7F08982CF}">
      <dsp:nvSpPr>
        <dsp:cNvPr id="0" name=""/>
        <dsp:cNvSpPr/>
      </dsp:nvSpPr>
      <dsp:spPr>
        <a:xfrm>
          <a:off x="1520288" y="1252728"/>
          <a:ext cx="9444510" cy="3487378"/>
        </a:xfrm>
        <a:prstGeom prst="roundRect">
          <a:avLst>
            <a:gd name="adj" fmla="val 10000"/>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1. За превышение срока продления предусмотрена административная ответственность по КоАП</a:t>
          </a:r>
        </a:p>
        <a:p>
          <a:pPr lvl="0" algn="just"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2. </a:t>
          </a:r>
          <a:r>
            <a:rPr lang="ru-RU" sz="2000" b="1" kern="1200" smtClean="0">
              <a:effectLst>
                <a:outerShdw blurRad="38100" dist="38100" dir="2700000" algn="tl">
                  <a:srgbClr val="000000">
                    <a:alpha val="43137"/>
                  </a:srgbClr>
                </a:outerShdw>
              </a:effectLst>
            </a:rPr>
            <a:t>Не все есть объект капитального строительства (предметом было обустройство детской площадки)</a:t>
          </a:r>
        </a:p>
        <a:p>
          <a:pPr lvl="0" algn="just" defTabSz="889000" rtl="0">
            <a:lnSpc>
              <a:spcPct val="90000"/>
            </a:lnSpc>
            <a:spcBef>
              <a:spcPct val="0"/>
            </a:spcBef>
            <a:spcAft>
              <a:spcPct val="35000"/>
            </a:spcAft>
          </a:pPr>
          <a:endParaRPr lang="ru-RU" sz="2000" b="1" kern="1200" dirty="0">
            <a:effectLst>
              <a:outerShdw blurRad="38100" dist="38100" dir="2700000" algn="tl">
                <a:srgbClr val="000000">
                  <a:alpha val="43137"/>
                </a:srgbClr>
              </a:outerShdw>
            </a:effectLst>
          </a:endParaRPr>
        </a:p>
      </dsp:txBody>
      <dsp:txXfrm>
        <a:off x="1622430" y="1354870"/>
        <a:ext cx="6090819" cy="3283094"/>
      </dsp:txXfrm>
    </dsp:sp>
    <dsp:sp modelId="{715DB6A6-F034-48C2-896E-FA082959E75C}">
      <dsp:nvSpPr>
        <dsp:cNvPr id="0" name=""/>
        <dsp:cNvSpPr/>
      </dsp:nvSpPr>
      <dsp:spPr>
        <a:xfrm>
          <a:off x="8217077" y="748684"/>
          <a:ext cx="1482729" cy="1482729"/>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ru-RU" sz="4400" b="1" kern="1200">
            <a:effectLst>
              <a:outerShdw blurRad="38100" dist="38100" dir="2700000" algn="tl">
                <a:srgbClr val="000000">
                  <a:alpha val="43137"/>
                </a:srgbClr>
              </a:outerShdw>
            </a:effectLst>
          </a:endParaRPr>
        </a:p>
      </dsp:txBody>
      <dsp:txXfrm>
        <a:off x="8550691" y="748684"/>
        <a:ext cx="815501" cy="111575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0F2C8-2873-4923-8BE2-03675AB00C8B}">
      <dsp:nvSpPr>
        <dsp:cNvPr id="0" name=""/>
        <dsp:cNvSpPr/>
      </dsp:nvSpPr>
      <dsp:spPr>
        <a:xfrm>
          <a:off x="0" y="318661"/>
          <a:ext cx="9444510" cy="780896"/>
        </a:xfrm>
        <a:prstGeom prst="roundRect">
          <a:avLst>
            <a:gd name="adj" fmla="val 10000"/>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Решение Ставропольского УФАС России от 14.07.2020 по делу № 026/06/99-1393/2020</a:t>
          </a:r>
          <a:endParaRPr lang="ru-RU" sz="2000" b="1" kern="1200" dirty="0">
            <a:effectLst>
              <a:outerShdw blurRad="38100" dist="38100" dir="2700000" algn="tl">
                <a:srgbClr val="000000">
                  <a:alpha val="43137"/>
                </a:srgbClr>
              </a:outerShdw>
            </a:effectLst>
          </a:endParaRPr>
        </a:p>
      </dsp:txBody>
      <dsp:txXfrm>
        <a:off x="22872" y="341533"/>
        <a:ext cx="7174673" cy="735152"/>
      </dsp:txXfrm>
    </dsp:sp>
    <dsp:sp modelId="{884FFDB2-BDF9-41F1-9E55-C2D7F08982CF}">
      <dsp:nvSpPr>
        <dsp:cNvPr id="0" name=""/>
        <dsp:cNvSpPr/>
      </dsp:nvSpPr>
      <dsp:spPr>
        <a:xfrm>
          <a:off x="1520288" y="1252728"/>
          <a:ext cx="9444510" cy="3487378"/>
        </a:xfrm>
        <a:prstGeom prst="roundRect">
          <a:avLst>
            <a:gd name="adj" fmla="val 10000"/>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Заказчиком при изменении условий контракта неправомерно применен пункт 9 части 1 статьи 95 Закона № 44-ФЗ - применению подлежал пункт 8 части 1 статьи 95 Закона № 44-ФЗ в связи с тем, что цена контракта превышает установленный предельный размер и изменение существенных условий контракта при его исполнении допускается при наличии в письменной форме обоснования такого изменения на основании решения Правительства Российской Федерации (высшего исполнительного органа государственной власти субъекта Российской Федерации)</a:t>
          </a:r>
          <a:endParaRPr lang="ru-RU" sz="2000" b="1" kern="1200" dirty="0">
            <a:effectLst>
              <a:outerShdw blurRad="38100" dist="38100" dir="2700000" algn="tl">
                <a:srgbClr val="000000">
                  <a:alpha val="43137"/>
                </a:srgbClr>
              </a:outerShdw>
            </a:effectLst>
          </a:endParaRPr>
        </a:p>
      </dsp:txBody>
      <dsp:txXfrm>
        <a:off x="1622430" y="1354870"/>
        <a:ext cx="6090819" cy="3283094"/>
      </dsp:txXfrm>
    </dsp:sp>
    <dsp:sp modelId="{715DB6A6-F034-48C2-896E-FA082959E75C}">
      <dsp:nvSpPr>
        <dsp:cNvPr id="0" name=""/>
        <dsp:cNvSpPr/>
      </dsp:nvSpPr>
      <dsp:spPr>
        <a:xfrm>
          <a:off x="8217077" y="748684"/>
          <a:ext cx="1482729" cy="1482729"/>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ru-RU" sz="4400" b="1" kern="1200">
            <a:effectLst>
              <a:outerShdw blurRad="38100" dist="38100" dir="2700000" algn="tl">
                <a:srgbClr val="000000">
                  <a:alpha val="43137"/>
                </a:srgbClr>
              </a:outerShdw>
            </a:effectLst>
          </a:endParaRPr>
        </a:p>
      </dsp:txBody>
      <dsp:txXfrm>
        <a:off x="8550691" y="748684"/>
        <a:ext cx="815501" cy="111575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4C2A0-0E4A-4DFA-88E5-3171693C037B}">
      <dsp:nvSpPr>
        <dsp:cNvPr id="0" name=""/>
        <dsp:cNvSpPr/>
      </dsp:nvSpPr>
      <dsp:spPr>
        <a:xfrm>
          <a:off x="4813893" y="0"/>
          <a:ext cx="5711698" cy="4525963"/>
        </a:xfrm>
        <a:prstGeom prst="rightArrow">
          <a:avLst>
            <a:gd name="adj1" fmla="val 75000"/>
            <a:gd name="adj2" fmla="val 50000"/>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rtl="0">
            <a:lnSpc>
              <a:spcPct val="90000"/>
            </a:lnSpc>
            <a:spcBef>
              <a:spcPct val="0"/>
            </a:spcBef>
            <a:spcAft>
              <a:spcPct val="15000"/>
            </a:spcAft>
            <a:buChar char="••"/>
          </a:pPr>
          <a:r>
            <a:rPr lang="ru-RU" sz="2600" kern="1200" dirty="0" smtClean="0"/>
            <a:t>Законом № 44-ФЗ не допускается перемена поставщика (подрядчика, исполнителя), если новый поставщик (подрядчик, исполнитель) не является правопреемником организации-исполнителя</a:t>
          </a:r>
          <a:endParaRPr lang="ru-RU" sz="2600" kern="1200" dirty="0"/>
        </a:p>
      </dsp:txBody>
      <dsp:txXfrm>
        <a:off x="4813893" y="565745"/>
        <a:ext cx="4014462" cy="3394473"/>
      </dsp:txXfrm>
    </dsp:sp>
    <dsp:sp modelId="{91C384B5-39D1-4AAA-842F-BAC22584FCBE}">
      <dsp:nvSpPr>
        <dsp:cNvPr id="0" name=""/>
        <dsp:cNvSpPr/>
      </dsp:nvSpPr>
      <dsp:spPr>
        <a:xfrm>
          <a:off x="1368" y="0"/>
          <a:ext cx="4812524" cy="4525963"/>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ru-RU" sz="2100" kern="1200" dirty="0" smtClean="0">
              <a:effectLst>
                <a:outerShdw blurRad="38100" dist="38100" dir="2700000" algn="tl">
                  <a:srgbClr val="000000">
                    <a:alpha val="43137"/>
                  </a:srgbClr>
                </a:outerShdw>
              </a:effectLst>
            </a:rPr>
            <a:t>В соответствии с частью 5 статьи 95 Закона № 44-ФЗ при исполнении контракта не допускается перемена поставщика (подрядчика, исполнителя), за исключением случая, если новый поставщик (подрядчик, исполнитель) является правопреемником поставщика (подрядчика, исполнителя) по такому контракту вследствие </a:t>
          </a:r>
          <a:r>
            <a:rPr lang="ru-RU" sz="2100" b="1" u="sng" kern="1200" dirty="0" smtClean="0">
              <a:effectLst>
                <a:outerShdw blurRad="38100" dist="38100" dir="2700000" algn="tl">
                  <a:srgbClr val="000000">
                    <a:alpha val="43137"/>
                  </a:srgbClr>
                </a:outerShdw>
              </a:effectLst>
            </a:rPr>
            <a:t>реорганизации юридического лица в форме преобразования, слияния или присоединения</a:t>
          </a:r>
          <a:endParaRPr lang="ru-RU" sz="2100" b="1" u="sng" kern="1200" dirty="0">
            <a:effectLst>
              <a:outerShdw blurRad="38100" dist="38100" dir="2700000" algn="tl">
                <a:srgbClr val="000000">
                  <a:alpha val="43137"/>
                </a:srgbClr>
              </a:outerShdw>
            </a:effectLst>
          </a:endParaRPr>
        </a:p>
      </dsp:txBody>
      <dsp:txXfrm>
        <a:off x="222307" y="220939"/>
        <a:ext cx="4370646" cy="4084085"/>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9F1CD-CC5C-47AC-AFB5-9FDE1CFFD611}">
      <dsp:nvSpPr>
        <dsp:cNvPr id="0" name=""/>
        <dsp:cNvSpPr/>
      </dsp:nvSpPr>
      <dsp:spPr>
        <a:xfrm>
          <a:off x="0" y="2209"/>
          <a:ext cx="1052696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E8707F-3331-4509-A27E-97D84A2321E3}">
      <dsp:nvSpPr>
        <dsp:cNvPr id="0" name=""/>
        <dsp:cNvSpPr/>
      </dsp:nvSpPr>
      <dsp:spPr>
        <a:xfrm>
          <a:off x="0" y="2209"/>
          <a:ext cx="1052696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ru-RU" sz="1900" kern="1200" dirty="0" smtClean="0"/>
            <a:t>На основании ч. 7 ст. 95 Закона № 44-ФЗ по согласованию сторон допускается поставка товара (выполнение работы, оказание услуги), качество, а также технические и функциональные характеристики (потребительские свойства) которого улучшены по сравнению с указанными в контракте. Цену контракта и (или) цену единицы товара (работы, услуги) в этом случае не меняют. </a:t>
          </a:r>
          <a:endParaRPr lang="ru-RU" sz="1900" kern="1200" dirty="0"/>
        </a:p>
      </dsp:txBody>
      <dsp:txXfrm>
        <a:off x="0" y="2209"/>
        <a:ext cx="10526960" cy="1507181"/>
      </dsp:txXfrm>
    </dsp:sp>
    <dsp:sp modelId="{B41B37D4-291B-4193-9A9D-80C874F0CEF9}">
      <dsp:nvSpPr>
        <dsp:cNvPr id="0" name=""/>
        <dsp:cNvSpPr/>
      </dsp:nvSpPr>
      <dsp:spPr>
        <a:xfrm>
          <a:off x="0" y="1509390"/>
          <a:ext cx="1052696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3D5BCF-5C46-47A8-AC6C-4B7B37097632}">
      <dsp:nvSpPr>
        <dsp:cNvPr id="0" name=""/>
        <dsp:cNvSpPr/>
      </dsp:nvSpPr>
      <dsp:spPr>
        <a:xfrm>
          <a:off x="0" y="1509390"/>
          <a:ext cx="1052696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ru-RU" sz="1900" kern="1200" dirty="0" smtClean="0"/>
            <a:t>Решение о том, является ли предлагаемый товар (работа, услуга) улучшенным по сравнению с предусмотренным в контракте, заказчик принимает самостоятельно (Письма Минфина России от 05.11.2020 № 24-03-07/96264, от 13.12.2019 № 24-03-07/97747).</a:t>
          </a:r>
          <a:endParaRPr lang="ru-RU" sz="1900" kern="1200" dirty="0"/>
        </a:p>
      </dsp:txBody>
      <dsp:txXfrm>
        <a:off x="0" y="1509390"/>
        <a:ext cx="10526960" cy="1507181"/>
      </dsp:txXfrm>
    </dsp:sp>
    <dsp:sp modelId="{615407D2-8ADA-4CA3-A1FD-24A6B2736BD3}">
      <dsp:nvSpPr>
        <dsp:cNvPr id="0" name=""/>
        <dsp:cNvSpPr/>
      </dsp:nvSpPr>
      <dsp:spPr>
        <a:xfrm>
          <a:off x="0" y="3016572"/>
          <a:ext cx="1052696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96A978-9EE0-47A8-A99D-2EA4DB636F02}">
      <dsp:nvSpPr>
        <dsp:cNvPr id="0" name=""/>
        <dsp:cNvSpPr/>
      </dsp:nvSpPr>
      <dsp:spPr>
        <a:xfrm>
          <a:off x="0" y="3016572"/>
          <a:ext cx="1052696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ru-RU" sz="1900" kern="1200" dirty="0" smtClean="0"/>
            <a:t>Стороны не вправе изменить контракт по указанному основанию в случаях, когда замена товара или страны (стран) его происхождения при исполнении контракта не допускается нормативными правовыми актами, принятыми в соответствии с ч. 3 и 4 ст. 14 Закона № 44-ФЗ (Письма Минфина России от 05.11.2020 № 24-03-07/96264, от 17.02.2020 № 24-03-07/10940).</a:t>
          </a:r>
          <a:endParaRPr lang="ru-RU" sz="1900" kern="1200" dirty="0"/>
        </a:p>
      </dsp:txBody>
      <dsp:txXfrm>
        <a:off x="0" y="3016572"/>
        <a:ext cx="10526960" cy="1507181"/>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0F2C8-2873-4923-8BE2-03675AB00C8B}">
      <dsp:nvSpPr>
        <dsp:cNvPr id="0" name=""/>
        <dsp:cNvSpPr/>
      </dsp:nvSpPr>
      <dsp:spPr>
        <a:xfrm>
          <a:off x="0" y="244616"/>
          <a:ext cx="9444510" cy="780896"/>
        </a:xfrm>
        <a:prstGeom prst="roundRect">
          <a:avLst>
            <a:gd name="adj" fmla="val 10000"/>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ru-RU" sz="2000" b="1" kern="1200" dirty="0" smtClean="0">
            <a:effectLst>
              <a:outerShdw blurRad="38100" dist="38100" dir="2700000" algn="tl">
                <a:srgbClr val="000000">
                  <a:alpha val="43137"/>
                </a:srgbClr>
              </a:outerShdw>
            </a:effectLst>
          </a:endParaRPr>
        </a:p>
        <a:p>
          <a:pPr lvl="0" algn="l"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Решение Новосибирского </a:t>
          </a:r>
          <a:r>
            <a:rPr lang="ru-RU" sz="2000" b="1" kern="1200" dirty="0" err="1" smtClean="0">
              <a:effectLst>
                <a:outerShdw blurRad="38100" dist="38100" dir="2700000" algn="tl">
                  <a:srgbClr val="000000">
                    <a:alpha val="43137"/>
                  </a:srgbClr>
                </a:outerShdw>
              </a:effectLst>
            </a:rPr>
            <a:t>УФАС</a:t>
          </a:r>
          <a:r>
            <a:rPr lang="ru-RU" sz="2000" b="1" kern="1200" dirty="0" smtClean="0">
              <a:effectLst>
                <a:outerShdw blurRad="38100" dist="38100" dir="2700000" algn="tl">
                  <a:srgbClr val="000000">
                    <a:alpha val="43137"/>
                  </a:srgbClr>
                </a:outerShdw>
              </a:effectLst>
            </a:rPr>
            <a:t> России от 05.11.2020 № 054/06/95-2055/2020</a:t>
          </a:r>
        </a:p>
        <a:p>
          <a:pPr lvl="0" algn="l" defTabSz="889000" rtl="0">
            <a:lnSpc>
              <a:spcPct val="90000"/>
            </a:lnSpc>
            <a:spcBef>
              <a:spcPct val="0"/>
            </a:spcBef>
            <a:spcAft>
              <a:spcPct val="35000"/>
            </a:spcAft>
          </a:pPr>
          <a:endParaRPr lang="ru-RU" sz="2000" b="1" kern="1200" dirty="0">
            <a:effectLst>
              <a:outerShdw blurRad="38100" dist="38100" dir="2700000" algn="tl">
                <a:srgbClr val="000000">
                  <a:alpha val="43137"/>
                </a:srgbClr>
              </a:outerShdw>
            </a:effectLst>
          </a:endParaRPr>
        </a:p>
      </dsp:txBody>
      <dsp:txXfrm>
        <a:off x="22872" y="267488"/>
        <a:ext cx="7174673" cy="735152"/>
      </dsp:txXfrm>
    </dsp:sp>
    <dsp:sp modelId="{884FFDB2-BDF9-41F1-9E55-C2D7F08982CF}">
      <dsp:nvSpPr>
        <dsp:cNvPr id="0" name=""/>
        <dsp:cNvSpPr/>
      </dsp:nvSpPr>
      <dsp:spPr>
        <a:xfrm>
          <a:off x="1520288" y="1252728"/>
          <a:ext cx="9444510" cy="3487378"/>
        </a:xfrm>
        <a:prstGeom prst="roundRect">
          <a:avLst>
            <a:gd name="adj" fmla="val 10000"/>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rtl="0">
            <a:lnSpc>
              <a:spcPct val="90000"/>
            </a:lnSpc>
            <a:spcBef>
              <a:spcPct val="0"/>
            </a:spcBef>
            <a:spcAft>
              <a:spcPct val="35000"/>
            </a:spcAft>
          </a:pPr>
          <a:r>
            <a:rPr lang="ru-RU" sz="2400" kern="1200" dirty="0" smtClean="0"/>
            <a:t>Изменение остаточного срока годности не свидетельствует о том, что сухая молочная смесь "</a:t>
          </a:r>
          <a:r>
            <a:rPr lang="ru-RU" sz="2400" kern="1200" dirty="0" err="1" smtClean="0"/>
            <a:t>Nestogen</a:t>
          </a:r>
          <a:r>
            <a:rPr lang="ru-RU" sz="2400" kern="1200" dirty="0" smtClean="0"/>
            <a:t>@ 1" (РФ) является товаром, качество, технические и функциональные характеристики (потребительские свойства) которого являются улучшенными по сравнению с качеством и соответствующими техническими и функциональными характеристиками сухой молочной смеси "</a:t>
          </a:r>
          <a:r>
            <a:rPr lang="ru-RU" sz="2400" kern="1200" dirty="0" err="1" smtClean="0"/>
            <a:t>Bellakt</a:t>
          </a:r>
          <a:r>
            <a:rPr lang="ru-RU" sz="2400" kern="1200" dirty="0" smtClean="0"/>
            <a:t> 0-12 </a:t>
          </a:r>
          <a:r>
            <a:rPr lang="ru-RU" sz="2400" kern="1200" dirty="0" err="1" smtClean="0"/>
            <a:t>Bifido</a:t>
          </a:r>
          <a:r>
            <a:rPr lang="ru-RU" sz="2400" kern="1200" dirty="0" smtClean="0"/>
            <a:t>" (Беларусь).</a:t>
          </a:r>
          <a:endParaRPr lang="ru-RU" sz="2400" b="1" kern="1200" dirty="0">
            <a:effectLst>
              <a:outerShdw blurRad="38100" dist="38100" dir="2700000" algn="tl">
                <a:srgbClr val="000000">
                  <a:alpha val="43137"/>
                </a:srgbClr>
              </a:outerShdw>
            </a:effectLst>
          </a:endParaRPr>
        </a:p>
      </dsp:txBody>
      <dsp:txXfrm>
        <a:off x="1622430" y="1354870"/>
        <a:ext cx="6090819" cy="3283094"/>
      </dsp:txXfrm>
    </dsp:sp>
    <dsp:sp modelId="{715DB6A6-F034-48C2-896E-FA082959E75C}">
      <dsp:nvSpPr>
        <dsp:cNvPr id="0" name=""/>
        <dsp:cNvSpPr/>
      </dsp:nvSpPr>
      <dsp:spPr>
        <a:xfrm>
          <a:off x="8217077" y="748684"/>
          <a:ext cx="1482729" cy="1482729"/>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ru-RU" sz="4400" b="1" kern="1200">
            <a:effectLst>
              <a:outerShdw blurRad="38100" dist="38100" dir="2700000" algn="tl">
                <a:srgbClr val="000000">
                  <a:alpha val="43137"/>
                </a:srgbClr>
              </a:outerShdw>
            </a:effectLst>
          </a:endParaRPr>
        </a:p>
      </dsp:txBody>
      <dsp:txXfrm>
        <a:off x="8550691" y="748684"/>
        <a:ext cx="815501" cy="1115754"/>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D5289-C16C-490B-AB44-3AAB618552EE}">
      <dsp:nvSpPr>
        <dsp:cNvPr id="0" name=""/>
        <dsp:cNvSpPr/>
      </dsp:nvSpPr>
      <dsp:spPr>
        <a:xfrm>
          <a:off x="9874" y="1044364"/>
          <a:ext cx="5111803" cy="127795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effectLst>
                <a:outerShdw blurRad="38100" dist="38100" dir="2700000" algn="tl">
                  <a:srgbClr val="000000">
                    <a:alpha val="43137"/>
                  </a:srgbClr>
                </a:outerShdw>
              </a:effectLst>
            </a:rPr>
            <a:t>Решение Астраханского УФАС России от 22.09.2020 № 030/06/112-1129/2020</a:t>
          </a:r>
          <a:endParaRPr lang="ru-RU" sz="2700" kern="1200" dirty="0">
            <a:effectLst>
              <a:outerShdw blurRad="38100" dist="38100" dir="2700000" algn="tl">
                <a:srgbClr val="000000">
                  <a:alpha val="43137"/>
                </a:srgbClr>
              </a:outerShdw>
            </a:effectLst>
          </a:endParaRPr>
        </a:p>
      </dsp:txBody>
      <dsp:txXfrm>
        <a:off x="47304" y="1081794"/>
        <a:ext cx="5036943" cy="1203090"/>
      </dsp:txXfrm>
    </dsp:sp>
    <dsp:sp modelId="{996356A7-2C01-4BFE-9B96-5354D0A32E2F}">
      <dsp:nvSpPr>
        <dsp:cNvPr id="0" name=""/>
        <dsp:cNvSpPr/>
      </dsp:nvSpPr>
      <dsp:spPr>
        <a:xfrm rot="5400000">
          <a:off x="2453955" y="2434135"/>
          <a:ext cx="223641" cy="22364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E73B522-063C-4628-B5C5-7E59AB44C839}">
      <dsp:nvSpPr>
        <dsp:cNvPr id="0" name=""/>
        <dsp:cNvSpPr/>
      </dsp:nvSpPr>
      <dsp:spPr>
        <a:xfrm>
          <a:off x="9874" y="2769597"/>
          <a:ext cx="5111803" cy="1277950"/>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t>решение об изменении срока выполнения работ по договору не выносилось</a:t>
          </a:r>
          <a:endParaRPr lang="ru-RU" sz="2000" kern="1200" dirty="0"/>
        </a:p>
      </dsp:txBody>
      <dsp:txXfrm>
        <a:off x="47304" y="2807027"/>
        <a:ext cx="5036943" cy="1203090"/>
      </dsp:txXfrm>
    </dsp:sp>
    <dsp:sp modelId="{A363AFAC-D393-469C-A1F5-93A143758CE6}">
      <dsp:nvSpPr>
        <dsp:cNvPr id="0" name=""/>
        <dsp:cNvSpPr/>
      </dsp:nvSpPr>
      <dsp:spPr>
        <a:xfrm>
          <a:off x="5837330" y="1044364"/>
          <a:ext cx="5111803" cy="127795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effectLst>
                <a:outerShdw blurRad="38100" dist="38100" dir="2700000" algn="tl">
                  <a:srgbClr val="000000">
                    <a:alpha val="43137"/>
                  </a:srgbClr>
                </a:outerShdw>
              </a:effectLst>
            </a:rPr>
            <a:t>Постановление Липецкого УФАС России от 15.03.2021 по делу № 048/04/7.32-146/2021</a:t>
          </a:r>
          <a:endParaRPr lang="ru-RU" sz="2700" kern="1200" dirty="0">
            <a:effectLst>
              <a:outerShdw blurRad="38100" dist="38100" dir="2700000" algn="tl">
                <a:srgbClr val="000000">
                  <a:alpha val="43137"/>
                </a:srgbClr>
              </a:outerShdw>
            </a:effectLst>
          </a:endParaRPr>
        </a:p>
      </dsp:txBody>
      <dsp:txXfrm>
        <a:off x="5874760" y="1081794"/>
        <a:ext cx="5036943" cy="1203090"/>
      </dsp:txXfrm>
    </dsp:sp>
    <dsp:sp modelId="{036B4907-BE28-4B2E-B976-FE1A41004E64}">
      <dsp:nvSpPr>
        <dsp:cNvPr id="0" name=""/>
        <dsp:cNvSpPr/>
      </dsp:nvSpPr>
      <dsp:spPr>
        <a:xfrm rot="5400000">
          <a:off x="8281411" y="2434135"/>
          <a:ext cx="223641" cy="22364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23C694A-A084-4CDF-8E0B-90C9B045E428}">
      <dsp:nvSpPr>
        <dsp:cNvPr id="0" name=""/>
        <dsp:cNvSpPr/>
      </dsp:nvSpPr>
      <dsp:spPr>
        <a:xfrm>
          <a:off x="5837330" y="2769597"/>
          <a:ext cx="5111803" cy="1277950"/>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smtClean="0"/>
            <a:t>положения ч. 65 ст. 112 Закона о контрактной системе не могут выступать в качестве обоснования изменения сторонами условия об авансировании.</a:t>
          </a:r>
          <a:endParaRPr lang="ru-RU" sz="2000" kern="1200"/>
        </a:p>
      </dsp:txBody>
      <dsp:txXfrm>
        <a:off x="5874760" y="2807027"/>
        <a:ext cx="5036943" cy="120309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708E81-D27B-4990-B34B-27ABCFE19869}">
      <dsp:nvSpPr>
        <dsp:cNvPr id="0" name=""/>
        <dsp:cNvSpPr/>
      </dsp:nvSpPr>
      <dsp:spPr>
        <a:xfrm>
          <a:off x="4693" y="1989531"/>
          <a:ext cx="5278443" cy="131961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0">
            <a:lnSpc>
              <a:spcPct val="90000"/>
            </a:lnSpc>
            <a:spcBef>
              <a:spcPct val="0"/>
            </a:spcBef>
            <a:spcAft>
              <a:spcPct val="35000"/>
            </a:spcAft>
          </a:pPr>
          <a:r>
            <a:rPr lang="ru-RU" sz="2800" kern="1200" dirty="0" smtClean="0">
              <a:effectLst>
                <a:outerShdw blurRad="38100" dist="38100" dir="2700000" algn="tl">
                  <a:srgbClr val="000000">
                    <a:alpha val="43137"/>
                  </a:srgbClr>
                </a:outerShdw>
              </a:effectLst>
            </a:rPr>
            <a:t>Решение Бурятского УФАС России от 15.02.2021 № 003/06/99-66/2021</a:t>
          </a:r>
          <a:endParaRPr lang="ru-RU" sz="2800" kern="1200" dirty="0">
            <a:effectLst>
              <a:outerShdw blurRad="38100" dist="38100" dir="2700000" algn="tl">
                <a:srgbClr val="000000">
                  <a:alpha val="43137"/>
                </a:srgbClr>
              </a:outerShdw>
            </a:effectLst>
          </a:endParaRPr>
        </a:p>
      </dsp:txBody>
      <dsp:txXfrm>
        <a:off x="43343" y="2028181"/>
        <a:ext cx="5201143" cy="1242310"/>
      </dsp:txXfrm>
    </dsp:sp>
    <dsp:sp modelId="{A63CAE98-FB63-41D5-AD2F-D2ED0F05941D}">
      <dsp:nvSpPr>
        <dsp:cNvPr id="0" name=""/>
        <dsp:cNvSpPr/>
      </dsp:nvSpPr>
      <dsp:spPr>
        <a:xfrm rot="5400000">
          <a:off x="2528449" y="3424608"/>
          <a:ext cx="230931" cy="23093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B0F1A51-51E4-4860-B17A-B3B138E49513}">
      <dsp:nvSpPr>
        <dsp:cNvPr id="0" name=""/>
        <dsp:cNvSpPr/>
      </dsp:nvSpPr>
      <dsp:spPr>
        <a:xfrm>
          <a:off x="4693" y="3771006"/>
          <a:ext cx="5278443" cy="1319610"/>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smtClean="0"/>
            <a:t>Указанные изменения условий Контракта внесены необоснованно, поскольку данной нормой допускается изменение размера аванса, а не порядок оплаты по контракту.</a:t>
          </a:r>
          <a:endParaRPr lang="ru-RU" sz="2000" kern="1200"/>
        </a:p>
      </dsp:txBody>
      <dsp:txXfrm>
        <a:off x="43343" y="3809656"/>
        <a:ext cx="5201143" cy="1242310"/>
      </dsp:txXfrm>
    </dsp:sp>
    <dsp:sp modelId="{2DAE4AE0-0983-40E5-8B2D-DB8BC54C506D}">
      <dsp:nvSpPr>
        <dsp:cNvPr id="0" name=""/>
        <dsp:cNvSpPr/>
      </dsp:nvSpPr>
      <dsp:spPr>
        <a:xfrm>
          <a:off x="6022119" y="1989531"/>
          <a:ext cx="5278443" cy="149090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effectLst>
                <a:outerShdw blurRad="38100" dist="38100" dir="2700000" algn="tl">
                  <a:srgbClr val="000000">
                    <a:alpha val="43137"/>
                  </a:srgbClr>
                </a:outerShdw>
              </a:effectLst>
            </a:rPr>
            <a:t>Постановление Алтайского республиканского УФАС России от 04.03.2021 по делу № 004/04/7.32-52/2021</a:t>
          </a:r>
          <a:endParaRPr lang="ru-RU" sz="2700" kern="1200" dirty="0">
            <a:effectLst>
              <a:outerShdw blurRad="38100" dist="38100" dir="2700000" algn="tl">
                <a:srgbClr val="000000">
                  <a:alpha val="43137"/>
                </a:srgbClr>
              </a:outerShdw>
            </a:effectLst>
          </a:endParaRPr>
        </a:p>
      </dsp:txBody>
      <dsp:txXfrm>
        <a:off x="6065786" y="2033198"/>
        <a:ext cx="5191109" cy="1403575"/>
      </dsp:txXfrm>
    </dsp:sp>
    <dsp:sp modelId="{B69C962F-AF5B-485D-BE33-396586CC5366}">
      <dsp:nvSpPr>
        <dsp:cNvPr id="0" name=""/>
        <dsp:cNvSpPr/>
      </dsp:nvSpPr>
      <dsp:spPr>
        <a:xfrm rot="5400000">
          <a:off x="8545874" y="3595907"/>
          <a:ext cx="230931" cy="23093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F167539-4AD7-4CDB-BF0B-EA52677751BE}">
      <dsp:nvSpPr>
        <dsp:cNvPr id="0" name=""/>
        <dsp:cNvSpPr/>
      </dsp:nvSpPr>
      <dsp:spPr>
        <a:xfrm>
          <a:off x="6022119" y="3942304"/>
          <a:ext cx="5278443" cy="1890342"/>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t>ч. 65 ст. 112 Закона о контрактной системе также не предусматривает возможность изменения контракта с целью включения условия о выплате аванса, т.е. условия изначально непредусмотренного заключенным контрактом.</a:t>
          </a:r>
          <a:endParaRPr lang="ru-RU" sz="2000" kern="1200" dirty="0"/>
        </a:p>
      </dsp:txBody>
      <dsp:txXfrm>
        <a:off x="6077485" y="3997670"/>
        <a:ext cx="5167711" cy="17796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EAE732-6896-4C7A-9D98-39E9688DBA59}">
      <dsp:nvSpPr>
        <dsp:cNvPr id="0" name=""/>
        <dsp:cNvSpPr/>
      </dsp:nvSpPr>
      <dsp:spPr>
        <a:xfrm>
          <a:off x="3062" y="547145"/>
          <a:ext cx="6146368" cy="2458547"/>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rtl="0">
            <a:lnSpc>
              <a:spcPct val="90000"/>
            </a:lnSpc>
            <a:spcBef>
              <a:spcPct val="0"/>
            </a:spcBef>
            <a:spcAft>
              <a:spcPct val="35000"/>
            </a:spcAft>
          </a:pPr>
          <a:r>
            <a:rPr lang="ru-RU" sz="2800" kern="1200" dirty="0" smtClean="0">
              <a:effectLst>
                <a:outerShdw blurRad="38100" dist="38100" dir="2700000" algn="tl">
                  <a:srgbClr val="000000">
                    <a:alpha val="43137"/>
                  </a:srgbClr>
                </a:outerShdw>
              </a:effectLst>
            </a:rPr>
            <a:t>Решение Московского УФАС России от 14.09.2020 по делу № 077/06/57-15146/2020</a:t>
          </a:r>
          <a:endParaRPr lang="ru-RU" sz="2800" kern="1200" dirty="0">
            <a:effectLst>
              <a:outerShdw blurRad="38100" dist="38100" dir="2700000" algn="tl">
                <a:srgbClr val="000000">
                  <a:alpha val="43137"/>
                </a:srgbClr>
              </a:outerShdw>
            </a:effectLst>
          </a:endParaRPr>
        </a:p>
      </dsp:txBody>
      <dsp:txXfrm>
        <a:off x="1232336" y="547145"/>
        <a:ext cx="3687821" cy="2458547"/>
      </dsp:txXfrm>
    </dsp:sp>
    <dsp:sp modelId="{04B342BD-9EDF-4D68-A390-02240D2DAF63}">
      <dsp:nvSpPr>
        <dsp:cNvPr id="0" name=""/>
        <dsp:cNvSpPr/>
      </dsp:nvSpPr>
      <dsp:spPr>
        <a:xfrm>
          <a:off x="5350403" y="756121"/>
          <a:ext cx="5101485" cy="2040594"/>
        </a:xfrm>
        <a:prstGeom prst="chevron">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rtl="0">
            <a:lnSpc>
              <a:spcPct val="90000"/>
            </a:lnSpc>
            <a:spcBef>
              <a:spcPct val="0"/>
            </a:spcBef>
            <a:spcAft>
              <a:spcPct val="35000"/>
            </a:spcAft>
          </a:pPr>
          <a:r>
            <a:rPr lang="ru-RU" sz="2000" kern="1200" dirty="0" smtClean="0"/>
            <a:t>Неправомерно установлена возможность изменения количества поставляемых товаров, т.к. предметом закупки является </a:t>
          </a:r>
          <a:r>
            <a:rPr lang="ru-RU" sz="2000" b="1" kern="1200" dirty="0" smtClean="0"/>
            <a:t>оказание услуг (выполнение работ)</a:t>
          </a:r>
          <a:endParaRPr lang="ru-RU" sz="2000" b="1" kern="1200" dirty="0"/>
        </a:p>
      </dsp:txBody>
      <dsp:txXfrm>
        <a:off x="6370700" y="756121"/>
        <a:ext cx="3060891" cy="2040594"/>
      </dsp:txXfrm>
    </dsp:sp>
    <dsp:sp modelId="{280C5BDB-853C-4EFF-B932-36D44B5C5898}">
      <dsp:nvSpPr>
        <dsp:cNvPr id="0" name=""/>
        <dsp:cNvSpPr/>
      </dsp:nvSpPr>
      <dsp:spPr>
        <a:xfrm>
          <a:off x="3062" y="3349889"/>
          <a:ext cx="6146368" cy="2458547"/>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rtl="0">
            <a:lnSpc>
              <a:spcPct val="90000"/>
            </a:lnSpc>
            <a:spcBef>
              <a:spcPct val="0"/>
            </a:spcBef>
            <a:spcAft>
              <a:spcPct val="35000"/>
            </a:spcAft>
          </a:pPr>
          <a:r>
            <a:rPr lang="ru-RU" sz="2800" kern="1200" dirty="0" smtClean="0">
              <a:effectLst>
                <a:outerShdw blurRad="38100" dist="38100" dir="2700000" algn="tl">
                  <a:srgbClr val="000000">
                    <a:alpha val="43137"/>
                  </a:srgbClr>
                </a:outerShdw>
              </a:effectLst>
            </a:rPr>
            <a:t>Решение Краснодарского УФАС России от 23.12.2019 № ВП-218/2019 по делу № 023/06/99-3028/2019</a:t>
          </a:r>
          <a:endParaRPr lang="ru-RU" sz="2800" kern="1200" dirty="0">
            <a:effectLst>
              <a:outerShdw blurRad="38100" dist="38100" dir="2700000" algn="tl">
                <a:srgbClr val="000000">
                  <a:alpha val="43137"/>
                </a:srgbClr>
              </a:outerShdw>
            </a:effectLst>
          </a:endParaRPr>
        </a:p>
      </dsp:txBody>
      <dsp:txXfrm>
        <a:off x="1232336" y="3349889"/>
        <a:ext cx="3687821" cy="2458547"/>
      </dsp:txXfrm>
    </dsp:sp>
    <dsp:sp modelId="{A729CF97-5136-454F-B6E3-49ECFE2E178D}">
      <dsp:nvSpPr>
        <dsp:cNvPr id="0" name=""/>
        <dsp:cNvSpPr/>
      </dsp:nvSpPr>
      <dsp:spPr>
        <a:xfrm>
          <a:off x="5350403" y="3558865"/>
          <a:ext cx="5101485" cy="2040594"/>
        </a:xfrm>
        <a:prstGeom prst="chevron">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rtl="0">
            <a:lnSpc>
              <a:spcPct val="90000"/>
            </a:lnSpc>
            <a:spcBef>
              <a:spcPct val="0"/>
            </a:spcBef>
            <a:spcAft>
              <a:spcPct val="35000"/>
            </a:spcAft>
          </a:pPr>
          <a:r>
            <a:rPr lang="ru-RU" sz="2000" kern="1200" dirty="0" smtClean="0"/>
            <a:t>Действия заказчика при заключении контракта противоречат ч. 18 ст. 34 т.к. цена единицы товара, из спецификации контракта </a:t>
          </a:r>
          <a:r>
            <a:rPr lang="ru-RU" sz="2000" b="1" kern="1200" dirty="0" smtClean="0"/>
            <a:t>превышает </a:t>
          </a:r>
          <a:r>
            <a:rPr lang="ru-RU" sz="2000" kern="1200" dirty="0" smtClean="0"/>
            <a:t>цену единицы товара из заявки</a:t>
          </a:r>
          <a:endParaRPr lang="ru-RU" sz="2000" kern="1200" dirty="0"/>
        </a:p>
      </dsp:txBody>
      <dsp:txXfrm>
        <a:off x="6370700" y="3558865"/>
        <a:ext cx="3060891" cy="204059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7D8C15-F8F5-46C5-8CC3-7434E6748376}">
      <dsp:nvSpPr>
        <dsp:cNvPr id="0" name=""/>
        <dsp:cNvSpPr/>
      </dsp:nvSpPr>
      <dsp:spPr>
        <a:xfrm>
          <a:off x="5138" y="320898"/>
          <a:ext cx="5250824" cy="131270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effectLst>
                <a:outerShdw blurRad="38100" dist="38100" dir="2700000" algn="tl">
                  <a:srgbClr val="000000">
                    <a:alpha val="43137"/>
                  </a:srgbClr>
                </a:outerShdw>
              </a:effectLst>
            </a:rPr>
            <a:t>Решение Алтайского республиканского УФАС России от 08.02.2021 № 6</a:t>
          </a:r>
          <a:endParaRPr lang="ru-RU" sz="2700" kern="1200" dirty="0">
            <a:effectLst>
              <a:outerShdw blurRad="38100" dist="38100" dir="2700000" algn="tl">
                <a:srgbClr val="000000">
                  <a:alpha val="43137"/>
                </a:srgbClr>
              </a:outerShdw>
            </a:effectLst>
          </a:endParaRPr>
        </a:p>
      </dsp:txBody>
      <dsp:txXfrm>
        <a:off x="43586" y="359346"/>
        <a:ext cx="5173928" cy="1235810"/>
      </dsp:txXfrm>
    </dsp:sp>
    <dsp:sp modelId="{1A678F6F-E369-4FBE-94AA-56F4FC1678AD}">
      <dsp:nvSpPr>
        <dsp:cNvPr id="0" name=""/>
        <dsp:cNvSpPr/>
      </dsp:nvSpPr>
      <dsp:spPr>
        <a:xfrm rot="5400000">
          <a:off x="2515688" y="1748466"/>
          <a:ext cx="229723" cy="229723"/>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A180527-68F9-47DA-B18A-A23401370FD0}">
      <dsp:nvSpPr>
        <dsp:cNvPr id="0" name=""/>
        <dsp:cNvSpPr/>
      </dsp:nvSpPr>
      <dsp:spPr>
        <a:xfrm>
          <a:off x="5138" y="2093051"/>
          <a:ext cx="5250824" cy="2112012"/>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ru-RU" sz="1900" kern="1200" dirty="0" smtClean="0"/>
            <a:t>изменены существенные условия контракта № 34 от 19.09.2019 г. в части срока его исполнения сторонами, которые финансово не обеспечены (в отсутствие обеспечения исполнения контракта на новый срок от подрядчика и в отсутствие лимитов бюджетных обязательств у заказчика).</a:t>
          </a:r>
          <a:endParaRPr lang="ru-RU" sz="1900" kern="1200" dirty="0"/>
        </a:p>
      </dsp:txBody>
      <dsp:txXfrm>
        <a:off x="66997" y="2154910"/>
        <a:ext cx="5127106" cy="1988294"/>
      </dsp:txXfrm>
    </dsp:sp>
    <dsp:sp modelId="{1554DB0A-DC0E-4AD3-8E7C-43A4482CF602}">
      <dsp:nvSpPr>
        <dsp:cNvPr id="0" name=""/>
        <dsp:cNvSpPr/>
      </dsp:nvSpPr>
      <dsp:spPr>
        <a:xfrm>
          <a:off x="5991077" y="320898"/>
          <a:ext cx="5250824" cy="131270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0">
            <a:lnSpc>
              <a:spcPct val="90000"/>
            </a:lnSpc>
            <a:spcBef>
              <a:spcPct val="0"/>
            </a:spcBef>
            <a:spcAft>
              <a:spcPct val="35000"/>
            </a:spcAft>
          </a:pPr>
          <a:r>
            <a:rPr lang="ru-RU" sz="2700" kern="1200" dirty="0" smtClean="0">
              <a:effectLst>
                <a:outerShdw blurRad="38100" dist="38100" dir="2700000" algn="tl">
                  <a:srgbClr val="000000">
                    <a:alpha val="43137"/>
                  </a:srgbClr>
                </a:outerShdw>
              </a:effectLst>
            </a:rPr>
            <a:t>Постановление Липецкого УФАС России от 26.01.2021 по делу № 048/04/7.32-6/2021</a:t>
          </a:r>
          <a:endParaRPr lang="ru-RU" sz="2700" kern="1200" dirty="0">
            <a:effectLst>
              <a:outerShdw blurRad="38100" dist="38100" dir="2700000" algn="tl">
                <a:srgbClr val="000000">
                  <a:alpha val="43137"/>
                </a:srgbClr>
              </a:outerShdw>
            </a:effectLst>
          </a:endParaRPr>
        </a:p>
      </dsp:txBody>
      <dsp:txXfrm>
        <a:off x="6029525" y="359346"/>
        <a:ext cx="5173928" cy="1235810"/>
      </dsp:txXfrm>
    </dsp:sp>
    <dsp:sp modelId="{FE843EA6-2BE1-4AE9-95C6-C61B9F9DF0B7}">
      <dsp:nvSpPr>
        <dsp:cNvPr id="0" name=""/>
        <dsp:cNvSpPr/>
      </dsp:nvSpPr>
      <dsp:spPr>
        <a:xfrm rot="5400000">
          <a:off x="8501628" y="1748466"/>
          <a:ext cx="229723" cy="229723"/>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F629CD4-565C-48AE-A42C-8189F5647E57}">
      <dsp:nvSpPr>
        <dsp:cNvPr id="0" name=""/>
        <dsp:cNvSpPr/>
      </dsp:nvSpPr>
      <dsp:spPr>
        <a:xfrm>
          <a:off x="5991077" y="2093051"/>
          <a:ext cx="5250824" cy="2112012"/>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ru-RU" sz="1900" kern="1200" dirty="0" smtClean="0"/>
            <a:t>Таким образом, областное казенное учреждение "У", изменив существенное условие контракта о порядке оплаты в нарушение требований Закона о контрактной системе, совершило административное правонарушение, ответственность за которое установлена ч. 4 ст. 7.32 КоАП РФ.</a:t>
          </a:r>
          <a:endParaRPr lang="ru-RU" sz="1900" kern="1200" dirty="0"/>
        </a:p>
      </dsp:txBody>
      <dsp:txXfrm>
        <a:off x="6052936" y="2154910"/>
        <a:ext cx="5127106" cy="198829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F6B3E-45B6-4263-88AF-1D7F7B03C65B}">
      <dsp:nvSpPr>
        <dsp:cNvPr id="0" name=""/>
        <dsp:cNvSpPr/>
      </dsp:nvSpPr>
      <dsp:spPr>
        <a:xfrm>
          <a:off x="862" y="176881"/>
          <a:ext cx="4985631" cy="124640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ru-RU" sz="2400" kern="1200" dirty="0" smtClean="0">
              <a:effectLst>
                <a:outerShdw blurRad="38100" dist="38100" dir="2700000" algn="tl">
                  <a:srgbClr val="000000">
                    <a:alpha val="43137"/>
                  </a:srgbClr>
                </a:outerShdw>
              </a:effectLst>
            </a:rPr>
            <a:t>Решение Краснодарского УФАС России от 07.04.2021 № ВП-98/2021-КС по делу № 023/06/99-1573/2021</a:t>
          </a:r>
          <a:endParaRPr lang="ru-RU" sz="2400" kern="1200" dirty="0">
            <a:effectLst>
              <a:outerShdw blurRad="38100" dist="38100" dir="2700000" algn="tl">
                <a:srgbClr val="000000">
                  <a:alpha val="43137"/>
                </a:srgbClr>
              </a:outerShdw>
            </a:effectLst>
          </a:endParaRPr>
        </a:p>
      </dsp:txBody>
      <dsp:txXfrm>
        <a:off x="37368" y="213387"/>
        <a:ext cx="4912619" cy="1173395"/>
      </dsp:txXfrm>
    </dsp:sp>
    <dsp:sp modelId="{3E1E95EB-7761-439A-80C9-4B4429814CCC}">
      <dsp:nvSpPr>
        <dsp:cNvPr id="0" name=""/>
        <dsp:cNvSpPr/>
      </dsp:nvSpPr>
      <dsp:spPr>
        <a:xfrm rot="5400000">
          <a:off x="2384617" y="1532349"/>
          <a:ext cx="218121" cy="21812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1345AF7-6BDF-4F79-8B7B-A78682178CF9}">
      <dsp:nvSpPr>
        <dsp:cNvPr id="0" name=""/>
        <dsp:cNvSpPr/>
      </dsp:nvSpPr>
      <dsp:spPr>
        <a:xfrm>
          <a:off x="862" y="1859531"/>
          <a:ext cx="4985631" cy="248954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ru-RU" sz="1900" kern="1200" dirty="0" smtClean="0"/>
            <a:t>Государственным или муниципальным заказчиком как получателем бюджетных средств предусмотренное настоящей частью изменение может быть осуществлено в пределах, доведенных в соответствии с бюджетным законодательством Российской Федерации лимитов бюджетных обязательств на срок исполнения контракта.</a:t>
          </a:r>
          <a:endParaRPr lang="ru-RU" sz="1900" kern="1200" dirty="0"/>
        </a:p>
      </dsp:txBody>
      <dsp:txXfrm>
        <a:off x="73778" y="1932447"/>
        <a:ext cx="4839799" cy="2343717"/>
      </dsp:txXfrm>
    </dsp:sp>
    <dsp:sp modelId="{38DD7B4E-0ADF-48A3-9B18-26F975F53B9B}">
      <dsp:nvSpPr>
        <dsp:cNvPr id="0" name=""/>
        <dsp:cNvSpPr/>
      </dsp:nvSpPr>
      <dsp:spPr>
        <a:xfrm>
          <a:off x="5684482" y="176881"/>
          <a:ext cx="4985631" cy="124640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ru-RU" sz="2400" kern="1200" dirty="0" smtClean="0">
              <a:effectLst>
                <a:outerShdw blurRad="38100" dist="38100" dir="2700000" algn="tl">
                  <a:srgbClr val="000000">
                    <a:alpha val="43137"/>
                  </a:srgbClr>
                </a:outerShdw>
              </a:effectLst>
            </a:rPr>
            <a:t>Решение Челябинского УФАС России от 12.02.2021 № 074/06/105-327/2021 по делу № 67-ж/2021</a:t>
          </a:r>
          <a:endParaRPr lang="ru-RU" sz="2400" kern="1200" dirty="0">
            <a:effectLst>
              <a:outerShdw blurRad="38100" dist="38100" dir="2700000" algn="tl">
                <a:srgbClr val="000000">
                  <a:alpha val="43137"/>
                </a:srgbClr>
              </a:outerShdw>
            </a:effectLst>
          </a:endParaRPr>
        </a:p>
      </dsp:txBody>
      <dsp:txXfrm>
        <a:off x="5720988" y="213387"/>
        <a:ext cx="4912619" cy="1173395"/>
      </dsp:txXfrm>
    </dsp:sp>
    <dsp:sp modelId="{82D77CB4-24FB-4F55-B465-0B6E2168AD28}">
      <dsp:nvSpPr>
        <dsp:cNvPr id="0" name=""/>
        <dsp:cNvSpPr/>
      </dsp:nvSpPr>
      <dsp:spPr>
        <a:xfrm rot="5400000">
          <a:off x="8068237" y="1532349"/>
          <a:ext cx="218121" cy="218121"/>
        </a:xfrm>
        <a:prstGeom prst="rightArrow">
          <a:avLst>
            <a:gd name="adj1" fmla="val 667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DD45818-303D-4B0B-A026-F756BDDBB7F0}">
      <dsp:nvSpPr>
        <dsp:cNvPr id="0" name=""/>
        <dsp:cNvSpPr/>
      </dsp:nvSpPr>
      <dsp:spPr>
        <a:xfrm>
          <a:off x="5684482" y="1859531"/>
          <a:ext cx="4985631" cy="248954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ru-RU" sz="1900" kern="1200" dirty="0" smtClean="0"/>
            <a:t>На дату заседания Комиссии законодательство о контрактной системе, нормативные правовые акты Правительства Российской Федерации подобных исключений в отношении закупок, осуществляемых в 2021 году, не предусматривают.</a:t>
          </a:r>
          <a:endParaRPr lang="ru-RU" sz="1900" kern="1200" dirty="0"/>
        </a:p>
      </dsp:txBody>
      <dsp:txXfrm>
        <a:off x="5757398" y="1932447"/>
        <a:ext cx="4839799" cy="23437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F90F2-3A31-471A-9875-17971807232E}">
      <dsp:nvSpPr>
        <dsp:cNvPr id="0" name=""/>
        <dsp:cNvSpPr/>
      </dsp:nvSpPr>
      <dsp:spPr>
        <a:xfrm>
          <a:off x="4153177" y="0"/>
          <a:ext cx="6229766" cy="4525963"/>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285750" lvl="1" indent="-285750" algn="l" defTabSz="1333500" rtl="0">
            <a:lnSpc>
              <a:spcPct val="90000"/>
            </a:lnSpc>
            <a:spcBef>
              <a:spcPct val="0"/>
            </a:spcBef>
            <a:spcAft>
              <a:spcPct val="15000"/>
            </a:spcAft>
            <a:buChar char="••"/>
          </a:pPr>
          <a:r>
            <a:rPr lang="ru-RU" sz="3000" kern="1200" dirty="0" smtClean="0">
              <a:effectLst>
                <a:outerShdw blurRad="38100" dist="38100" dir="2700000" algn="tl">
                  <a:srgbClr val="000000">
                    <a:alpha val="43137"/>
                  </a:srgbClr>
                </a:outerShdw>
              </a:effectLst>
            </a:rPr>
            <a:t>Увеличение количества товаров возможно по </a:t>
          </a:r>
          <a:r>
            <a:rPr lang="ru-RU" sz="3000" b="1" kern="1200" dirty="0" smtClean="0">
              <a:effectLst>
                <a:outerShdw blurRad="38100" dist="38100" dir="2700000" algn="tl">
                  <a:srgbClr val="000000">
                    <a:alpha val="43137"/>
                  </a:srgbClr>
                </a:outerShdw>
              </a:effectLst>
            </a:rPr>
            <a:t>любому виду товаров</a:t>
          </a:r>
          <a:r>
            <a:rPr lang="ru-RU" sz="3000" kern="1200" dirty="0" smtClean="0">
              <a:effectLst>
                <a:outerShdw blurRad="38100" dist="38100" dir="2700000" algn="tl">
                  <a:srgbClr val="000000">
                    <a:alpha val="43137"/>
                  </a:srgbClr>
                </a:outerShdw>
              </a:effectLst>
            </a:rPr>
            <a:t>, если цена единицы товара определяется в соответствии с частью 18 статьи 34 Закона № 44-ФЗ</a:t>
          </a:r>
          <a:endParaRPr lang="ru-RU" sz="3000" kern="1200" dirty="0">
            <a:effectLst>
              <a:outerShdw blurRad="38100" dist="38100" dir="2700000" algn="tl">
                <a:srgbClr val="000000">
                  <a:alpha val="43137"/>
                </a:srgbClr>
              </a:outerShdw>
            </a:effectLst>
          </a:endParaRPr>
        </a:p>
      </dsp:txBody>
      <dsp:txXfrm>
        <a:off x="4153177" y="565745"/>
        <a:ext cx="4532530" cy="3394473"/>
      </dsp:txXfrm>
    </dsp:sp>
    <dsp:sp modelId="{734F81D2-4F52-412D-90BF-8CDA18C10DE1}">
      <dsp:nvSpPr>
        <dsp:cNvPr id="0" name=""/>
        <dsp:cNvSpPr/>
      </dsp:nvSpPr>
      <dsp:spPr>
        <a:xfrm>
          <a:off x="0" y="0"/>
          <a:ext cx="4153177" cy="452596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ru-RU" sz="3000" kern="1200" dirty="0" smtClean="0">
              <a:effectLst>
                <a:outerShdw blurRad="38100" dist="38100" dir="2700000" algn="tl">
                  <a:srgbClr val="000000">
                    <a:alpha val="43137"/>
                  </a:srgbClr>
                </a:outerShdw>
              </a:effectLst>
            </a:rPr>
            <a:t>Письмо Минэкономразвития России от 20.02.2017 № Д28и-695</a:t>
          </a:r>
          <a:endParaRPr lang="ru-RU" sz="3000" kern="1200" dirty="0">
            <a:effectLst>
              <a:outerShdw blurRad="38100" dist="38100" dir="2700000" algn="tl">
                <a:srgbClr val="000000">
                  <a:alpha val="43137"/>
                </a:srgbClr>
              </a:outerShdw>
            </a:effectLst>
          </a:endParaRPr>
        </a:p>
      </dsp:txBody>
      <dsp:txXfrm>
        <a:off x="202741" y="202741"/>
        <a:ext cx="3747695" cy="41204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85A8A6-3ACE-41CB-9D8D-057EDA91D863}">
      <dsp:nvSpPr>
        <dsp:cNvPr id="0" name=""/>
        <dsp:cNvSpPr/>
      </dsp:nvSpPr>
      <dsp:spPr>
        <a:xfrm>
          <a:off x="2642" y="404625"/>
          <a:ext cx="5395315" cy="1348828"/>
        </a:xfrm>
        <a:prstGeom prst="roundRect">
          <a:avLst>
            <a:gd name="adj" fmla="val 10000"/>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0">
            <a:lnSpc>
              <a:spcPct val="90000"/>
            </a:lnSpc>
            <a:spcBef>
              <a:spcPct val="0"/>
            </a:spcBef>
            <a:spcAft>
              <a:spcPct val="35000"/>
            </a:spcAft>
            <a:tabLst>
              <a:tab pos="3586163" algn="l"/>
            </a:tabLst>
          </a:pPr>
          <a:r>
            <a:rPr lang="ru-RU" sz="3200" kern="1200" dirty="0" smtClean="0">
              <a:effectLst>
                <a:outerShdw blurRad="38100" dist="38100" dir="2700000" algn="tl">
                  <a:srgbClr val="000000">
                    <a:alpha val="43137"/>
                  </a:srgbClr>
                </a:outerShdw>
              </a:effectLst>
            </a:rPr>
            <a:t>Письмо Минфина России от 02.11.2017 № 03-07-11/72354</a:t>
          </a:r>
          <a:endParaRPr lang="ru-RU" sz="3200" kern="1200" dirty="0">
            <a:effectLst>
              <a:outerShdw blurRad="38100" dist="38100" dir="2700000" algn="tl">
                <a:srgbClr val="000000">
                  <a:alpha val="43137"/>
                </a:srgbClr>
              </a:outerShdw>
            </a:effectLst>
          </a:endParaRPr>
        </a:p>
      </dsp:txBody>
      <dsp:txXfrm>
        <a:off x="42148" y="444131"/>
        <a:ext cx="5316303" cy="1269816"/>
      </dsp:txXfrm>
    </dsp:sp>
    <dsp:sp modelId="{CB36E0E3-8DA9-4E33-B44A-593B2E88B447}">
      <dsp:nvSpPr>
        <dsp:cNvPr id="0" name=""/>
        <dsp:cNvSpPr/>
      </dsp:nvSpPr>
      <dsp:spPr>
        <a:xfrm rot="5400000">
          <a:off x="2582277" y="1871477"/>
          <a:ext cx="236045" cy="236045"/>
        </a:xfrm>
        <a:prstGeom prst="rightArrow">
          <a:avLst>
            <a:gd name="adj1" fmla="val 66700"/>
            <a:gd name="adj2" fmla="val 50000"/>
          </a:avLst>
        </a:prstGeom>
        <a:solidFill>
          <a:schemeClr val="accent1">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71D698A-5FFE-456B-AB27-E42E18653427}">
      <dsp:nvSpPr>
        <dsp:cNvPr id="0" name=""/>
        <dsp:cNvSpPr/>
      </dsp:nvSpPr>
      <dsp:spPr>
        <a:xfrm>
          <a:off x="2642" y="2225544"/>
          <a:ext cx="5395315" cy="1103395"/>
        </a:xfrm>
        <a:prstGeom prst="roundRect">
          <a:avLst>
            <a:gd name="adj" fmla="val 10000"/>
          </a:avLst>
        </a:prstGeom>
        <a:solidFill>
          <a:schemeClr val="accent1">
            <a:alpha val="90000"/>
            <a:tint val="55000"/>
            <a:hueOff val="0"/>
            <a:satOff val="0"/>
            <a:lumOff val="0"/>
            <a:alphaOff val="0"/>
          </a:schemeClr>
        </a:solidFill>
        <a:ln w="9525" cap="flat" cmpd="sng" algn="ctr">
          <a:solidFill>
            <a:schemeClr val="accent1">
              <a:alpha val="90000"/>
              <a:tint val="55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ru-RU" sz="2000" kern="1200" dirty="0" smtClean="0"/>
            <a:t>Контракт заключается и оплачивается заказчиком </a:t>
          </a:r>
          <a:r>
            <a:rPr lang="ru-RU" sz="2000" b="1" kern="1200" dirty="0" smtClean="0"/>
            <a:t>по цене победителя </a:t>
          </a:r>
          <a:r>
            <a:rPr lang="ru-RU" sz="2000" kern="1200" dirty="0" smtClean="0"/>
            <a:t>закупок вне зависимости от применения системы налогообложения у победителя</a:t>
          </a:r>
          <a:endParaRPr lang="ru-RU" sz="2000" kern="1200" dirty="0"/>
        </a:p>
      </dsp:txBody>
      <dsp:txXfrm>
        <a:off x="34959" y="2257861"/>
        <a:ext cx="5330681" cy="1038761"/>
      </dsp:txXfrm>
    </dsp:sp>
    <dsp:sp modelId="{EC0BE163-ECC6-478D-ADB8-BE886D936FED}">
      <dsp:nvSpPr>
        <dsp:cNvPr id="0" name=""/>
        <dsp:cNvSpPr/>
      </dsp:nvSpPr>
      <dsp:spPr>
        <a:xfrm rot="5400000">
          <a:off x="2582277" y="3446962"/>
          <a:ext cx="236045" cy="236045"/>
        </a:xfrm>
        <a:prstGeom prst="rightArrow">
          <a:avLst>
            <a:gd name="adj1" fmla="val 66700"/>
            <a:gd name="adj2" fmla="val 50000"/>
          </a:avLst>
        </a:prstGeom>
        <a:solidFill>
          <a:schemeClr val="accent1">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60498CC-FE47-43FD-B04F-AEA1808AB21B}">
      <dsp:nvSpPr>
        <dsp:cNvPr id="0" name=""/>
        <dsp:cNvSpPr/>
      </dsp:nvSpPr>
      <dsp:spPr>
        <a:xfrm>
          <a:off x="2642" y="3801030"/>
          <a:ext cx="5395315" cy="1981132"/>
        </a:xfrm>
        <a:prstGeom prst="roundRect">
          <a:avLst>
            <a:gd name="adj" fmla="val 10000"/>
          </a:avLst>
        </a:prstGeom>
        <a:solidFill>
          <a:schemeClr val="accent1">
            <a:alpha val="90000"/>
            <a:tint val="55000"/>
            <a:hueOff val="0"/>
            <a:satOff val="0"/>
            <a:lumOff val="0"/>
            <a:alphaOff val="0"/>
          </a:schemeClr>
        </a:solidFill>
        <a:ln w="9525" cap="flat" cmpd="sng" algn="ctr">
          <a:solidFill>
            <a:schemeClr val="accent1">
              <a:alpha val="90000"/>
              <a:tint val="55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rtl="0">
            <a:lnSpc>
              <a:spcPct val="90000"/>
            </a:lnSpc>
            <a:spcBef>
              <a:spcPct val="0"/>
            </a:spcBef>
            <a:spcAft>
              <a:spcPct val="35000"/>
            </a:spcAft>
          </a:pPr>
          <a:r>
            <a:rPr lang="ru-RU" sz="2100" b="1" kern="1200" dirty="0" smtClean="0"/>
            <a:t>Корректировка </a:t>
          </a:r>
          <a:r>
            <a:rPr lang="ru-RU" sz="2100" kern="1200" dirty="0" smtClean="0"/>
            <a:t>заказчиком цены контракта, предложенной победителем, применяющим УСН, при осуществлении закупок товаров, работ, услуг, а также при заключении контракта с таким участником закупки </a:t>
          </a:r>
          <a:r>
            <a:rPr lang="ru-RU" sz="2100" b="1" kern="1200" dirty="0" smtClean="0"/>
            <a:t>не допускается</a:t>
          </a:r>
          <a:endParaRPr lang="ru-RU" sz="2100" b="1" kern="1200" dirty="0"/>
        </a:p>
      </dsp:txBody>
      <dsp:txXfrm>
        <a:off x="60667" y="3859055"/>
        <a:ext cx="5279265" cy="18650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DDEC7-794A-4697-B666-FEDDD2A814DF}">
      <dsp:nvSpPr>
        <dsp:cNvPr id="0" name=""/>
        <dsp:cNvSpPr/>
      </dsp:nvSpPr>
      <dsp:spPr>
        <a:xfrm>
          <a:off x="4892" y="228236"/>
          <a:ext cx="5375014" cy="1343753"/>
        </a:xfrm>
        <a:prstGeom prst="roundRect">
          <a:avLst>
            <a:gd name="adj" fmla="val 10000"/>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0">
            <a:lnSpc>
              <a:spcPct val="90000"/>
            </a:lnSpc>
            <a:spcBef>
              <a:spcPct val="0"/>
            </a:spcBef>
            <a:spcAft>
              <a:spcPct val="35000"/>
            </a:spcAft>
          </a:pPr>
          <a:r>
            <a:rPr lang="ru-RU" sz="3200" kern="1200" dirty="0" smtClean="0">
              <a:effectLst>
                <a:outerShdw blurRad="38100" dist="38100" dir="2700000" algn="tl">
                  <a:srgbClr val="000000">
                    <a:alpha val="43137"/>
                  </a:srgbClr>
                </a:outerShdw>
              </a:effectLst>
            </a:rPr>
            <a:t>Письмо Минфина России от 13.03.2018 № 24-03-07/15341</a:t>
          </a:r>
          <a:endParaRPr lang="ru-RU" sz="3200" kern="1200" dirty="0">
            <a:effectLst>
              <a:outerShdw blurRad="38100" dist="38100" dir="2700000" algn="tl">
                <a:srgbClr val="000000">
                  <a:alpha val="43137"/>
                </a:srgbClr>
              </a:outerShdw>
            </a:effectLst>
          </a:endParaRPr>
        </a:p>
      </dsp:txBody>
      <dsp:txXfrm>
        <a:off x="44249" y="267593"/>
        <a:ext cx="5296300" cy="1265039"/>
      </dsp:txXfrm>
    </dsp:sp>
    <dsp:sp modelId="{F436C92F-D004-4816-A147-C232BE8D5C2B}">
      <dsp:nvSpPr>
        <dsp:cNvPr id="0" name=""/>
        <dsp:cNvSpPr/>
      </dsp:nvSpPr>
      <dsp:spPr>
        <a:xfrm rot="5400000">
          <a:off x="2574821" y="1689568"/>
          <a:ext cx="235156" cy="235156"/>
        </a:xfrm>
        <a:prstGeom prst="rightArrow">
          <a:avLst>
            <a:gd name="adj1" fmla="val 66700"/>
            <a:gd name="adj2" fmla="val 50000"/>
          </a:avLst>
        </a:prstGeom>
        <a:solidFill>
          <a:schemeClr val="accent1">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40C0D44-8B4F-41D5-8375-946BB822C62A}">
      <dsp:nvSpPr>
        <dsp:cNvPr id="0" name=""/>
        <dsp:cNvSpPr/>
      </dsp:nvSpPr>
      <dsp:spPr>
        <a:xfrm>
          <a:off x="4892" y="2042304"/>
          <a:ext cx="5375014" cy="2854240"/>
        </a:xfrm>
        <a:prstGeom prst="roundRect">
          <a:avLst>
            <a:gd name="adj" fmla="val 10000"/>
          </a:avLst>
        </a:prstGeom>
        <a:solidFill>
          <a:schemeClr val="accent1">
            <a:alpha val="90000"/>
            <a:tint val="55000"/>
            <a:hueOff val="0"/>
            <a:satOff val="0"/>
            <a:lumOff val="0"/>
            <a:alphaOff val="0"/>
          </a:schemeClr>
        </a:solidFill>
        <a:ln w="9525" cap="flat" cmpd="sng" algn="ctr">
          <a:solidFill>
            <a:schemeClr val="accent1">
              <a:alpha val="90000"/>
              <a:tint val="55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rtl="0">
            <a:lnSpc>
              <a:spcPct val="90000"/>
            </a:lnSpc>
            <a:spcBef>
              <a:spcPct val="0"/>
            </a:spcBef>
            <a:spcAft>
              <a:spcPct val="35000"/>
            </a:spcAft>
          </a:pPr>
          <a:r>
            <a:rPr lang="ru-RU" sz="2600" kern="1200" dirty="0" smtClean="0"/>
            <a:t>Законом № 44-ФЗ не предусмотрена возможность корректировки (уменьшения) заказчиком цены контракта, предложенной победителем закупки, применяющим УСН, на размер НДС.</a:t>
          </a:r>
          <a:endParaRPr lang="ru-RU" sz="2600" kern="1200" dirty="0"/>
        </a:p>
      </dsp:txBody>
      <dsp:txXfrm>
        <a:off x="88490" y="2125902"/>
        <a:ext cx="5207818" cy="26870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3A079D-A651-4D5B-A4F1-F30A1479BE7C}">
      <dsp:nvSpPr>
        <dsp:cNvPr id="0" name=""/>
        <dsp:cNvSpPr/>
      </dsp:nvSpPr>
      <dsp:spPr>
        <a:xfrm>
          <a:off x="0" y="0"/>
          <a:ext cx="914501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470AC3-6777-4494-A8E0-05E757C12B4E}">
      <dsp:nvSpPr>
        <dsp:cNvPr id="0" name=""/>
        <dsp:cNvSpPr/>
      </dsp:nvSpPr>
      <dsp:spPr>
        <a:xfrm>
          <a:off x="0" y="0"/>
          <a:ext cx="9145016" cy="4525963"/>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14300" tIns="114300" rIns="114300" bIns="114300" numCol="1" spcCol="1270" anchor="t" anchorCtr="0">
          <a:noAutofit/>
        </a:bodyPr>
        <a:lstStyle/>
        <a:p>
          <a:pPr lvl="0" algn="l" defTabSz="1333500" rtl="0">
            <a:lnSpc>
              <a:spcPct val="90000"/>
            </a:lnSpc>
            <a:spcBef>
              <a:spcPct val="0"/>
            </a:spcBef>
            <a:spcAft>
              <a:spcPct val="35000"/>
            </a:spcAft>
          </a:pPr>
          <a:r>
            <a:rPr lang="ru-RU" sz="3000" kern="1200" dirty="0" smtClean="0"/>
            <a:t>Подпунктом «а» п. 1 ч. 1 ст. 95 Закона № 44-ФЗ предусмотрена возможность снижения цены контракта по соглашению сторон без изменения предусмотренных контрактом количества товара, объема работы или услуги, качества поставляемого товара, выполняемой работы, оказываемой услуги и иных условий контракта, </a:t>
          </a:r>
          <a:r>
            <a:rPr lang="ru-RU" sz="3000" b="1" kern="1200" dirty="0" smtClean="0"/>
            <a:t>при условии, что возможность изменения условий контракта была предусмотрена документацией о закупке и контрактом</a:t>
          </a:r>
          <a:endParaRPr lang="ru-RU" sz="3000" kern="1200" dirty="0"/>
        </a:p>
      </dsp:txBody>
      <dsp:txXfrm>
        <a:off x="0" y="0"/>
        <a:ext cx="9145016" cy="452596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424DC-6195-4A8A-A114-9872DFA44D40}">
      <dsp:nvSpPr>
        <dsp:cNvPr id="0" name=""/>
        <dsp:cNvSpPr/>
      </dsp:nvSpPr>
      <dsp:spPr>
        <a:xfrm>
          <a:off x="0" y="0"/>
          <a:ext cx="93610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DE641-CDE8-4DD0-9BA0-1B3573A3B4BB}">
      <dsp:nvSpPr>
        <dsp:cNvPr id="0" name=""/>
        <dsp:cNvSpPr/>
      </dsp:nvSpPr>
      <dsp:spPr>
        <a:xfrm>
          <a:off x="0" y="0"/>
          <a:ext cx="9361040" cy="4032448"/>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33350" tIns="133350" rIns="133350" bIns="133350" numCol="1" spcCol="1270" anchor="t" anchorCtr="0">
          <a:noAutofit/>
        </a:bodyPr>
        <a:lstStyle/>
        <a:p>
          <a:pPr lvl="0" algn="l" defTabSz="1555750" rtl="0">
            <a:lnSpc>
              <a:spcPct val="90000"/>
            </a:lnSpc>
            <a:spcBef>
              <a:spcPct val="0"/>
            </a:spcBef>
            <a:spcAft>
              <a:spcPct val="35000"/>
            </a:spcAft>
          </a:pPr>
          <a:r>
            <a:rPr lang="ru-RU" sz="3500" kern="1200" dirty="0" smtClean="0"/>
            <a:t>По предложению заказчика и соглашению сторон можно уменьшить или увеличить количество товара, объем услуг (работ) не более чем на 10% с соразмерным изменением цены контракта</a:t>
          </a:r>
        </a:p>
        <a:p>
          <a:pPr lvl="0" algn="l" defTabSz="1555750" rtl="0">
            <a:lnSpc>
              <a:spcPct val="90000"/>
            </a:lnSpc>
            <a:spcBef>
              <a:spcPct val="0"/>
            </a:spcBef>
            <a:spcAft>
              <a:spcPct val="35000"/>
            </a:spcAft>
          </a:pPr>
          <a:r>
            <a:rPr lang="ru-RU" sz="3500" kern="1200" dirty="0" smtClean="0"/>
            <a:t>(</a:t>
          </a:r>
          <a:r>
            <a:rPr lang="ru-RU" sz="3500" kern="1200" dirty="0" err="1" smtClean="0"/>
            <a:t>пп</a:t>
          </a:r>
          <a:r>
            <a:rPr lang="ru-RU" sz="3500" kern="1200" dirty="0" smtClean="0"/>
            <a:t>. "б" п. 1 ч. 1 ст. 95 Закона № 44-ФЗ)</a:t>
          </a:r>
          <a:endParaRPr lang="ru-RU" sz="3500" kern="1200" dirty="0"/>
        </a:p>
      </dsp:txBody>
      <dsp:txXfrm>
        <a:off x="0" y="0"/>
        <a:ext cx="9361040" cy="403244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F4F4C9-61D4-4D4D-AB65-A008D492B077}">
      <dsp:nvSpPr>
        <dsp:cNvPr id="0" name=""/>
        <dsp:cNvSpPr/>
      </dsp:nvSpPr>
      <dsp:spPr>
        <a:xfrm rot="5400000">
          <a:off x="5201051" y="-1036518"/>
          <a:ext cx="3620770" cy="6598999"/>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rtl="0">
            <a:lnSpc>
              <a:spcPct val="90000"/>
            </a:lnSpc>
            <a:spcBef>
              <a:spcPct val="0"/>
            </a:spcBef>
            <a:spcAft>
              <a:spcPct val="15000"/>
            </a:spcAft>
            <a:buChar char="••"/>
          </a:pPr>
          <a:r>
            <a:rPr lang="ru-RU" sz="2400" kern="1200" dirty="0" smtClean="0">
              <a:effectLst>
                <a:outerShdw blurRad="38100" dist="38100" dir="2700000" algn="tl">
                  <a:srgbClr val="000000">
                    <a:alpha val="43137"/>
                  </a:srgbClr>
                </a:outerShdw>
              </a:effectLst>
            </a:rPr>
            <a:t>К контрактам на выполнение работ по строительству, реконструкции, капитальному ремонту, сносу объектов капитального строительства или работ по сохранению объектов культурного наследия</a:t>
          </a:r>
          <a:endParaRPr lang="ru-RU" sz="2400" kern="1200" dirty="0">
            <a:effectLst>
              <a:outerShdw blurRad="38100" dist="38100" dir="2700000" algn="tl">
                <a:srgbClr val="000000">
                  <a:alpha val="43137"/>
                </a:srgbClr>
              </a:outerShdw>
            </a:effectLst>
          </a:endParaRPr>
        </a:p>
        <a:p>
          <a:pPr marL="228600" lvl="1" indent="-228600" algn="l" defTabSz="1066800" rtl="0">
            <a:lnSpc>
              <a:spcPct val="90000"/>
            </a:lnSpc>
            <a:spcBef>
              <a:spcPct val="0"/>
            </a:spcBef>
            <a:spcAft>
              <a:spcPct val="15000"/>
            </a:spcAft>
            <a:buChar char="••"/>
          </a:pPr>
          <a:r>
            <a:rPr lang="ru-RU" sz="2400" kern="1200" dirty="0" smtClean="0">
              <a:effectLst>
                <a:outerShdw blurRad="38100" dist="38100" dir="2700000" algn="tl">
                  <a:srgbClr val="000000">
                    <a:alpha val="43137"/>
                  </a:srgbClr>
                </a:outerShdw>
              </a:effectLst>
            </a:rPr>
            <a:t>К контрактам, заключенным по формуле цены (Письмо Минфина России от 05.03.2020 № 24-03-07/16668)</a:t>
          </a:r>
          <a:endParaRPr lang="ru-RU" sz="2400" kern="1200" dirty="0">
            <a:effectLst>
              <a:outerShdw blurRad="38100" dist="38100" dir="2700000" algn="tl">
                <a:srgbClr val="000000">
                  <a:alpha val="43137"/>
                </a:srgbClr>
              </a:outerShdw>
            </a:effectLst>
          </a:endParaRPr>
        </a:p>
      </dsp:txBody>
      <dsp:txXfrm rot="-5400000">
        <a:off x="3711937" y="629347"/>
        <a:ext cx="6422248" cy="3267268"/>
      </dsp:txXfrm>
    </dsp:sp>
    <dsp:sp modelId="{D9567AE4-CD99-42DC-8E29-85A088EE575A}">
      <dsp:nvSpPr>
        <dsp:cNvPr id="0" name=""/>
        <dsp:cNvSpPr/>
      </dsp:nvSpPr>
      <dsp:spPr>
        <a:xfrm>
          <a:off x="0" y="0"/>
          <a:ext cx="3711936" cy="452596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rtl="0">
            <a:lnSpc>
              <a:spcPct val="90000"/>
            </a:lnSpc>
            <a:spcBef>
              <a:spcPct val="0"/>
            </a:spcBef>
            <a:spcAft>
              <a:spcPct val="35000"/>
            </a:spcAft>
          </a:pPr>
          <a:r>
            <a:rPr lang="ru-RU" sz="3800" kern="1200" dirty="0" smtClean="0">
              <a:effectLst>
                <a:outerShdw blurRad="38100" dist="38100" dir="2700000" algn="tl">
                  <a:srgbClr val="000000">
                    <a:alpha val="43137"/>
                  </a:srgbClr>
                </a:outerShdw>
              </a:effectLst>
            </a:rPr>
            <a:t>Положения </a:t>
          </a:r>
          <a:r>
            <a:rPr lang="ru-RU" sz="3800" kern="1200" dirty="0" err="1" smtClean="0">
              <a:effectLst>
                <a:outerShdw blurRad="38100" dist="38100" dir="2700000" algn="tl">
                  <a:srgbClr val="000000">
                    <a:alpha val="43137"/>
                  </a:srgbClr>
                </a:outerShdw>
              </a:effectLst>
            </a:rPr>
            <a:t>пп</a:t>
          </a:r>
          <a:r>
            <a:rPr lang="ru-RU" sz="3800" kern="1200" dirty="0" smtClean="0">
              <a:effectLst>
                <a:outerShdw blurRad="38100" dist="38100" dir="2700000" algn="tl">
                  <a:srgbClr val="000000">
                    <a:alpha val="43137"/>
                  </a:srgbClr>
                </a:outerShdw>
              </a:effectLst>
            </a:rPr>
            <a:t>. "б" п. 1 ч. 1 ст. 95 Закона </a:t>
          </a:r>
          <a:r>
            <a:rPr lang="ru-RU" sz="3600" kern="1200" dirty="0" smtClean="0">
              <a:effectLst>
                <a:outerShdw blurRad="38100" dist="38100" dir="2700000" algn="tl">
                  <a:srgbClr val="000000">
                    <a:alpha val="43137"/>
                  </a:srgbClr>
                </a:outerShdw>
              </a:effectLst>
            </a:rPr>
            <a:t>№ 44-ФЗ </a:t>
          </a:r>
        </a:p>
        <a:p>
          <a:pPr lvl="0" algn="ctr" defTabSz="1689100" rtl="0">
            <a:lnSpc>
              <a:spcPct val="90000"/>
            </a:lnSpc>
            <a:spcBef>
              <a:spcPct val="0"/>
            </a:spcBef>
            <a:spcAft>
              <a:spcPct val="35000"/>
            </a:spcAft>
          </a:pPr>
          <a:r>
            <a:rPr lang="ru-RU" sz="3200" b="1" u="sng" kern="1200" dirty="0" smtClean="0">
              <a:solidFill>
                <a:srgbClr val="FF0000"/>
              </a:solidFill>
              <a:effectLst>
                <a:outerShdw blurRad="38100" dist="38100" dir="2700000" algn="tl">
                  <a:srgbClr val="000000">
                    <a:alpha val="43137"/>
                  </a:srgbClr>
                </a:outerShdw>
              </a:effectLst>
            </a:rPr>
            <a:t>не применяются</a:t>
          </a:r>
          <a:r>
            <a:rPr lang="ru-RU" sz="3200" kern="1200" dirty="0" smtClean="0">
              <a:effectLst>
                <a:outerShdw blurRad="38100" dist="38100" dir="2700000" algn="tl">
                  <a:srgbClr val="000000">
                    <a:alpha val="43137"/>
                  </a:srgbClr>
                </a:outerShdw>
              </a:effectLst>
            </a:rPr>
            <a:t>:</a:t>
          </a:r>
          <a:endParaRPr lang="ru-RU" sz="3200" kern="1200" dirty="0">
            <a:effectLst>
              <a:outerShdw blurRad="38100" dist="38100" dir="2700000" algn="tl">
                <a:srgbClr val="000000">
                  <a:alpha val="43137"/>
                </a:srgbClr>
              </a:outerShdw>
            </a:effectLst>
          </a:endParaRPr>
        </a:p>
      </dsp:txBody>
      <dsp:txXfrm>
        <a:off x="181202" y="181202"/>
        <a:ext cx="3349532" cy="416355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5AF53950-BBD6-496A-9DEB-6BC7B92D54B3}" type="datetimeFigureOut">
              <a:rPr lang="ru-RU" smtClean="0"/>
              <a:t>18.05.2021</a:t>
            </a:fld>
            <a:endParaRPr lang="ru-RU"/>
          </a:p>
        </p:txBody>
      </p:sp>
      <p:sp>
        <p:nvSpPr>
          <p:cNvPr id="4" name="Образ слайда 3"/>
          <p:cNvSpPr>
            <a:spLocks noGrp="1" noRot="1" noChangeAspect="1"/>
          </p:cNvSpPr>
          <p:nvPr>
            <p:ph type="sldImg" idx="2"/>
          </p:nvPr>
        </p:nvSpPr>
        <p:spPr>
          <a:xfrm>
            <a:off x="114300" y="746125"/>
            <a:ext cx="6629400" cy="3730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724956"/>
            <a:ext cx="5486400" cy="447627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C19A1E7D-E7D6-477D-9F33-3D0D34186B31}" type="slidenum">
              <a:rPr lang="ru-RU" smtClean="0"/>
              <a:t>‹#›</a:t>
            </a:fld>
            <a:endParaRPr lang="ru-RU"/>
          </a:p>
        </p:txBody>
      </p:sp>
    </p:spTree>
    <p:extLst>
      <p:ext uri="{BB962C8B-B14F-4D97-AF65-F5344CB8AC3E}">
        <p14:creationId xmlns:p14="http://schemas.microsoft.com/office/powerpoint/2010/main" val="778814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6125"/>
            <a:ext cx="6629400" cy="37306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9A1E7D-E7D6-477D-9F33-3D0D34186B31}" type="slidenum">
              <a:rPr lang="ru-RU" smtClean="0"/>
              <a:t>1</a:t>
            </a:fld>
            <a:endParaRPr lang="ru-RU"/>
          </a:p>
        </p:txBody>
      </p:sp>
    </p:spTree>
    <p:extLst>
      <p:ext uri="{BB962C8B-B14F-4D97-AF65-F5344CB8AC3E}">
        <p14:creationId xmlns:p14="http://schemas.microsoft.com/office/powerpoint/2010/main" val="1402590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9A1E7D-E7D6-477D-9F33-3D0D34186B31}" type="slidenum">
              <a:rPr lang="ru-RU" smtClean="0"/>
              <a:t>8</a:t>
            </a:fld>
            <a:endParaRPr lang="ru-RU"/>
          </a:p>
        </p:txBody>
      </p:sp>
    </p:spTree>
    <p:extLst>
      <p:ext uri="{BB962C8B-B14F-4D97-AF65-F5344CB8AC3E}">
        <p14:creationId xmlns:p14="http://schemas.microsoft.com/office/powerpoint/2010/main" val="2484603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6125"/>
            <a:ext cx="6629400" cy="37306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9A1E7D-E7D6-477D-9F33-3D0D34186B31}" type="slidenum">
              <a:rPr lang="ru-RU" smtClean="0"/>
              <a:t>33</a:t>
            </a:fld>
            <a:endParaRPr lang="ru-RU"/>
          </a:p>
        </p:txBody>
      </p:sp>
    </p:spTree>
    <p:extLst>
      <p:ext uri="{BB962C8B-B14F-4D97-AF65-F5344CB8AC3E}">
        <p14:creationId xmlns:p14="http://schemas.microsoft.com/office/powerpoint/2010/main" val="2062272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49796C4-F759-4D65-93F6-B3484D4C5611}"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49796C4-F759-4D65-93F6-B3484D4C5611}" type="datetimeFigureOut">
              <a:rPr lang="ru-RU" smtClean="0"/>
              <a:t>18.05.2021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49796C4-F759-4D65-93F6-B3484D4C5611}" type="datetimeFigureOut">
              <a:rPr lang="ru-RU" smtClean="0"/>
              <a:t>18.05.2021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49796C4-F759-4D65-93F6-B3484D4C5611}" type="datetimeFigureOut">
              <a:rPr lang="ru-RU" smtClean="0"/>
              <a:t>18.05.2021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49796C4-F759-4D65-93F6-B3484D4C5611}"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49796C4-F759-4D65-93F6-B3484D4C5611}"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A2A184-D925-42B3-9288-BC391DF193A7}"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52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9796C4-F759-4D65-93F6-B3484D4C5611}" type="datetimeFigureOut">
              <a:rPr lang="ru-RU" smtClean="0"/>
              <a:t>18.05.2021</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A2A184-D925-42B3-9288-BC391DF193A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2.png"/><Relationship Id="rId2" Type="http://schemas.openxmlformats.org/officeDocument/2006/relationships/diagramData" Target="../diagrams/data16.xml"/><Relationship Id="rId1" Type="http://schemas.openxmlformats.org/officeDocument/2006/relationships/slideLayout" Target="../slideLayouts/slideLayout4.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1.xml"/><Relationship Id="rId7" Type="http://schemas.openxmlformats.org/officeDocument/2006/relationships/image" Target="../media/image2.png"/><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2.png"/><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0" y="0"/>
            <a:ext cx="12192000" cy="13572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991544" y="274638"/>
            <a:ext cx="8928992" cy="868346"/>
          </a:xfrm>
          <a:noFill/>
          <a:effectLst>
            <a:outerShdw blurRad="50800" dist="38100" dir="5400000" algn="t" rotWithShape="0">
              <a:prstClr val="black">
                <a:alpha val="40000"/>
              </a:prstClr>
            </a:outerShdw>
          </a:effectLst>
        </p:spPr>
        <p:txBody>
          <a:bodyPr>
            <a:noAutofit/>
          </a:bodyPr>
          <a:lstStyle/>
          <a:p>
            <a:r>
              <a:rPr lang="ru-RU" sz="3000" dirty="0">
                <a:effectLst>
                  <a:outerShdw blurRad="38100" dist="38100" dir="2700000" algn="tl">
                    <a:schemeClr val="bg1">
                      <a:alpha val="43000"/>
                    </a:schemeClr>
                  </a:outerShdw>
                </a:effectLst>
                <a:latin typeface="Times New Roman" pitchFamily="18" charset="0"/>
                <a:cs typeface="Times New Roman" pitchFamily="18" charset="0"/>
              </a:rPr>
              <a:t>Управление по регулированию контрактной системы </a:t>
            </a:r>
            <a:r>
              <a:rPr lang="ru-RU" sz="3000" dirty="0" smtClean="0">
                <a:effectLst>
                  <a:outerShdw blurRad="38100" dist="38100" dir="2700000" algn="tl">
                    <a:schemeClr val="bg1">
                      <a:alpha val="43000"/>
                    </a:schemeClr>
                  </a:outerShdw>
                </a:effectLst>
                <a:latin typeface="Times New Roman" pitchFamily="18" charset="0"/>
                <a:cs typeface="Times New Roman" pitchFamily="18" charset="0"/>
              </a:rPr>
              <a:t>и закупкам </a:t>
            </a:r>
            <a:r>
              <a:rPr lang="ru-RU" sz="3000" dirty="0">
                <a:effectLst>
                  <a:outerShdw blurRad="38100" dist="38100" dir="2700000" algn="tl">
                    <a:schemeClr val="bg1">
                      <a:alpha val="43000"/>
                    </a:schemeClr>
                  </a:outerShdw>
                </a:effectLst>
                <a:latin typeface="Times New Roman" pitchFamily="18" charset="0"/>
                <a:cs typeface="Times New Roman" pitchFamily="18" charset="0"/>
              </a:rPr>
              <a:t>Пензенской области</a:t>
            </a:r>
          </a:p>
        </p:txBody>
      </p:sp>
      <p:pic>
        <p:nvPicPr>
          <p:cNvPr id="2054" name="Picture 6" descr="D:\РАБОТА\Презентация\герб.png"/>
          <p:cNvPicPr>
            <a:picLocks noChangeAspect="1" noChangeArrowheads="1"/>
          </p:cNvPicPr>
          <p:nvPr/>
        </p:nvPicPr>
        <p:blipFill>
          <a:blip r:embed="rId3"/>
          <a:srcRect/>
          <a:stretch>
            <a:fillRect/>
          </a:stretch>
        </p:blipFill>
        <p:spPr bwMode="auto">
          <a:xfrm>
            <a:off x="495706" y="17769"/>
            <a:ext cx="1000132" cy="1321760"/>
          </a:xfrm>
          <a:prstGeom prst="rect">
            <a:avLst/>
          </a:prstGeom>
          <a:noFill/>
        </p:spPr>
      </p:pic>
      <p:cxnSp>
        <p:nvCxnSpPr>
          <p:cNvPr id="16" name="Прямая соединительная линия 15"/>
          <p:cNvCxnSpPr/>
          <p:nvPr/>
        </p:nvCxnSpPr>
        <p:spPr>
          <a:xfrm flipV="1">
            <a:off x="0" y="1357298"/>
            <a:ext cx="12192000" cy="12394"/>
          </a:xfrm>
          <a:prstGeom prst="line">
            <a:avLst/>
          </a:prstGeom>
          <a:ln w="69850" cmpd="thickThin">
            <a:solidFill>
              <a:srgbClr val="8E6C00"/>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983432" y="2726990"/>
            <a:ext cx="10225136" cy="1323439"/>
          </a:xfrm>
          <a:prstGeom prst="rect">
            <a:avLst/>
          </a:prstGeom>
        </p:spPr>
        <p:txBody>
          <a:bodyPr wrap="square">
            <a:spAutoFit/>
          </a:bodyPr>
          <a:lstStyle/>
          <a:p>
            <a:pPr algn="ctr"/>
            <a:r>
              <a:rPr lang="ru-RU" sz="4000" dirty="0" smtClean="0"/>
              <a:t>Особенности формирования, заключения и исполнения государственного контракта</a:t>
            </a:r>
            <a:endParaRPr lang="ru-RU" sz="4000" dirty="0"/>
          </a:p>
        </p:txBody>
      </p:sp>
      <p:sp>
        <p:nvSpPr>
          <p:cNvPr id="8" name="Прямоугольник 7"/>
          <p:cNvSpPr/>
          <p:nvPr/>
        </p:nvSpPr>
        <p:spPr>
          <a:xfrm>
            <a:off x="1239060" y="6110057"/>
            <a:ext cx="9712730" cy="584775"/>
          </a:xfrm>
          <a:prstGeom prst="rect">
            <a:avLst/>
          </a:prstGeom>
        </p:spPr>
        <p:txBody>
          <a:bodyPr wrap="square">
            <a:spAutoFit/>
          </a:bodyPr>
          <a:lstStyle/>
          <a:p>
            <a:pPr algn="ctr" fontAlgn="base"/>
            <a:r>
              <a:rPr lang="ru-RU" sz="3200" b="1" dirty="0" smtClean="0">
                <a:solidFill>
                  <a:srgbClr val="00B050"/>
                </a:solidFill>
                <a:effectLst>
                  <a:outerShdw blurRad="38100" dist="38100" dir="2700000" algn="tl">
                    <a:srgbClr val="000000">
                      <a:alpha val="43137"/>
                    </a:srgbClr>
                  </a:outerShdw>
                </a:effectLst>
              </a:rPr>
              <a:t>18.05.2021</a:t>
            </a:r>
            <a:endParaRPr lang="ru-RU" sz="32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3305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r>
              <a:rPr lang="ru-RU" sz="3600" b="0" i="0" kern="1200" dirty="0" smtClean="0">
                <a:solidFill>
                  <a:schemeClr val="tx1"/>
                </a:solidFill>
                <a:effectLst/>
                <a:latin typeface="+mj-lt"/>
                <a:ea typeface="+mj-ea"/>
                <a:cs typeface="+mj-cs"/>
              </a:rPr>
              <a:t>ИЗМЕНЕНИЕ ОБЪЕМА ОБЯЗАТЕЛЬСТВ И ЦЕНЫ КОНТРАКТА=</a:t>
            </a:r>
            <a:r>
              <a:rPr lang="ru-RU" sz="3600" b="0" i="0" kern="1200" dirty="0" err="1" smtClean="0">
                <a:solidFill>
                  <a:schemeClr val="tx1"/>
                </a:solidFill>
                <a:effectLst/>
                <a:latin typeface="+mj-lt"/>
                <a:ea typeface="+mj-ea"/>
                <a:cs typeface="+mj-cs"/>
              </a:rPr>
              <a:t>ДОПСОГЛАШЕНИЕ</a:t>
            </a:r>
            <a:endParaRPr lang="ru-RU" sz="3600" b="0" i="0" kern="1200" dirty="0" smtClean="0">
              <a:solidFill>
                <a:schemeClr val="tx1"/>
              </a:solidFill>
              <a:effectLst/>
              <a:latin typeface="+mj-lt"/>
              <a:ea typeface="+mj-ea"/>
              <a:cs typeface="+mj-cs"/>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458971305"/>
              </p:ext>
            </p:extLst>
          </p:nvPr>
        </p:nvGraphicFramePr>
        <p:xfrm>
          <a:off x="1415480" y="1916832"/>
          <a:ext cx="9361040"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887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4" name="Объект 3"/>
          <p:cNvGraphicFramePr>
            <a:graphicFrameLocks noGrp="1"/>
          </p:cNvGraphicFramePr>
          <p:nvPr>
            <p:ph sz="half" idx="1"/>
            <p:extLst>
              <p:ext uri="{D42A27DB-BD31-4B8C-83A1-F6EECF244321}">
                <p14:modId xmlns:p14="http://schemas.microsoft.com/office/powerpoint/2010/main" val="2647921153"/>
              </p:ext>
            </p:extLst>
          </p:nvPr>
        </p:nvGraphicFramePr>
        <p:xfrm>
          <a:off x="983432" y="1628800"/>
          <a:ext cx="10310936"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Заголовок 2"/>
          <p:cNvSpPr>
            <a:spLocks noGrp="1"/>
          </p:cNvSpPr>
          <p:nvPr>
            <p:ph type="title"/>
          </p:nvPr>
        </p:nvSpPr>
        <p:spPr>
          <a:xfrm>
            <a:off x="609600" y="274638"/>
            <a:ext cx="10972800" cy="1143000"/>
          </a:xfrm>
        </p:spPr>
        <p:txBody>
          <a:bodyPr>
            <a:normAutofit fontScale="90000"/>
          </a:bodyPr>
          <a:lstStyle/>
          <a:p>
            <a:r>
              <a:rPr lang="ru-RU" sz="4400" b="0" i="0" kern="1200" dirty="0" smtClean="0">
                <a:solidFill>
                  <a:schemeClr val="tx1"/>
                </a:solidFill>
                <a:effectLst/>
                <a:latin typeface="+mj-lt"/>
                <a:ea typeface="+mj-ea"/>
                <a:cs typeface="+mj-cs"/>
              </a:rPr>
              <a:t>Изменение объема обязательств и цены контракта</a:t>
            </a:r>
          </a:p>
        </p:txBody>
      </p:sp>
    </p:spTree>
    <p:extLst>
      <p:ext uri="{BB962C8B-B14F-4D97-AF65-F5344CB8AC3E}">
        <p14:creationId xmlns:p14="http://schemas.microsoft.com/office/powerpoint/2010/main" val="34430422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4" name="Объект 3"/>
          <p:cNvGraphicFramePr>
            <a:graphicFrameLocks noGrp="1"/>
          </p:cNvGraphicFramePr>
          <p:nvPr>
            <p:ph sz="half" idx="1"/>
            <p:extLst>
              <p:ext uri="{D42A27DB-BD31-4B8C-83A1-F6EECF244321}">
                <p14:modId xmlns:p14="http://schemas.microsoft.com/office/powerpoint/2010/main" val="2098565896"/>
              </p:ext>
            </p:extLst>
          </p:nvPr>
        </p:nvGraphicFramePr>
        <p:xfrm>
          <a:off x="767408" y="908720"/>
          <a:ext cx="5384800" cy="54334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Объект 6"/>
          <p:cNvGraphicFramePr>
            <a:graphicFrameLocks noGrp="1"/>
          </p:cNvGraphicFramePr>
          <p:nvPr>
            <p:ph sz="half" idx="2"/>
            <p:extLst>
              <p:ext uri="{D42A27DB-BD31-4B8C-83A1-F6EECF244321}">
                <p14:modId xmlns:p14="http://schemas.microsoft.com/office/powerpoint/2010/main" val="1084343957"/>
              </p:ext>
            </p:extLst>
          </p:nvPr>
        </p:nvGraphicFramePr>
        <p:xfrm>
          <a:off x="6023992" y="836712"/>
          <a:ext cx="5588000" cy="55054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Заголовок 1"/>
          <p:cNvSpPr>
            <a:spLocks noGrp="1"/>
          </p:cNvSpPr>
          <p:nvPr>
            <p:ph type="title"/>
          </p:nvPr>
        </p:nvSpPr>
        <p:spPr>
          <a:xfrm>
            <a:off x="817108" y="72657"/>
            <a:ext cx="10972800" cy="726745"/>
          </a:xfrm>
        </p:spPr>
        <p:txBody>
          <a:bodyPr>
            <a:normAutofit/>
          </a:bodyPr>
          <a:lstStyle/>
          <a:p>
            <a:r>
              <a:rPr lang="ru-RU" sz="3200" dirty="0" smtClean="0"/>
              <a:t>ПОЗИЦИЯ РЕГУЛЯТОРА</a:t>
            </a:r>
            <a:endParaRPr lang="ru-RU" sz="3200" dirty="0"/>
          </a:p>
        </p:txBody>
      </p:sp>
    </p:spTree>
    <p:extLst>
      <p:ext uri="{BB962C8B-B14F-4D97-AF65-F5344CB8AC3E}">
        <p14:creationId xmlns:p14="http://schemas.microsoft.com/office/powerpoint/2010/main" val="1283492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6" name="Объект 5"/>
          <p:cNvGraphicFramePr>
            <a:graphicFrameLocks noGrp="1"/>
          </p:cNvGraphicFramePr>
          <p:nvPr>
            <p:ph sz="half" idx="2"/>
            <p:extLst>
              <p:ext uri="{D42A27DB-BD31-4B8C-83A1-F6EECF244321}">
                <p14:modId xmlns:p14="http://schemas.microsoft.com/office/powerpoint/2010/main" val="1360867922"/>
              </p:ext>
            </p:extLst>
          </p:nvPr>
        </p:nvGraphicFramePr>
        <p:xfrm>
          <a:off x="823086" y="629774"/>
          <a:ext cx="10670976" cy="62050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Заголовок 2"/>
          <p:cNvSpPr>
            <a:spLocks noGrp="1"/>
          </p:cNvSpPr>
          <p:nvPr>
            <p:ph type="title"/>
          </p:nvPr>
        </p:nvSpPr>
        <p:spPr>
          <a:xfrm>
            <a:off x="609600" y="274638"/>
            <a:ext cx="10972800" cy="1143000"/>
          </a:xfrm>
        </p:spPr>
        <p:txBody>
          <a:bodyPr>
            <a:normAutofit/>
          </a:bodyPr>
          <a:lstStyle/>
          <a:p>
            <a:r>
              <a:rPr lang="ru-RU" sz="4400" b="0" i="0" kern="1200" dirty="0" smtClean="0">
                <a:solidFill>
                  <a:schemeClr val="tx1"/>
                </a:solidFill>
                <a:effectLst/>
                <a:latin typeface="+mj-lt"/>
                <a:ea typeface="+mj-ea"/>
                <a:cs typeface="+mj-cs"/>
              </a:rPr>
              <a:t>ПОЗИЦИЯ </a:t>
            </a:r>
            <a:r>
              <a:rPr lang="ru-RU" sz="4400" b="0" i="0" kern="1200" dirty="0" err="1" smtClean="0">
                <a:solidFill>
                  <a:schemeClr val="tx1"/>
                </a:solidFill>
                <a:effectLst/>
                <a:latin typeface="+mj-lt"/>
                <a:ea typeface="+mj-ea"/>
                <a:cs typeface="+mj-cs"/>
              </a:rPr>
              <a:t>УФАС</a:t>
            </a:r>
            <a:endParaRPr lang="ru-RU" sz="4400" b="0" i="0" kern="1200" dirty="0" smtClean="0">
              <a:solidFill>
                <a:schemeClr val="tx1"/>
              </a:solidFill>
              <a:effectLst/>
              <a:latin typeface="+mj-lt"/>
              <a:ea typeface="+mj-ea"/>
              <a:cs typeface="+mj-cs"/>
            </a:endParaRPr>
          </a:p>
        </p:txBody>
      </p:sp>
    </p:spTree>
    <p:extLst>
      <p:ext uri="{BB962C8B-B14F-4D97-AF65-F5344CB8AC3E}">
        <p14:creationId xmlns:p14="http://schemas.microsoft.com/office/powerpoint/2010/main" val="1795865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r>
              <a:rPr lang="ru-RU" sz="3600" dirty="0">
                <a:solidFill>
                  <a:prstClr val="black"/>
                </a:solidFill>
              </a:rPr>
              <a:t>Основания для изменения условий «строительных» контрактов (подп. «в» п. 1 ч. 1 ст. 95 Закона № 44-ФЗ)</a:t>
            </a:r>
            <a:endParaRPr lang="ru-RU" sz="4400" b="0" i="0" kern="1200" dirty="0" smtClean="0">
              <a:solidFill>
                <a:schemeClr val="tx1"/>
              </a:solidFill>
              <a:effectLst/>
              <a:latin typeface="+mj-lt"/>
              <a:ea typeface="+mj-ea"/>
              <a:cs typeface="+mj-cs"/>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3674336438"/>
              </p:ext>
            </p:extLst>
          </p:nvPr>
        </p:nvGraphicFramePr>
        <p:xfrm>
          <a:off x="1415480" y="1916832"/>
          <a:ext cx="9361040"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54055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7" name="Объект 6"/>
          <p:cNvGraphicFramePr>
            <a:graphicFrameLocks noGrp="1"/>
          </p:cNvGraphicFramePr>
          <p:nvPr>
            <p:ph sz="half" idx="1"/>
            <p:extLst>
              <p:ext uri="{D42A27DB-BD31-4B8C-83A1-F6EECF244321}">
                <p14:modId xmlns:p14="http://schemas.microsoft.com/office/powerpoint/2010/main" val="1022144359"/>
              </p:ext>
            </p:extLst>
          </p:nvPr>
        </p:nvGraphicFramePr>
        <p:xfrm>
          <a:off x="983432" y="1412776"/>
          <a:ext cx="10382944" cy="5256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Заголовок 2"/>
          <p:cNvSpPr>
            <a:spLocks noGrp="1"/>
          </p:cNvSpPr>
          <p:nvPr>
            <p:ph type="title"/>
          </p:nvPr>
        </p:nvSpPr>
        <p:spPr>
          <a:xfrm>
            <a:off x="695400" y="260648"/>
            <a:ext cx="10972800" cy="1143000"/>
          </a:xfrm>
        </p:spPr>
        <p:txBody>
          <a:bodyPr>
            <a:noAutofit/>
          </a:bodyPr>
          <a:lstStyle/>
          <a:p>
            <a:r>
              <a:rPr lang="ru-RU" sz="3600" b="0" i="0" kern="1200" dirty="0" smtClean="0">
                <a:solidFill>
                  <a:schemeClr val="tx1"/>
                </a:solidFill>
                <a:effectLst/>
                <a:latin typeface="+mj-lt"/>
                <a:ea typeface="+mj-ea"/>
                <a:cs typeface="+mj-cs"/>
              </a:rPr>
              <a:t>ПОЗИЦИЯ РЕГУЛЯТОРА</a:t>
            </a:r>
          </a:p>
        </p:txBody>
      </p:sp>
    </p:spTree>
    <p:extLst>
      <p:ext uri="{BB962C8B-B14F-4D97-AF65-F5344CB8AC3E}">
        <p14:creationId xmlns:p14="http://schemas.microsoft.com/office/powerpoint/2010/main" val="736729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4" name="Объект 3"/>
          <p:cNvGraphicFramePr>
            <a:graphicFrameLocks noGrp="1"/>
          </p:cNvGraphicFramePr>
          <p:nvPr>
            <p:ph sz="half" idx="1"/>
            <p:extLst>
              <p:ext uri="{D42A27DB-BD31-4B8C-83A1-F6EECF244321}">
                <p14:modId xmlns:p14="http://schemas.microsoft.com/office/powerpoint/2010/main" val="1274157989"/>
              </p:ext>
            </p:extLst>
          </p:nvPr>
        </p:nvGraphicFramePr>
        <p:xfrm>
          <a:off x="0" y="404664"/>
          <a:ext cx="12432704" cy="6336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0835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sz="3600" dirty="0" smtClean="0"/>
              <a:t/>
            </a:r>
            <a:br>
              <a:rPr lang="ru-RU" sz="3600" dirty="0" smtClean="0"/>
            </a:br>
            <a:endParaRPr lang="ru-RU" sz="3600" b="0" i="0" kern="1200" dirty="0" smtClean="0">
              <a:solidFill>
                <a:schemeClr val="tx1"/>
              </a:solidFill>
              <a:effectLst/>
              <a:latin typeface="+mj-lt"/>
              <a:ea typeface="+mj-ea"/>
              <a:cs typeface="+mj-cs"/>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3778495232"/>
              </p:ext>
            </p:extLst>
          </p:nvPr>
        </p:nvGraphicFramePr>
        <p:xfrm>
          <a:off x="1487488" y="1988840"/>
          <a:ext cx="9361040"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1775520" y="692696"/>
            <a:ext cx="9683055" cy="630942"/>
          </a:xfrm>
          <a:prstGeom prst="rect">
            <a:avLst/>
          </a:prstGeom>
        </p:spPr>
        <p:txBody>
          <a:bodyPr wrap="square">
            <a:spAutoFit/>
          </a:bodyPr>
          <a:lstStyle/>
          <a:p>
            <a:pPr algn="ctr"/>
            <a:r>
              <a:rPr lang="ru-RU" sz="3500" dirty="0"/>
              <a:t>п. </a:t>
            </a:r>
            <a:r>
              <a:rPr lang="ru-RU" sz="3500" dirty="0" smtClean="0"/>
              <a:t>3 и 4 </a:t>
            </a:r>
            <a:r>
              <a:rPr lang="ru-RU" sz="3500" dirty="0"/>
              <a:t>ч. 1 ст. 95 Закона № 44-ФЗ)</a:t>
            </a:r>
          </a:p>
        </p:txBody>
      </p:sp>
      <p:pic>
        <p:nvPicPr>
          <p:cNvPr id="6" name="Picture 6" descr="D:\РАБОТА\Презентация\герб.png"/>
          <p:cNvPicPr>
            <a:picLocks noChangeAspect="1" noChangeArrowheads="1"/>
          </p:cNvPicPr>
          <p:nvPr/>
        </p:nvPicPr>
        <p:blipFill>
          <a:blip r:embed="rId7"/>
          <a:srcRect/>
          <a:stretch>
            <a:fillRect/>
          </a:stretch>
        </p:blipFill>
        <p:spPr bwMode="auto">
          <a:xfrm>
            <a:off x="119336" y="71317"/>
            <a:ext cx="703750" cy="930066"/>
          </a:xfrm>
          <a:prstGeom prst="rect">
            <a:avLst/>
          </a:prstGeom>
          <a:noFill/>
          <a:effectLst>
            <a:softEdge rad="0"/>
          </a:effectLst>
        </p:spPr>
      </p:pic>
    </p:spTree>
    <p:extLst>
      <p:ext uri="{BB962C8B-B14F-4D97-AF65-F5344CB8AC3E}">
        <p14:creationId xmlns:p14="http://schemas.microsoft.com/office/powerpoint/2010/main" val="36593230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2" name="Заголовок 1"/>
          <p:cNvSpPr>
            <a:spLocks noGrp="1"/>
          </p:cNvSpPr>
          <p:nvPr>
            <p:ph type="title"/>
          </p:nvPr>
        </p:nvSpPr>
        <p:spPr/>
        <p:txBody>
          <a:bodyPr>
            <a:normAutofit/>
          </a:bodyPr>
          <a:lstStyle/>
          <a:p>
            <a:r>
              <a:rPr lang="ru-RU" dirty="0" smtClean="0"/>
              <a:t>Изменение тарифов=</a:t>
            </a:r>
            <a:r>
              <a:rPr lang="ru-RU" dirty="0" err="1" smtClean="0"/>
              <a:t>ДОП.СОГЛАШЕНИЕ</a:t>
            </a:r>
            <a:endParaRPr lang="ru-RU" dirty="0"/>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2680392954"/>
              </p:ext>
            </p:extLst>
          </p:nvPr>
        </p:nvGraphicFramePr>
        <p:xfrm>
          <a:off x="1343472" y="1620959"/>
          <a:ext cx="9145016"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73586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7" name="Объект 6"/>
          <p:cNvGraphicFramePr>
            <a:graphicFrameLocks noGrp="1"/>
          </p:cNvGraphicFramePr>
          <p:nvPr>
            <p:ph idx="1"/>
            <p:extLst>
              <p:ext uri="{D42A27DB-BD31-4B8C-83A1-F6EECF244321}">
                <p14:modId xmlns:p14="http://schemas.microsoft.com/office/powerpoint/2010/main" val="71823931"/>
              </p:ext>
            </p:extLst>
          </p:nvPr>
        </p:nvGraphicFramePr>
        <p:xfrm>
          <a:off x="119336" y="1417638"/>
          <a:ext cx="11953328" cy="5065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Заголовок 2"/>
          <p:cNvSpPr>
            <a:spLocks noGrp="1"/>
          </p:cNvSpPr>
          <p:nvPr>
            <p:ph type="title"/>
          </p:nvPr>
        </p:nvSpPr>
        <p:spPr>
          <a:xfrm>
            <a:off x="609600" y="274638"/>
            <a:ext cx="10972800" cy="1143000"/>
          </a:xfrm>
        </p:spPr>
        <p:txBody>
          <a:bodyPr>
            <a:normAutofit fontScale="90000"/>
          </a:bodyPr>
          <a:lstStyle/>
          <a:p>
            <a:pPr rtl="0" eaLnBrk="1" latinLnBrk="0" hangingPunct="1"/>
            <a:r>
              <a:rPr lang="ru-RU" sz="3700" b="0" i="0" kern="1200" dirty="0" smtClean="0">
                <a:solidFill>
                  <a:schemeClr val="tx1"/>
                </a:solidFill>
                <a:effectLst/>
              </a:rPr>
              <a:t>Прочие основания для изменения условий контракта (изменение тарифов)</a:t>
            </a:r>
            <a:endParaRPr lang="ru-RU" sz="3700" dirty="0" smtClean="0">
              <a:effectLst/>
            </a:endParaRPr>
          </a:p>
        </p:txBody>
      </p:sp>
    </p:spTree>
    <p:extLst>
      <p:ext uri="{BB962C8B-B14F-4D97-AF65-F5344CB8AC3E}">
        <p14:creationId xmlns:p14="http://schemas.microsoft.com/office/powerpoint/2010/main" val="1108403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4" name="Объект 3"/>
          <p:cNvGraphicFramePr>
            <a:graphicFrameLocks noGrp="1"/>
          </p:cNvGraphicFramePr>
          <p:nvPr>
            <p:ph sz="half" idx="1"/>
            <p:extLst>
              <p:ext uri="{D42A27DB-BD31-4B8C-83A1-F6EECF244321}">
                <p14:modId xmlns:p14="http://schemas.microsoft.com/office/powerpoint/2010/main" val="1161926089"/>
              </p:ext>
            </p:extLst>
          </p:nvPr>
        </p:nvGraphicFramePr>
        <p:xfrm>
          <a:off x="609600" y="1600201"/>
          <a:ext cx="109728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Заголовок 2"/>
          <p:cNvSpPr>
            <a:spLocks noGrp="1"/>
          </p:cNvSpPr>
          <p:nvPr>
            <p:ph type="title"/>
          </p:nvPr>
        </p:nvSpPr>
        <p:spPr>
          <a:xfrm>
            <a:off x="609600" y="274638"/>
            <a:ext cx="10972800" cy="1143000"/>
          </a:xfr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300" b="0" i="0" kern="1200" dirty="0" smtClean="0">
                <a:solidFill>
                  <a:schemeClr val="tx1"/>
                </a:solidFill>
                <a:effectLst/>
              </a:rPr>
              <a:t>Административная ответственность за изменение условий контракта при его исполнении (ч. 4 ст. 7.32 КоАП РФ)</a:t>
            </a:r>
            <a:endParaRPr lang="ru-RU" sz="3300" dirty="0" smtClean="0">
              <a:effectLst/>
            </a:endParaRPr>
          </a:p>
        </p:txBody>
      </p:sp>
    </p:spTree>
    <p:extLst>
      <p:ext uri="{BB962C8B-B14F-4D97-AF65-F5344CB8AC3E}">
        <p14:creationId xmlns:p14="http://schemas.microsoft.com/office/powerpoint/2010/main" val="2412554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a:xfrm>
            <a:off x="695400" y="188640"/>
            <a:ext cx="10972800" cy="1143000"/>
          </a:xfrm>
        </p:spPr>
        <p:txBody>
          <a:bodyPr>
            <a:normAutofit/>
          </a:bodyPr>
          <a:lstStyle/>
          <a:p>
            <a:pPr rtl="0" eaLnBrk="1" latinLnBrk="0" hangingPunct="1"/>
            <a:r>
              <a:rPr lang="ru-RU" sz="3700" b="0" i="0" kern="1200" dirty="0" smtClean="0">
                <a:solidFill>
                  <a:schemeClr val="tx1"/>
                </a:solidFill>
                <a:effectLst/>
              </a:rPr>
              <a:t>Сокращение лимитов=</a:t>
            </a:r>
            <a:r>
              <a:rPr lang="ru-RU" sz="3700" b="0" i="0" kern="1200" dirty="0" err="1" smtClean="0">
                <a:solidFill>
                  <a:schemeClr val="tx1"/>
                </a:solidFill>
                <a:effectLst/>
              </a:rPr>
              <a:t>допсоглашение</a:t>
            </a:r>
            <a:endParaRPr lang="ru-RU" sz="3700" dirty="0" smtClean="0">
              <a:effectLst/>
            </a:endParaRPr>
          </a:p>
          <a:p>
            <a:endParaRPr lang="ru-RU" dirty="0"/>
          </a:p>
        </p:txBody>
      </p:sp>
      <p:graphicFrame>
        <p:nvGraphicFramePr>
          <p:cNvPr id="6" name="Объект 5"/>
          <p:cNvGraphicFramePr>
            <a:graphicFrameLocks noGrp="1"/>
          </p:cNvGraphicFramePr>
          <p:nvPr>
            <p:ph sz="half" idx="2"/>
            <p:extLst>
              <p:ext uri="{D42A27DB-BD31-4B8C-83A1-F6EECF244321}">
                <p14:modId xmlns:p14="http://schemas.microsoft.com/office/powerpoint/2010/main" val="2562311395"/>
              </p:ext>
            </p:extLst>
          </p:nvPr>
        </p:nvGraphicFramePr>
        <p:xfrm>
          <a:off x="823086" y="1600201"/>
          <a:ext cx="10759314"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1843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pPr rtl="0" eaLnBrk="1" latinLnBrk="0" hangingPunct="1"/>
            <a:r>
              <a:rPr lang="ru-RU" sz="3700" b="0" i="0" kern="1200" dirty="0" smtClean="0">
                <a:solidFill>
                  <a:schemeClr val="tx1"/>
                </a:solidFill>
                <a:effectLst/>
              </a:rPr>
              <a:t>Прочие основания для изменения условий контракта (уменьшение лимитов)</a:t>
            </a:r>
            <a:endParaRPr lang="ru-RU" sz="3700" dirty="0" smtClean="0">
              <a:effectLst/>
            </a:endParaRPr>
          </a:p>
          <a:p>
            <a:endParaRPr lang="ru-RU" dirty="0"/>
          </a:p>
        </p:txBody>
      </p:sp>
      <p:graphicFrame>
        <p:nvGraphicFramePr>
          <p:cNvPr id="6" name="Объект 5"/>
          <p:cNvGraphicFramePr>
            <a:graphicFrameLocks noGrp="1"/>
          </p:cNvGraphicFramePr>
          <p:nvPr>
            <p:ph sz="half" idx="1"/>
            <p:extLst>
              <p:ext uri="{D42A27DB-BD31-4B8C-83A1-F6EECF244321}">
                <p14:modId xmlns:p14="http://schemas.microsoft.com/office/powerpoint/2010/main" val="2162771761"/>
              </p:ext>
            </p:extLst>
          </p:nvPr>
        </p:nvGraphicFramePr>
        <p:xfrm>
          <a:off x="3287688" y="1124744"/>
          <a:ext cx="5384800"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3583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sz="3600" dirty="0" smtClean="0"/>
              <a:t/>
            </a:r>
            <a:br>
              <a:rPr lang="ru-RU" sz="3600" dirty="0" smtClean="0"/>
            </a:br>
            <a:endParaRPr lang="ru-RU" sz="3600" b="0" i="0" kern="1200" dirty="0" smtClean="0">
              <a:solidFill>
                <a:schemeClr val="tx1"/>
              </a:solidFill>
              <a:effectLst/>
              <a:latin typeface="+mj-lt"/>
              <a:ea typeface="+mj-ea"/>
              <a:cs typeface="+mj-cs"/>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229295985"/>
              </p:ext>
            </p:extLst>
          </p:nvPr>
        </p:nvGraphicFramePr>
        <p:xfrm>
          <a:off x="1487488" y="1988840"/>
          <a:ext cx="9361040"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1775520" y="692696"/>
            <a:ext cx="9683055" cy="630942"/>
          </a:xfrm>
          <a:prstGeom prst="rect">
            <a:avLst/>
          </a:prstGeom>
        </p:spPr>
        <p:txBody>
          <a:bodyPr wrap="square">
            <a:spAutoFit/>
          </a:bodyPr>
          <a:lstStyle/>
          <a:p>
            <a:pPr algn="ctr"/>
            <a:r>
              <a:rPr lang="ru-RU" sz="3500" dirty="0">
                <a:solidFill>
                  <a:prstClr val="black"/>
                </a:solidFill>
              </a:rPr>
              <a:t>п</a:t>
            </a:r>
            <a:r>
              <a:rPr lang="ru-RU" sz="3500">
                <a:solidFill>
                  <a:prstClr val="black"/>
                </a:solidFill>
              </a:rPr>
              <a:t>. </a:t>
            </a:r>
            <a:r>
              <a:rPr lang="ru-RU" sz="3500" smtClean="0">
                <a:solidFill>
                  <a:prstClr val="black"/>
                </a:solidFill>
              </a:rPr>
              <a:t>8 ч</a:t>
            </a:r>
            <a:r>
              <a:rPr lang="ru-RU" sz="3500" dirty="0">
                <a:solidFill>
                  <a:prstClr val="black"/>
                </a:solidFill>
              </a:rPr>
              <a:t>. 1 ст. 95 Закона № 44-ФЗ)</a:t>
            </a:r>
          </a:p>
        </p:txBody>
      </p:sp>
      <p:pic>
        <p:nvPicPr>
          <p:cNvPr id="6" name="Picture 6" descr="D:\РАБОТА\Презентация\герб.png"/>
          <p:cNvPicPr>
            <a:picLocks noChangeAspect="1" noChangeArrowheads="1"/>
          </p:cNvPicPr>
          <p:nvPr/>
        </p:nvPicPr>
        <p:blipFill>
          <a:blip r:embed="rId7"/>
          <a:srcRect/>
          <a:stretch>
            <a:fillRect/>
          </a:stretch>
        </p:blipFill>
        <p:spPr bwMode="auto">
          <a:xfrm>
            <a:off x="119336" y="71317"/>
            <a:ext cx="703750" cy="930066"/>
          </a:xfrm>
          <a:prstGeom prst="rect">
            <a:avLst/>
          </a:prstGeom>
          <a:noFill/>
          <a:effectLst>
            <a:softEdge rad="0"/>
          </a:effectLst>
        </p:spPr>
      </p:pic>
    </p:spTree>
    <p:extLst>
      <p:ext uri="{BB962C8B-B14F-4D97-AF65-F5344CB8AC3E}">
        <p14:creationId xmlns:p14="http://schemas.microsoft.com/office/powerpoint/2010/main" val="194214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sz="3600" dirty="0" smtClean="0"/>
              <a:t/>
            </a:r>
            <a:br>
              <a:rPr lang="ru-RU" sz="3600" dirty="0" smtClean="0"/>
            </a:br>
            <a:endParaRPr lang="ru-RU" sz="3600" b="0" i="0" kern="1200" dirty="0" smtClean="0">
              <a:solidFill>
                <a:schemeClr val="tx1"/>
              </a:solidFill>
              <a:effectLst/>
              <a:latin typeface="+mj-lt"/>
              <a:ea typeface="+mj-ea"/>
              <a:cs typeface="+mj-cs"/>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4047533232"/>
              </p:ext>
            </p:extLst>
          </p:nvPr>
        </p:nvGraphicFramePr>
        <p:xfrm>
          <a:off x="1487488" y="1988840"/>
          <a:ext cx="9361040"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1775520" y="692696"/>
            <a:ext cx="9683055" cy="630942"/>
          </a:xfrm>
          <a:prstGeom prst="rect">
            <a:avLst/>
          </a:prstGeom>
        </p:spPr>
        <p:txBody>
          <a:bodyPr wrap="square">
            <a:spAutoFit/>
          </a:bodyPr>
          <a:lstStyle/>
          <a:p>
            <a:pPr algn="ctr"/>
            <a:r>
              <a:rPr lang="ru-RU" sz="3500" dirty="0">
                <a:solidFill>
                  <a:prstClr val="black"/>
                </a:solidFill>
              </a:rPr>
              <a:t>п. </a:t>
            </a:r>
            <a:r>
              <a:rPr lang="ru-RU" sz="3500" dirty="0" smtClean="0">
                <a:solidFill>
                  <a:prstClr val="black"/>
                </a:solidFill>
              </a:rPr>
              <a:t>9 ч</a:t>
            </a:r>
            <a:r>
              <a:rPr lang="ru-RU" sz="3500" dirty="0">
                <a:solidFill>
                  <a:prstClr val="black"/>
                </a:solidFill>
              </a:rPr>
              <a:t>. 1 ст. 95 Закона № 44-ФЗ)</a:t>
            </a:r>
          </a:p>
        </p:txBody>
      </p:sp>
      <p:pic>
        <p:nvPicPr>
          <p:cNvPr id="6" name="Picture 6" descr="D:\РАБОТА\Презентация\герб.png"/>
          <p:cNvPicPr>
            <a:picLocks noChangeAspect="1" noChangeArrowheads="1"/>
          </p:cNvPicPr>
          <p:nvPr/>
        </p:nvPicPr>
        <p:blipFill>
          <a:blip r:embed="rId7"/>
          <a:srcRect/>
          <a:stretch>
            <a:fillRect/>
          </a:stretch>
        </p:blipFill>
        <p:spPr bwMode="auto">
          <a:xfrm>
            <a:off x="119336" y="71317"/>
            <a:ext cx="703750" cy="930066"/>
          </a:xfrm>
          <a:prstGeom prst="rect">
            <a:avLst/>
          </a:prstGeom>
          <a:noFill/>
          <a:effectLst>
            <a:softEdge rad="0"/>
          </a:effectLst>
        </p:spPr>
      </p:pic>
    </p:spTree>
    <p:extLst>
      <p:ext uri="{BB962C8B-B14F-4D97-AF65-F5344CB8AC3E}">
        <p14:creationId xmlns:p14="http://schemas.microsoft.com/office/powerpoint/2010/main" val="72389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2" name="Заголовок 1"/>
          <p:cNvSpPr>
            <a:spLocks noGrp="1"/>
          </p:cNvSpPr>
          <p:nvPr>
            <p:ph type="title"/>
          </p:nvPr>
        </p:nvSpPr>
        <p:spPr/>
        <p:txBody>
          <a:bodyPr>
            <a:noAutofit/>
          </a:bodyPr>
          <a:lstStyle/>
          <a:p>
            <a:r>
              <a:rPr lang="ru-RU" sz="3600" dirty="0" smtClean="0"/>
              <a:t>ПОЗИЦИЯ </a:t>
            </a:r>
            <a:r>
              <a:rPr lang="ru-RU" sz="3600" dirty="0" err="1" smtClean="0"/>
              <a:t>УФАС</a:t>
            </a:r>
            <a:endParaRPr lang="ru-RU" sz="36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3336385174"/>
              </p:ext>
            </p:extLst>
          </p:nvPr>
        </p:nvGraphicFramePr>
        <p:xfrm>
          <a:off x="471211" y="1600201"/>
          <a:ext cx="11111189" cy="5069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2741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2" name="Заголовок 1"/>
          <p:cNvSpPr>
            <a:spLocks noGrp="1"/>
          </p:cNvSpPr>
          <p:nvPr>
            <p:ph type="title"/>
          </p:nvPr>
        </p:nvSpPr>
        <p:spPr/>
        <p:txBody>
          <a:bodyPr>
            <a:noAutofit/>
          </a:bodyPr>
          <a:lstStyle/>
          <a:p>
            <a:r>
              <a:rPr lang="ru-RU" sz="3600" dirty="0" smtClean="0"/>
              <a:t>ПОЗИЦИЯ </a:t>
            </a:r>
            <a:r>
              <a:rPr lang="ru-RU" sz="3600" dirty="0" err="1" smtClean="0"/>
              <a:t>УФАС</a:t>
            </a:r>
            <a:endParaRPr lang="ru-RU" sz="36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3659225799"/>
              </p:ext>
            </p:extLst>
          </p:nvPr>
        </p:nvGraphicFramePr>
        <p:xfrm>
          <a:off x="471211" y="1600201"/>
          <a:ext cx="11111189" cy="5069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7069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pPr rtl="0" eaLnBrk="1" latinLnBrk="0" hangingPunct="1"/>
            <a:r>
              <a:rPr lang="ru-RU" sz="3700" b="0" i="0" kern="1200" dirty="0" smtClean="0">
                <a:solidFill>
                  <a:schemeClr val="tx1"/>
                </a:solidFill>
                <a:effectLst/>
              </a:rPr>
              <a:t>Прочие основания для изменения условий контракта (перемена исполнителя)</a:t>
            </a:r>
            <a:endParaRPr lang="ru-RU" sz="3700" dirty="0" smtClean="0">
              <a:effectLst/>
            </a:endParaRPr>
          </a:p>
          <a:p>
            <a:endParaRPr lang="ru-RU" dirty="0"/>
          </a:p>
        </p:txBody>
      </p:sp>
      <p:graphicFrame>
        <p:nvGraphicFramePr>
          <p:cNvPr id="6" name="Объект 5"/>
          <p:cNvGraphicFramePr>
            <a:graphicFrameLocks noGrp="1"/>
          </p:cNvGraphicFramePr>
          <p:nvPr>
            <p:ph sz="half" idx="1"/>
            <p:extLst>
              <p:ext uri="{D42A27DB-BD31-4B8C-83A1-F6EECF244321}">
                <p14:modId xmlns:p14="http://schemas.microsoft.com/office/powerpoint/2010/main" val="1529308273"/>
              </p:ext>
            </p:extLst>
          </p:nvPr>
        </p:nvGraphicFramePr>
        <p:xfrm>
          <a:off x="817626" y="1620959"/>
          <a:ext cx="1052696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2371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a:xfrm>
            <a:off x="609600" y="188640"/>
            <a:ext cx="10972800" cy="1143000"/>
          </a:xfrm>
        </p:spPr>
        <p:txBody>
          <a:bodyPr>
            <a:noAutofit/>
          </a:bodyPr>
          <a:lstStyle/>
          <a:p>
            <a:r>
              <a:rPr lang="ru-RU" sz="3600" b="0" i="0" kern="1200" dirty="0" smtClean="0">
                <a:solidFill>
                  <a:schemeClr val="tx1"/>
                </a:solidFill>
                <a:effectLst/>
                <a:latin typeface="+mj-lt"/>
                <a:ea typeface="+mj-ea"/>
                <a:cs typeface="+mj-cs"/>
              </a:rPr>
              <a:t>Изменение предмета контракта в процессе его исполнения (ч. 7 ст. 95 Закона № 44-ФЗ)</a:t>
            </a: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3919310208"/>
              </p:ext>
            </p:extLst>
          </p:nvPr>
        </p:nvGraphicFramePr>
        <p:xfrm>
          <a:off x="1055440" y="1639323"/>
          <a:ext cx="1052696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7664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2" name="Заголовок 1"/>
          <p:cNvSpPr>
            <a:spLocks noGrp="1"/>
          </p:cNvSpPr>
          <p:nvPr>
            <p:ph type="title"/>
          </p:nvPr>
        </p:nvSpPr>
        <p:spPr/>
        <p:txBody>
          <a:bodyPr>
            <a:noAutofit/>
          </a:bodyPr>
          <a:lstStyle/>
          <a:p>
            <a:r>
              <a:rPr lang="ru-RU" sz="3600" dirty="0" smtClean="0"/>
              <a:t>ПОЗИЦИЯ </a:t>
            </a:r>
            <a:r>
              <a:rPr lang="ru-RU" sz="3600" dirty="0" err="1" smtClean="0"/>
              <a:t>УФАС</a:t>
            </a:r>
            <a:endParaRPr lang="ru-RU" sz="36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1168017478"/>
              </p:ext>
            </p:extLst>
          </p:nvPr>
        </p:nvGraphicFramePr>
        <p:xfrm>
          <a:off x="471211" y="1600201"/>
          <a:ext cx="11111189" cy="5069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8133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a:xfrm>
            <a:off x="551384" y="260648"/>
            <a:ext cx="10972800" cy="1143000"/>
          </a:xfrm>
        </p:spPr>
        <p:txBody>
          <a:bodyPr>
            <a:normAutofit fontScale="90000"/>
          </a:bodyPr>
          <a:lstStyle/>
          <a:p>
            <a:pPr rtl="0" eaLnBrk="1" latinLnBrk="0" hangingPunct="1"/>
            <a:r>
              <a:rPr lang="ru-RU" sz="4400" b="0" i="0" kern="1200" dirty="0" smtClean="0">
                <a:solidFill>
                  <a:schemeClr val="tx1"/>
                </a:solidFill>
                <a:effectLst/>
                <a:latin typeface="+mj-lt"/>
                <a:ea typeface="+mj-ea"/>
                <a:cs typeface="+mj-cs"/>
              </a:rPr>
              <a:t>Первая судебная практика по вопросам применения ч. 65 ст. 112 Закона № 44-ФЗ в 2020</a:t>
            </a:r>
            <a:endParaRPr lang="ru-RU" dirty="0" smtClean="0">
              <a:effectLst/>
            </a:endParaRPr>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1529786483"/>
              </p:ext>
            </p:extLst>
          </p:nvPr>
        </p:nvGraphicFramePr>
        <p:xfrm>
          <a:off x="623392" y="1001383"/>
          <a:ext cx="10959008" cy="50919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31930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300" b="0" i="0" kern="1200" dirty="0" smtClean="0">
                <a:solidFill>
                  <a:schemeClr val="tx1"/>
                </a:solidFill>
                <a:effectLst/>
              </a:rPr>
              <a:t>Административная ответственность за изменение условий контракта при его исполнении (ч. 4 ст. 7.32 КоАП РФ)</a:t>
            </a:r>
            <a:endParaRPr lang="ru-RU" sz="3300" dirty="0" smtClean="0">
              <a:effectLst/>
            </a:endParaRPr>
          </a:p>
        </p:txBody>
      </p:sp>
      <p:pic>
        <p:nvPicPr>
          <p:cNvPr id="4" name="Объект 3"/>
          <p:cNvPicPr>
            <a:picLocks noGrp="1" noChangeAspect="1"/>
          </p:cNvPicPr>
          <p:nvPr>
            <p:ph sz="half" idx="1"/>
          </p:nvPr>
        </p:nvPicPr>
        <p:blipFill rotWithShape="1">
          <a:blip r:embed="rId3"/>
          <a:srcRect l="14633" t="42202" r="29188" b="27329"/>
          <a:stretch/>
        </p:blipFill>
        <p:spPr>
          <a:xfrm>
            <a:off x="719476" y="1916832"/>
            <a:ext cx="10862924" cy="3312369"/>
          </a:xfrm>
          <a:prstGeom prst="rect">
            <a:avLst/>
          </a:prstGeom>
        </p:spPr>
      </p:pic>
      <p:cxnSp>
        <p:nvCxnSpPr>
          <p:cNvPr id="7" name="Прямая соединительная линия 6"/>
          <p:cNvCxnSpPr/>
          <p:nvPr/>
        </p:nvCxnSpPr>
        <p:spPr>
          <a:xfrm>
            <a:off x="1055440" y="5157192"/>
            <a:ext cx="828092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Прямая соединительная линия 7"/>
          <p:cNvCxnSpPr/>
          <p:nvPr/>
        </p:nvCxnSpPr>
        <p:spPr>
          <a:xfrm>
            <a:off x="1991544" y="2996952"/>
            <a:ext cx="9145016" cy="72008"/>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72459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a:xfrm>
            <a:off x="551384" y="260648"/>
            <a:ext cx="10972800" cy="1143000"/>
          </a:xfrm>
        </p:spPr>
        <p:txBody>
          <a:bodyPr>
            <a:normAutofit fontScale="90000"/>
          </a:bodyPr>
          <a:lstStyle/>
          <a:p>
            <a:pPr rtl="0" eaLnBrk="1" latinLnBrk="0" hangingPunct="1"/>
            <a:r>
              <a:rPr lang="ru-RU" sz="4400" b="0" i="0" kern="1200" dirty="0" smtClean="0">
                <a:solidFill>
                  <a:schemeClr val="tx1"/>
                </a:solidFill>
                <a:effectLst/>
                <a:latin typeface="+mj-lt"/>
                <a:ea typeface="+mj-ea"/>
                <a:cs typeface="+mj-cs"/>
              </a:rPr>
              <a:t>Первая судебная практика по вопросам применения ч. 65 ст. 112 Закона № 44-ФЗ в 2020</a:t>
            </a:r>
            <a:endParaRPr lang="ru-RU" dirty="0" smtClean="0">
              <a:effectLst/>
            </a:endParaRPr>
          </a:p>
        </p:txBody>
      </p:sp>
      <p:graphicFrame>
        <p:nvGraphicFramePr>
          <p:cNvPr id="6" name="Объект 5"/>
          <p:cNvGraphicFramePr>
            <a:graphicFrameLocks noGrp="1"/>
          </p:cNvGraphicFramePr>
          <p:nvPr>
            <p:ph sz="half" idx="2"/>
            <p:extLst>
              <p:ext uri="{D42A27DB-BD31-4B8C-83A1-F6EECF244321}">
                <p14:modId xmlns:p14="http://schemas.microsoft.com/office/powerpoint/2010/main" val="1040430804"/>
              </p:ext>
            </p:extLst>
          </p:nvPr>
        </p:nvGraphicFramePr>
        <p:xfrm>
          <a:off x="623392" y="71317"/>
          <a:ext cx="11305256" cy="7822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6367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r>
              <a:rPr lang="ru-RU" dirty="0"/>
              <a:t>Первая судебная практика по вопросам применения ч. 65 ст. 112 Закона № 44-ФЗ в 2020</a:t>
            </a:r>
            <a:endParaRPr lang="ru-RU" sz="4400" b="0" i="0" kern="1200" dirty="0" smtClean="0">
              <a:solidFill>
                <a:schemeClr val="tx1"/>
              </a:solidFill>
              <a:effectLst/>
              <a:latin typeface="+mj-lt"/>
              <a:ea typeface="+mj-ea"/>
              <a:cs typeface="+mj-cs"/>
            </a:endParaRPr>
          </a:p>
        </p:txBody>
      </p:sp>
      <p:graphicFrame>
        <p:nvGraphicFramePr>
          <p:cNvPr id="6" name="Объект 5"/>
          <p:cNvGraphicFramePr>
            <a:graphicFrameLocks noGrp="1"/>
          </p:cNvGraphicFramePr>
          <p:nvPr>
            <p:ph sz="half" idx="1"/>
            <p:extLst>
              <p:ext uri="{D42A27DB-BD31-4B8C-83A1-F6EECF244321}">
                <p14:modId xmlns:p14="http://schemas.microsoft.com/office/powerpoint/2010/main" val="2412057390"/>
              </p:ext>
            </p:extLst>
          </p:nvPr>
        </p:nvGraphicFramePr>
        <p:xfrm>
          <a:off x="609600" y="1600201"/>
          <a:ext cx="1124704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3354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r>
              <a:rPr lang="ru-RU" dirty="0"/>
              <a:t>Первая судебная практика по вопросам применения ч. 65 ст. 112 Закона № 44-ФЗ в 2020</a:t>
            </a:r>
            <a:endParaRPr lang="ru-RU" sz="4400" b="0" i="0" kern="1200" dirty="0" smtClean="0">
              <a:solidFill>
                <a:schemeClr val="tx1"/>
              </a:solidFill>
              <a:effectLst/>
              <a:latin typeface="+mj-lt"/>
              <a:ea typeface="+mj-ea"/>
              <a:cs typeface="+mj-cs"/>
            </a:endParaRPr>
          </a:p>
        </p:txBody>
      </p:sp>
      <p:graphicFrame>
        <p:nvGraphicFramePr>
          <p:cNvPr id="6" name="Объект 5"/>
          <p:cNvGraphicFramePr>
            <a:graphicFrameLocks noGrp="1"/>
          </p:cNvGraphicFramePr>
          <p:nvPr>
            <p:ph sz="half" idx="2"/>
            <p:extLst>
              <p:ext uri="{D42A27DB-BD31-4B8C-83A1-F6EECF244321}">
                <p14:modId xmlns:p14="http://schemas.microsoft.com/office/powerpoint/2010/main" val="1389290488"/>
              </p:ext>
            </p:extLst>
          </p:nvPr>
        </p:nvGraphicFramePr>
        <p:xfrm>
          <a:off x="911424" y="1600201"/>
          <a:ext cx="10670976"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7719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0" y="0"/>
            <a:ext cx="12192000" cy="13572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991544" y="274638"/>
            <a:ext cx="8928992" cy="868346"/>
          </a:xfrm>
          <a:noFill/>
          <a:effectLst>
            <a:outerShdw blurRad="50800" dist="38100" dir="5400000" algn="t" rotWithShape="0">
              <a:prstClr val="black">
                <a:alpha val="40000"/>
              </a:prstClr>
            </a:outerShdw>
          </a:effectLst>
        </p:spPr>
        <p:txBody>
          <a:bodyPr>
            <a:noAutofit/>
          </a:bodyPr>
          <a:lstStyle/>
          <a:p>
            <a:r>
              <a:rPr lang="ru-RU" sz="3000" dirty="0">
                <a:effectLst>
                  <a:outerShdw blurRad="38100" dist="38100" dir="2700000" algn="tl">
                    <a:schemeClr val="bg1">
                      <a:alpha val="43000"/>
                    </a:schemeClr>
                  </a:outerShdw>
                </a:effectLst>
                <a:latin typeface="Times New Roman" pitchFamily="18" charset="0"/>
                <a:cs typeface="Times New Roman" pitchFamily="18" charset="0"/>
              </a:rPr>
              <a:t>Управление по регулированию контрактной системы </a:t>
            </a:r>
            <a:r>
              <a:rPr lang="ru-RU" sz="3000" dirty="0" smtClean="0">
                <a:effectLst>
                  <a:outerShdw blurRad="38100" dist="38100" dir="2700000" algn="tl">
                    <a:schemeClr val="bg1">
                      <a:alpha val="43000"/>
                    </a:schemeClr>
                  </a:outerShdw>
                </a:effectLst>
                <a:latin typeface="Times New Roman" pitchFamily="18" charset="0"/>
                <a:cs typeface="Times New Roman" pitchFamily="18" charset="0"/>
              </a:rPr>
              <a:t>и закупкам </a:t>
            </a:r>
            <a:r>
              <a:rPr lang="ru-RU" sz="3000" dirty="0">
                <a:effectLst>
                  <a:outerShdw blurRad="38100" dist="38100" dir="2700000" algn="tl">
                    <a:schemeClr val="bg1">
                      <a:alpha val="43000"/>
                    </a:schemeClr>
                  </a:outerShdw>
                </a:effectLst>
                <a:latin typeface="Times New Roman" pitchFamily="18" charset="0"/>
                <a:cs typeface="Times New Roman" pitchFamily="18" charset="0"/>
              </a:rPr>
              <a:t>Пензенской области</a:t>
            </a:r>
          </a:p>
        </p:txBody>
      </p:sp>
      <p:pic>
        <p:nvPicPr>
          <p:cNvPr id="2054" name="Picture 6" descr="D:\РАБОТА\Презентация\герб.png"/>
          <p:cNvPicPr>
            <a:picLocks noChangeAspect="1" noChangeArrowheads="1"/>
          </p:cNvPicPr>
          <p:nvPr/>
        </p:nvPicPr>
        <p:blipFill>
          <a:blip r:embed="rId3"/>
          <a:srcRect/>
          <a:stretch>
            <a:fillRect/>
          </a:stretch>
        </p:blipFill>
        <p:spPr bwMode="auto">
          <a:xfrm>
            <a:off x="495706" y="17769"/>
            <a:ext cx="1000132" cy="1321760"/>
          </a:xfrm>
          <a:prstGeom prst="rect">
            <a:avLst/>
          </a:prstGeom>
          <a:noFill/>
        </p:spPr>
      </p:pic>
      <p:cxnSp>
        <p:nvCxnSpPr>
          <p:cNvPr id="16" name="Прямая соединительная линия 15"/>
          <p:cNvCxnSpPr/>
          <p:nvPr/>
        </p:nvCxnSpPr>
        <p:spPr>
          <a:xfrm flipV="1">
            <a:off x="0" y="1357298"/>
            <a:ext cx="12192000" cy="12394"/>
          </a:xfrm>
          <a:prstGeom prst="line">
            <a:avLst/>
          </a:prstGeom>
          <a:ln w="69850" cmpd="thickThin">
            <a:solidFill>
              <a:srgbClr val="8E6C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794889" y="2726990"/>
            <a:ext cx="4602222" cy="1569660"/>
          </a:xfrm>
          <a:prstGeom prst="rect">
            <a:avLst/>
          </a:prstGeom>
          <a:noFill/>
        </p:spPr>
        <p:txBody>
          <a:bodyPr wrap="none" rtlCol="0">
            <a:spAutoFit/>
          </a:bodyPr>
          <a:lstStyle/>
          <a:p>
            <a:pPr algn="ctr"/>
            <a:r>
              <a:rPr lang="ru-RU" sz="4800" b="1" dirty="0">
                <a:effectLst>
                  <a:outerShdw blurRad="38100" dist="38100" dir="2700000" algn="tl">
                    <a:srgbClr val="000000">
                      <a:alpha val="43137"/>
                    </a:srgbClr>
                  </a:outerShdw>
                </a:effectLst>
              </a:rPr>
              <a:t>СПАСИБО </a:t>
            </a:r>
          </a:p>
          <a:p>
            <a:pPr algn="ctr"/>
            <a:r>
              <a:rPr lang="ru-RU" sz="4800" b="1" dirty="0">
                <a:effectLst>
                  <a:outerShdw blurRad="38100" dist="38100" dir="2700000" algn="tl">
                    <a:srgbClr val="000000">
                      <a:alpha val="43137"/>
                    </a:srgbClr>
                  </a:outerShdw>
                </a:effectLst>
              </a:rPr>
              <a:t> ЗА </a:t>
            </a:r>
            <a:r>
              <a:rPr lang="ru-RU" sz="4800" b="1" dirty="0" smtClean="0">
                <a:effectLst>
                  <a:outerShdw blurRad="38100" dist="38100" dir="2700000" algn="tl">
                    <a:srgbClr val="000000">
                      <a:alpha val="43137"/>
                    </a:srgbClr>
                  </a:outerShdw>
                </a:effectLst>
              </a:rPr>
              <a:t>ВНИМАНИЕ! </a:t>
            </a:r>
            <a:endParaRPr lang="ru-RU" sz="4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408810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pic>
        <p:nvPicPr>
          <p:cNvPr id="4" name="Объект 3"/>
          <p:cNvPicPr>
            <a:picLocks noGrp="1" noChangeAspect="1"/>
          </p:cNvPicPr>
          <p:nvPr>
            <p:ph sz="half" idx="1"/>
          </p:nvPr>
        </p:nvPicPr>
        <p:blipFill rotWithShape="1">
          <a:blip r:embed="rId3"/>
          <a:srcRect l="14809" t="41288" r="30278" b="12149"/>
          <a:stretch/>
        </p:blipFill>
        <p:spPr>
          <a:xfrm>
            <a:off x="609600" y="1409087"/>
            <a:ext cx="11029030" cy="5258026"/>
          </a:xfrm>
          <a:prstGeom prst="rect">
            <a:avLst/>
          </a:prstGeom>
        </p:spPr>
      </p:pic>
      <p:cxnSp>
        <p:nvCxnSpPr>
          <p:cNvPr id="7" name="Прямая соединительная линия 6"/>
          <p:cNvCxnSpPr/>
          <p:nvPr/>
        </p:nvCxnSpPr>
        <p:spPr>
          <a:xfrm>
            <a:off x="911424" y="2420888"/>
            <a:ext cx="8064896"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Прямая соединительная линия 9"/>
          <p:cNvCxnSpPr/>
          <p:nvPr/>
        </p:nvCxnSpPr>
        <p:spPr>
          <a:xfrm>
            <a:off x="2567608" y="5013176"/>
            <a:ext cx="8856984"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1" name="Заголовок 2"/>
          <p:cNvSpPr>
            <a:spLocks noGrp="1"/>
          </p:cNvSpPr>
          <p:nvPr>
            <p:ph type="title"/>
          </p:nvPr>
        </p:nvSpPr>
        <p:spPr>
          <a:xfrm>
            <a:off x="609600" y="274638"/>
            <a:ext cx="10972800" cy="1143000"/>
          </a:xfr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300" b="0" i="0" kern="1200" dirty="0" smtClean="0">
                <a:solidFill>
                  <a:schemeClr val="tx1"/>
                </a:solidFill>
                <a:effectLst/>
              </a:rPr>
              <a:t>Административная ответственность за изменение условий контракта при его исполнении (ч. 5 ст. 7.32 КоАП РФ)</a:t>
            </a:r>
            <a:endParaRPr lang="ru-RU" sz="3300" dirty="0" smtClean="0">
              <a:effectLst/>
            </a:endParaRPr>
          </a:p>
        </p:txBody>
      </p:sp>
    </p:spTree>
    <p:extLst>
      <p:ext uri="{BB962C8B-B14F-4D97-AF65-F5344CB8AC3E}">
        <p14:creationId xmlns:p14="http://schemas.microsoft.com/office/powerpoint/2010/main" val="11082531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3" name="Заголовок 2"/>
          <p:cNvSpPr>
            <a:spLocks noGrp="1"/>
          </p:cNvSpPr>
          <p:nvPr>
            <p:ph type="title"/>
          </p:nvPr>
        </p:nvSpPr>
        <p:spPr/>
        <p:txBody>
          <a:bodyPr>
            <a:normAutofit fontScale="90000"/>
          </a:bodyPr>
          <a:lstStyle/>
          <a:p>
            <a:r>
              <a:rPr lang="ru-RU" dirty="0"/>
              <a:t>Изменение условий контракта при </a:t>
            </a:r>
            <a:r>
              <a:rPr lang="ru-RU" dirty="0" smtClean="0"/>
              <a:t>его заключении</a:t>
            </a:r>
            <a:endParaRPr lang="ru-RU" dirty="0"/>
          </a:p>
        </p:txBody>
      </p:sp>
      <p:graphicFrame>
        <p:nvGraphicFramePr>
          <p:cNvPr id="12" name="Объект 11"/>
          <p:cNvGraphicFramePr>
            <a:graphicFrameLocks noGrp="1"/>
          </p:cNvGraphicFramePr>
          <p:nvPr>
            <p:ph sz="half" idx="1"/>
            <p:extLst>
              <p:ext uri="{D42A27DB-BD31-4B8C-83A1-F6EECF244321}">
                <p14:modId xmlns:p14="http://schemas.microsoft.com/office/powerpoint/2010/main" val="743287272"/>
              </p:ext>
            </p:extLst>
          </p:nvPr>
        </p:nvGraphicFramePr>
        <p:xfrm>
          <a:off x="1415480" y="1600201"/>
          <a:ext cx="9649072" cy="4133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31229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11" name="Объект 10"/>
          <p:cNvGraphicFramePr>
            <a:graphicFrameLocks noGrp="1"/>
          </p:cNvGraphicFramePr>
          <p:nvPr>
            <p:ph sz="half" idx="1"/>
            <p:extLst>
              <p:ext uri="{D42A27DB-BD31-4B8C-83A1-F6EECF244321}">
                <p14:modId xmlns:p14="http://schemas.microsoft.com/office/powerpoint/2010/main" val="3298694909"/>
              </p:ext>
            </p:extLst>
          </p:nvPr>
        </p:nvGraphicFramePr>
        <p:xfrm>
          <a:off x="1010232" y="852677"/>
          <a:ext cx="10454952" cy="63555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Заголовок 2"/>
          <p:cNvSpPr>
            <a:spLocks noGrp="1"/>
          </p:cNvSpPr>
          <p:nvPr>
            <p:ph type="title"/>
          </p:nvPr>
        </p:nvSpPr>
        <p:spPr>
          <a:xfrm>
            <a:off x="609600" y="274638"/>
            <a:ext cx="10972800" cy="1143000"/>
          </a:xfrm>
        </p:spPr>
        <p:txBody>
          <a:bodyPr>
            <a:normAutofit/>
          </a:bodyPr>
          <a:lstStyle/>
          <a:p>
            <a:r>
              <a:rPr lang="ru-RU" dirty="0" smtClean="0"/>
              <a:t>ПОЗИЦИЯ </a:t>
            </a:r>
            <a:r>
              <a:rPr lang="ru-RU" dirty="0" err="1" smtClean="0"/>
              <a:t>УФАС</a:t>
            </a:r>
            <a:endParaRPr lang="ru-RU" dirty="0"/>
          </a:p>
        </p:txBody>
      </p:sp>
    </p:spTree>
    <p:extLst>
      <p:ext uri="{BB962C8B-B14F-4D97-AF65-F5344CB8AC3E}">
        <p14:creationId xmlns:p14="http://schemas.microsoft.com/office/powerpoint/2010/main" val="2123345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graphicFrame>
        <p:nvGraphicFramePr>
          <p:cNvPr id="14" name="Объект 13"/>
          <p:cNvGraphicFramePr>
            <a:graphicFrameLocks noGrp="1"/>
          </p:cNvGraphicFramePr>
          <p:nvPr>
            <p:ph sz="half" idx="1"/>
            <p:extLst>
              <p:ext uri="{D42A27DB-BD31-4B8C-83A1-F6EECF244321}">
                <p14:modId xmlns:p14="http://schemas.microsoft.com/office/powerpoint/2010/main" val="3809800693"/>
              </p:ext>
            </p:extLst>
          </p:nvPr>
        </p:nvGraphicFramePr>
        <p:xfrm>
          <a:off x="1199456" y="1700808"/>
          <a:ext cx="10382944"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Заголовок 2"/>
          <p:cNvSpPr>
            <a:spLocks noGrp="1"/>
          </p:cNvSpPr>
          <p:nvPr>
            <p:ph type="title"/>
          </p:nvPr>
        </p:nvSpPr>
        <p:spPr>
          <a:xfrm>
            <a:off x="609600" y="274638"/>
            <a:ext cx="10972800" cy="1143000"/>
          </a:xfrm>
        </p:spPr>
        <p:txBody>
          <a:bodyPr>
            <a:normAutofit/>
          </a:bodyPr>
          <a:lstStyle/>
          <a:p>
            <a:r>
              <a:rPr lang="ru-RU" dirty="0" smtClean="0"/>
              <a:t>ПОЗИЦИЯ РЕГУЛЯТОРА</a:t>
            </a:r>
            <a:endParaRPr lang="ru-RU" dirty="0"/>
          </a:p>
        </p:txBody>
      </p:sp>
    </p:spTree>
    <p:extLst>
      <p:ext uri="{BB962C8B-B14F-4D97-AF65-F5344CB8AC3E}">
        <p14:creationId xmlns:p14="http://schemas.microsoft.com/office/powerpoint/2010/main" val="2460448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3"/>
          <a:srcRect/>
          <a:stretch>
            <a:fillRect/>
          </a:stretch>
        </p:blipFill>
        <p:spPr bwMode="auto">
          <a:xfrm>
            <a:off x="119336" y="71317"/>
            <a:ext cx="703750" cy="930066"/>
          </a:xfrm>
          <a:prstGeom prst="rect">
            <a:avLst/>
          </a:prstGeom>
          <a:noFill/>
          <a:effectLst>
            <a:softEdge rad="0"/>
          </a:effectLst>
        </p:spPr>
      </p:pic>
      <p:graphicFrame>
        <p:nvGraphicFramePr>
          <p:cNvPr id="4" name="Объект 3"/>
          <p:cNvGraphicFramePr>
            <a:graphicFrameLocks noGrp="1"/>
          </p:cNvGraphicFramePr>
          <p:nvPr>
            <p:ph sz="half" idx="1"/>
            <p:extLst>
              <p:ext uri="{D42A27DB-BD31-4B8C-83A1-F6EECF244321}">
                <p14:modId xmlns:p14="http://schemas.microsoft.com/office/powerpoint/2010/main" val="1565851413"/>
              </p:ext>
            </p:extLst>
          </p:nvPr>
        </p:nvGraphicFramePr>
        <p:xfrm>
          <a:off x="823086" y="590100"/>
          <a:ext cx="5400600" cy="61867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Объект 6"/>
          <p:cNvGraphicFramePr>
            <a:graphicFrameLocks noGrp="1"/>
          </p:cNvGraphicFramePr>
          <p:nvPr>
            <p:ph sz="half" idx="2"/>
            <p:extLst>
              <p:ext uri="{D42A27DB-BD31-4B8C-83A1-F6EECF244321}">
                <p14:modId xmlns:p14="http://schemas.microsoft.com/office/powerpoint/2010/main" val="3119448642"/>
              </p:ext>
            </p:extLst>
          </p:nvPr>
        </p:nvGraphicFramePr>
        <p:xfrm>
          <a:off x="6456040" y="764704"/>
          <a:ext cx="5384800" cy="51247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Заголовок 1"/>
          <p:cNvSpPr>
            <a:spLocks noGrp="1"/>
          </p:cNvSpPr>
          <p:nvPr>
            <p:ph type="title"/>
          </p:nvPr>
        </p:nvSpPr>
        <p:spPr>
          <a:xfrm>
            <a:off x="817108" y="72657"/>
            <a:ext cx="10972800" cy="726745"/>
          </a:xfrm>
        </p:spPr>
        <p:txBody>
          <a:bodyPr>
            <a:normAutofit fontScale="90000"/>
          </a:bodyPr>
          <a:lstStyle/>
          <a:p>
            <a:r>
              <a:rPr lang="ru-RU" sz="3200" dirty="0"/>
              <a:t>Изменение </a:t>
            </a:r>
            <a:r>
              <a:rPr lang="ru-RU" sz="3200" dirty="0" smtClean="0"/>
              <a:t>цены при заключении контракта с участником на </a:t>
            </a:r>
            <a:r>
              <a:rPr lang="ru-RU" sz="3200" dirty="0" err="1" smtClean="0"/>
              <a:t>УСН</a:t>
            </a:r>
            <a:endParaRPr lang="ru-RU" sz="3200" dirty="0"/>
          </a:p>
        </p:txBody>
      </p:sp>
    </p:spTree>
    <p:extLst>
      <p:ext uri="{BB962C8B-B14F-4D97-AF65-F5344CB8AC3E}">
        <p14:creationId xmlns:p14="http://schemas.microsoft.com/office/powerpoint/2010/main" val="1071120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РАБОТА\Презентация\герб.png"/>
          <p:cNvPicPr>
            <a:picLocks noChangeAspect="1" noChangeArrowheads="1"/>
          </p:cNvPicPr>
          <p:nvPr/>
        </p:nvPicPr>
        <p:blipFill>
          <a:blip r:embed="rId2"/>
          <a:srcRect/>
          <a:stretch>
            <a:fillRect/>
          </a:stretch>
        </p:blipFill>
        <p:spPr bwMode="auto">
          <a:xfrm>
            <a:off x="119336" y="71317"/>
            <a:ext cx="703750" cy="930066"/>
          </a:xfrm>
          <a:prstGeom prst="rect">
            <a:avLst/>
          </a:prstGeom>
          <a:noFill/>
          <a:effectLst>
            <a:softEdge rad="0"/>
          </a:effectLst>
        </p:spPr>
      </p:pic>
      <p:sp>
        <p:nvSpPr>
          <p:cNvPr id="2" name="Заголовок 1"/>
          <p:cNvSpPr>
            <a:spLocks noGrp="1"/>
          </p:cNvSpPr>
          <p:nvPr>
            <p:ph type="title"/>
          </p:nvPr>
        </p:nvSpPr>
        <p:spPr/>
        <p:txBody>
          <a:bodyPr>
            <a:normAutofit/>
          </a:bodyPr>
          <a:lstStyle/>
          <a:p>
            <a:r>
              <a:rPr lang="ru-RU" dirty="0" smtClean="0"/>
              <a:t>СНИЖЕНИЕ ЦЕНЫ=</a:t>
            </a:r>
            <a:r>
              <a:rPr lang="ru-RU" dirty="0" err="1" smtClean="0"/>
              <a:t>ДОП.СОГЛАШЕНИЕ</a:t>
            </a:r>
            <a:endParaRPr lang="ru-RU" dirty="0"/>
          </a:p>
        </p:txBody>
      </p:sp>
      <p:graphicFrame>
        <p:nvGraphicFramePr>
          <p:cNvPr id="4" name="Объект 3"/>
          <p:cNvGraphicFramePr>
            <a:graphicFrameLocks noGrp="1"/>
          </p:cNvGraphicFramePr>
          <p:nvPr>
            <p:ph sz="half" idx="1"/>
            <p:extLst>
              <p:ext uri="{D42A27DB-BD31-4B8C-83A1-F6EECF244321}">
                <p14:modId xmlns:p14="http://schemas.microsoft.com/office/powerpoint/2010/main" val="2899083466"/>
              </p:ext>
            </p:extLst>
          </p:nvPr>
        </p:nvGraphicFramePr>
        <p:xfrm>
          <a:off x="1343472" y="1620959"/>
          <a:ext cx="9145016"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0101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7893</TotalTime>
  <Words>2346</Words>
  <Application>Microsoft Office PowerPoint</Application>
  <PresentationFormat>Произвольный</PresentationFormat>
  <Paragraphs>123</Paragraphs>
  <Slides>33</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Управление по регулированию контрактной системы и закупкам Пензенской области</vt:lpstr>
      <vt:lpstr>Административная ответственность за изменение условий контракта при его исполнении (ч. 4 ст. 7.32 КоАП РФ)</vt:lpstr>
      <vt:lpstr>Административная ответственность за изменение условий контракта при его исполнении (ч. 4 ст. 7.32 КоАП РФ)</vt:lpstr>
      <vt:lpstr>Административная ответственность за изменение условий контракта при его исполнении (ч. 5 ст. 7.32 КоАП РФ)</vt:lpstr>
      <vt:lpstr>Изменение условий контракта при его заключении</vt:lpstr>
      <vt:lpstr>ПОЗИЦИЯ УФАС</vt:lpstr>
      <vt:lpstr>ПОЗИЦИЯ РЕГУЛЯТОРА</vt:lpstr>
      <vt:lpstr>Изменение цены при заключении контракта с участником на УСН</vt:lpstr>
      <vt:lpstr>СНИЖЕНИЕ ЦЕНЫ=ДОП.СОГЛАШЕНИЕ</vt:lpstr>
      <vt:lpstr>ИЗМЕНЕНИЕ ОБЪЕМА ОБЯЗАТЕЛЬСТВ И ЦЕНЫ КОНТРАКТА=ДОПСОГЛАШЕНИЕ</vt:lpstr>
      <vt:lpstr>Изменение объема обязательств и цены контракта</vt:lpstr>
      <vt:lpstr>ПОЗИЦИЯ РЕГУЛЯТОРА</vt:lpstr>
      <vt:lpstr>ПОЗИЦИЯ УФАС</vt:lpstr>
      <vt:lpstr>Основания для изменения условий «строительных» контрактов (подп. «в» п. 1 ч. 1 ст. 95 Закона № 44-ФЗ)</vt:lpstr>
      <vt:lpstr>ПОЗИЦИЯ РЕГУЛЯТОРА</vt:lpstr>
      <vt:lpstr>Презентация PowerPoint</vt:lpstr>
      <vt:lpstr> </vt:lpstr>
      <vt:lpstr>Изменение тарифов=ДОП.СОГЛАШЕНИЕ</vt:lpstr>
      <vt:lpstr>Прочие основания для изменения условий контракта (изменение тарифов)</vt:lpstr>
      <vt:lpstr>Сокращение лимитов=допсоглашение </vt:lpstr>
      <vt:lpstr>Прочие основания для изменения условий контракта (уменьшение лимитов) </vt:lpstr>
      <vt:lpstr> </vt:lpstr>
      <vt:lpstr> </vt:lpstr>
      <vt:lpstr>ПОЗИЦИЯ УФАС</vt:lpstr>
      <vt:lpstr>ПОЗИЦИЯ УФАС</vt:lpstr>
      <vt:lpstr>Прочие основания для изменения условий контракта (перемена исполнителя) </vt:lpstr>
      <vt:lpstr>Изменение предмета контракта в процессе его исполнения (ч. 7 ст. 95 Закона № 44-ФЗ)</vt:lpstr>
      <vt:lpstr>ПОЗИЦИЯ УФАС</vt:lpstr>
      <vt:lpstr>Первая судебная практика по вопросам применения ч. 65 ст. 112 Закона № 44-ФЗ в 2020</vt:lpstr>
      <vt:lpstr>Первая судебная практика по вопросам применения ч. 65 ст. 112 Закона № 44-ФЗ в 2020</vt:lpstr>
      <vt:lpstr>Первая судебная практика по вопросам применения ч. 65 ст. 112 Закона № 44-ФЗ в 2020</vt:lpstr>
      <vt:lpstr>Первая судебная практика по вопросам применения ч. 65 ст. 112 Закона № 44-ФЗ в 2020</vt:lpstr>
      <vt:lpstr>Управление по регулированию контрактной системы и закупкам Пензенской области</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wix</dc:creator>
  <cp:lastModifiedBy>Двенадцатова Полина Валерьевна</cp:lastModifiedBy>
  <cp:revision>397</cp:revision>
  <cp:lastPrinted>2020-01-17T09:01:31Z</cp:lastPrinted>
  <dcterms:created xsi:type="dcterms:W3CDTF">2014-02-12T20:55:17Z</dcterms:created>
  <dcterms:modified xsi:type="dcterms:W3CDTF">2021-05-18T12:16:43Z</dcterms:modified>
</cp:coreProperties>
</file>