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charts/chart4.xml" ContentType="application/vnd.openxmlformats-officedocument.drawingml.chart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notesMasterIdLst>
    <p:notesMasterId r:id="rId29"/>
  </p:notesMasterIdLst>
  <p:sldIdLst>
    <p:sldId id="324" r:id="rId2"/>
    <p:sldId id="416" r:id="rId3"/>
    <p:sldId id="413" r:id="rId4"/>
    <p:sldId id="391" r:id="rId5"/>
    <p:sldId id="414" r:id="rId6"/>
    <p:sldId id="364" r:id="rId7"/>
    <p:sldId id="387" r:id="rId8"/>
    <p:sldId id="415" r:id="rId9"/>
    <p:sldId id="392" r:id="rId10"/>
    <p:sldId id="390" r:id="rId11"/>
    <p:sldId id="404" r:id="rId12"/>
    <p:sldId id="397" r:id="rId13"/>
    <p:sldId id="398" r:id="rId14"/>
    <p:sldId id="400" r:id="rId15"/>
    <p:sldId id="401" r:id="rId16"/>
    <p:sldId id="402" r:id="rId17"/>
    <p:sldId id="403" r:id="rId18"/>
    <p:sldId id="405" r:id="rId19"/>
    <p:sldId id="406" r:id="rId20"/>
    <p:sldId id="411" r:id="rId21"/>
    <p:sldId id="417" r:id="rId22"/>
    <p:sldId id="395" r:id="rId23"/>
    <p:sldId id="421" r:id="rId24"/>
    <p:sldId id="418" r:id="rId25"/>
    <p:sldId id="419" r:id="rId26"/>
    <p:sldId id="420" r:id="rId27"/>
    <p:sldId id="326" r:id="rId28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ария Костина" initials="МК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8E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7" autoAdjust="0"/>
    <p:restoredTop sz="99314" autoAdjust="0"/>
  </p:normalViewPr>
  <p:slideViewPr>
    <p:cSldViewPr>
      <p:cViewPr>
        <p:scale>
          <a:sx n="125" d="100"/>
          <a:sy n="125" d="100"/>
        </p:scale>
        <p:origin x="-24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ofPieChart>
        <c:ofPieType val="pie"/>
        <c:varyColors val="1"/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ofPieChart>
        <c:ofPieType val="pie"/>
        <c:varyColors val="1"/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ofPieChart>
        <c:ofPieType val="pie"/>
        <c:varyColors val="1"/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ofPieChart>
        <c:ofPieType val="pie"/>
        <c:varyColors val="1"/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084368-4192-4222-8656-4E2E5782DFA0}" type="doc">
      <dgm:prSet loTypeId="urn:microsoft.com/office/officeart/2005/8/layout/pyramid1" loCatId="pyramid" qsTypeId="urn:microsoft.com/office/officeart/2005/8/quickstyle/3d1" qsCatId="3D" csTypeId="urn:microsoft.com/office/officeart/2005/8/colors/colorful3" csCatId="colorful" phldr="1"/>
      <dgm:spPr/>
    </dgm:pt>
    <dgm:pt modelId="{1B39FAE7-68AA-4059-B515-B75E43EC2265}">
      <dgm:prSet phldrT="[Текст]" custT="1"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sz="2800" dirty="0" smtClean="0">
              <a:solidFill>
                <a:schemeClr val="bg1"/>
              </a:solidFill>
            </a:rPr>
            <a:t>Должно соответствовать </a:t>
          </a:r>
          <a:r>
            <a:rPr lang="ru-RU" sz="2800" dirty="0" err="1" smtClean="0">
              <a:solidFill>
                <a:schemeClr val="bg1"/>
              </a:solidFill>
            </a:rPr>
            <a:t>КТРУ</a:t>
          </a:r>
          <a:endParaRPr lang="ru-RU" sz="2800" dirty="0">
            <a:solidFill>
              <a:schemeClr val="bg1"/>
            </a:solidFill>
          </a:endParaRPr>
        </a:p>
      </dgm:t>
    </dgm:pt>
    <dgm:pt modelId="{9D2B0A5F-E103-4BE6-BD50-909DB08E1C48}" type="parTrans" cxnId="{20F35201-643C-478E-8E06-54907901E8FE}">
      <dgm:prSet/>
      <dgm:spPr/>
      <dgm:t>
        <a:bodyPr/>
        <a:lstStyle/>
        <a:p>
          <a:endParaRPr lang="ru-RU"/>
        </a:p>
      </dgm:t>
    </dgm:pt>
    <dgm:pt modelId="{812084E1-109D-4515-9C2A-E2985B426BDE}" type="sibTrans" cxnId="{20F35201-643C-478E-8E06-54907901E8FE}">
      <dgm:prSet/>
      <dgm:spPr/>
      <dgm:t>
        <a:bodyPr/>
        <a:lstStyle/>
        <a:p>
          <a:endParaRPr lang="ru-RU"/>
        </a:p>
      </dgm:t>
    </dgm:pt>
    <dgm:pt modelId="{0A9189E5-F3CA-40DC-B604-F49A37D0D379}">
      <dgm:prSet phldrT="[Текст]" custT="1"/>
      <dgm:spPr/>
      <dgm:t>
        <a:bodyPr/>
        <a:lstStyle/>
        <a:p>
          <a:pPr rtl="0"/>
          <a:r>
            <a:rPr lang="ru-RU" sz="2000" b="1" dirty="0" smtClean="0">
              <a:solidFill>
                <a:schemeClr val="bg1"/>
              </a:solidFill>
            </a:rPr>
            <a:t>Не должно содержать средств индивидуализации, объединять несвязанные товары в лоте, ограничивать конкуренцию</a:t>
          </a:r>
          <a:endParaRPr lang="ru-RU" sz="2000" dirty="0">
            <a:solidFill>
              <a:schemeClr val="bg1"/>
            </a:solidFill>
          </a:endParaRPr>
        </a:p>
      </dgm:t>
    </dgm:pt>
    <dgm:pt modelId="{28B945B8-FFBA-4D57-9E96-5E51D5394C93}" type="parTrans" cxnId="{2EE48C73-CE56-4E31-8813-C1C5116D74A5}">
      <dgm:prSet/>
      <dgm:spPr/>
      <dgm:t>
        <a:bodyPr/>
        <a:lstStyle/>
        <a:p>
          <a:endParaRPr lang="ru-RU"/>
        </a:p>
      </dgm:t>
    </dgm:pt>
    <dgm:pt modelId="{9E109BAF-9842-485D-8CE2-91F0BB633261}" type="sibTrans" cxnId="{2EE48C73-CE56-4E31-8813-C1C5116D74A5}">
      <dgm:prSet/>
      <dgm:spPr/>
      <dgm:t>
        <a:bodyPr/>
        <a:lstStyle/>
        <a:p>
          <a:endParaRPr lang="ru-RU"/>
        </a:p>
      </dgm:t>
    </dgm:pt>
    <dgm:pt modelId="{C0624136-0B5C-4B81-9C87-2E6614D3FC4B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bg1"/>
              </a:solidFill>
            </a:rPr>
            <a:t>Должно учитывать требования законодательства об энергетической эффективности и энергосбережении </a:t>
          </a:r>
          <a:endParaRPr lang="ru-RU" sz="1800" dirty="0" smtClean="0">
            <a:solidFill>
              <a:schemeClr val="bg1"/>
            </a:solidFill>
          </a:endParaRP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dirty="0"/>
        </a:p>
      </dgm:t>
    </dgm:pt>
    <dgm:pt modelId="{C82A2052-8E49-4495-8CEF-D963F62969EB}" type="parTrans" cxnId="{33521455-C2CC-4AA2-A461-EC40C18F952A}">
      <dgm:prSet/>
      <dgm:spPr/>
      <dgm:t>
        <a:bodyPr/>
        <a:lstStyle/>
        <a:p>
          <a:endParaRPr lang="ru-RU"/>
        </a:p>
      </dgm:t>
    </dgm:pt>
    <dgm:pt modelId="{9A3D83C4-353F-40B4-95B9-BECE68FDCDC5}" type="sibTrans" cxnId="{33521455-C2CC-4AA2-A461-EC40C18F952A}">
      <dgm:prSet/>
      <dgm:spPr/>
      <dgm:t>
        <a:bodyPr/>
        <a:lstStyle/>
        <a:p>
          <a:endParaRPr lang="ru-RU"/>
        </a:p>
      </dgm:t>
    </dgm:pt>
    <dgm:pt modelId="{62B185DA-3221-472F-AA6E-98B93B36AB98}">
      <dgm:prSet/>
      <dgm:spPr/>
      <dgm:t>
        <a:bodyPr/>
        <a:lstStyle/>
        <a:p>
          <a:endParaRPr lang="ru-RU" dirty="0"/>
        </a:p>
      </dgm:t>
    </dgm:pt>
    <dgm:pt modelId="{69780807-E22D-4578-BF5B-E9F9FFF05663}" type="parTrans" cxnId="{8670DAD3-6BA7-470C-B2A1-69172AFB071E}">
      <dgm:prSet/>
      <dgm:spPr/>
      <dgm:t>
        <a:bodyPr/>
        <a:lstStyle/>
        <a:p>
          <a:endParaRPr lang="ru-RU"/>
        </a:p>
      </dgm:t>
    </dgm:pt>
    <dgm:pt modelId="{45A6BBA8-179A-47EA-A72D-8F31CB12CF9A}" type="sibTrans" cxnId="{8670DAD3-6BA7-470C-B2A1-69172AFB071E}">
      <dgm:prSet/>
      <dgm:spPr/>
      <dgm:t>
        <a:bodyPr/>
        <a:lstStyle/>
        <a:p>
          <a:endParaRPr lang="ru-RU"/>
        </a:p>
      </dgm:t>
    </dgm:pt>
    <dgm:pt modelId="{068EB540-740D-4787-9868-53C8D79A7D59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lang="ru-RU" sz="2000" b="1" dirty="0" smtClean="0">
            <a:solidFill>
              <a:schemeClr val="bg1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Должно быть подготовлено с учетом 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требований законодательства о техническом регулировании </a:t>
          </a:r>
        </a:p>
        <a:p>
          <a:pPr rtl="0"/>
          <a:endParaRPr lang="ru-RU" dirty="0">
            <a:solidFill>
              <a:schemeClr val="bg1"/>
            </a:solidFill>
          </a:endParaRPr>
        </a:p>
      </dgm:t>
    </dgm:pt>
    <dgm:pt modelId="{A62E9FEC-2311-4FBD-B2F0-168A4A15DAB5}" type="parTrans" cxnId="{CAEE0FC5-FA52-4013-AC8D-4D0D7AA2B2BB}">
      <dgm:prSet/>
      <dgm:spPr/>
      <dgm:t>
        <a:bodyPr/>
        <a:lstStyle/>
        <a:p>
          <a:endParaRPr lang="ru-RU"/>
        </a:p>
      </dgm:t>
    </dgm:pt>
    <dgm:pt modelId="{BEE90CFE-8A45-424D-A280-73FE4C265198}" type="sibTrans" cxnId="{CAEE0FC5-FA52-4013-AC8D-4D0D7AA2B2BB}">
      <dgm:prSet/>
      <dgm:spPr/>
      <dgm:t>
        <a:bodyPr/>
        <a:lstStyle/>
        <a:p>
          <a:endParaRPr lang="ru-RU"/>
        </a:p>
      </dgm:t>
    </dgm:pt>
    <dgm:pt modelId="{DB7F434B-048A-4A67-A731-B48E15834A34}">
      <dgm:prSet phldrT="[Текст]" custT="1"/>
      <dgm:spPr/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endParaRPr lang="ru-RU" sz="1200" b="1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200" b="1" u="none" dirty="0" err="1" smtClean="0">
              <a:solidFill>
                <a:schemeClr val="bg1"/>
              </a:solidFill>
            </a:rPr>
            <a:t>Удовлет</a:t>
          </a:r>
          <a:r>
            <a:rPr lang="ru-RU" sz="1200" b="1" u="none" dirty="0" smtClean="0">
              <a:solidFill>
                <a:schemeClr val="bg1"/>
              </a:solidFill>
            </a:rPr>
            <a:t>-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200" b="1" u="none" dirty="0" err="1" smtClean="0">
              <a:solidFill>
                <a:schemeClr val="bg1"/>
              </a:solidFill>
            </a:rPr>
            <a:t>ворять</a:t>
          </a:r>
          <a:r>
            <a:rPr lang="ru-RU" sz="1200" b="1" u="none" dirty="0" smtClean="0">
              <a:solidFill>
                <a:schemeClr val="bg1"/>
              </a:solidFill>
            </a:rPr>
            <a:t>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200" b="1" u="none" dirty="0" smtClean="0">
              <a:solidFill>
                <a:schemeClr val="bg1"/>
              </a:solidFill>
            </a:rPr>
            <a:t>конечного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200" b="1" u="none" dirty="0" smtClean="0">
              <a:solidFill>
                <a:schemeClr val="bg1"/>
              </a:solidFill>
            </a:rPr>
            <a:t>потребителя</a:t>
          </a:r>
          <a:endParaRPr lang="ru-RU" sz="1200" u="none" dirty="0">
            <a:solidFill>
              <a:schemeClr val="bg1"/>
            </a:solidFill>
          </a:endParaRPr>
        </a:p>
      </dgm:t>
    </dgm:pt>
    <dgm:pt modelId="{C5764F86-99F7-4A58-9ED5-107BC22B4F1B}" type="sibTrans" cxnId="{A67467E6-DC39-40C1-A046-BC9068A3A436}">
      <dgm:prSet/>
      <dgm:spPr/>
      <dgm:t>
        <a:bodyPr/>
        <a:lstStyle/>
        <a:p>
          <a:endParaRPr lang="ru-RU"/>
        </a:p>
      </dgm:t>
    </dgm:pt>
    <dgm:pt modelId="{AAED2B54-1087-4877-8A8F-22BFD7D280EF}" type="parTrans" cxnId="{A67467E6-DC39-40C1-A046-BC9068A3A436}">
      <dgm:prSet/>
      <dgm:spPr/>
      <dgm:t>
        <a:bodyPr/>
        <a:lstStyle/>
        <a:p>
          <a:endParaRPr lang="ru-RU"/>
        </a:p>
      </dgm:t>
    </dgm:pt>
    <dgm:pt modelId="{62D82DAA-7D43-433E-8CF9-72E22200006C}" type="pres">
      <dgm:prSet presAssocID="{CC084368-4192-4222-8656-4E2E5782DFA0}" presName="Name0" presStyleCnt="0">
        <dgm:presLayoutVars>
          <dgm:dir/>
          <dgm:animLvl val="lvl"/>
          <dgm:resizeHandles val="exact"/>
        </dgm:presLayoutVars>
      </dgm:prSet>
      <dgm:spPr/>
    </dgm:pt>
    <dgm:pt modelId="{F1872831-C034-44DE-A3AC-711A3194F0D3}" type="pres">
      <dgm:prSet presAssocID="{DB7F434B-048A-4A67-A731-B48E15834A34}" presName="Name8" presStyleCnt="0"/>
      <dgm:spPr/>
    </dgm:pt>
    <dgm:pt modelId="{EBBEF04A-FACD-406B-9CA8-E73EF6D3F988}" type="pres">
      <dgm:prSet presAssocID="{DB7F434B-048A-4A67-A731-B48E15834A34}" presName="level" presStyleLbl="node1" presStyleIdx="0" presStyleCnt="6" custScaleX="99122" custScaleY="146961" custLinFactNeighborX="-480" custLinFactNeighborY="-49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19E50-2746-43A1-978B-D51A2F7C3A58}" type="pres">
      <dgm:prSet presAssocID="{DB7F434B-048A-4A67-A731-B48E15834A3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EF373-2F64-41CC-A15D-E94892CF07FD}" type="pres">
      <dgm:prSet presAssocID="{62B185DA-3221-472F-AA6E-98B93B36AB98}" presName="Name8" presStyleCnt="0"/>
      <dgm:spPr/>
    </dgm:pt>
    <dgm:pt modelId="{E12CC659-6437-43ED-AE2F-C4965BF9071B}" type="pres">
      <dgm:prSet presAssocID="{62B185DA-3221-472F-AA6E-98B93B36AB98}" presName="level" presStyleLbl="node1" presStyleIdx="1" presStyleCnt="6" custLinFactNeighborX="586" custLinFactNeighborY="-19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23DE5C-1511-4515-B3D1-C85F76813953}" type="pres">
      <dgm:prSet presAssocID="{62B185DA-3221-472F-AA6E-98B93B36AB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E7099-D6C4-4445-AC13-09C62A5282BE}" type="pres">
      <dgm:prSet presAssocID="{C0624136-0B5C-4B81-9C87-2E6614D3FC4B}" presName="Name8" presStyleCnt="0"/>
      <dgm:spPr/>
    </dgm:pt>
    <dgm:pt modelId="{CB37BF87-3B61-4EC5-803B-80FB004FD5EF}" type="pres">
      <dgm:prSet presAssocID="{C0624136-0B5C-4B81-9C87-2E6614D3FC4B}" presName="level" presStyleLbl="node1" presStyleIdx="2" presStyleCnt="6" custScaleY="128920" custLinFactNeighborX="-203" custLinFactNeighborY="-7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9BA13-A39F-4234-814F-7DDA6FACC69C}" type="pres">
      <dgm:prSet presAssocID="{C0624136-0B5C-4B81-9C87-2E6614D3FC4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B2DE1-6ECC-41CB-9F85-FE0A56F697FE}" type="pres">
      <dgm:prSet presAssocID="{068EB540-740D-4787-9868-53C8D79A7D59}" presName="Name8" presStyleCnt="0"/>
      <dgm:spPr/>
    </dgm:pt>
    <dgm:pt modelId="{2AE11B98-7D26-4D43-9AD6-431832ECB6CF}" type="pres">
      <dgm:prSet presAssocID="{068EB540-740D-4787-9868-53C8D79A7D59}" presName="level" presStyleLbl="node1" presStyleIdx="3" presStyleCnt="6" custLinFactNeighborX="-155" custLinFactNeighborY="-14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86B77-A82E-4F67-AE4A-511D6B5F0FFB}" type="pres">
      <dgm:prSet presAssocID="{068EB540-740D-4787-9868-53C8D79A7D5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681EAB-5ED4-4111-9648-64D381CE1645}" type="pres">
      <dgm:prSet presAssocID="{1B39FAE7-68AA-4059-B515-B75E43EC2265}" presName="Name8" presStyleCnt="0"/>
      <dgm:spPr/>
    </dgm:pt>
    <dgm:pt modelId="{CE7CBDB2-8E84-480F-A65F-3BED62BECD58}" type="pres">
      <dgm:prSet presAssocID="{1B39FAE7-68AA-4059-B515-B75E43EC2265}" presName="level" presStyleLbl="node1" presStyleIdx="4" presStyleCnt="6" custLinFactNeighborX="-131" custLinFactNeighborY="31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8F853-E16D-4709-81F4-B8D056010054}" type="pres">
      <dgm:prSet presAssocID="{1B39FAE7-68AA-4059-B515-B75E43EC226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4F6D0-4869-4235-BADA-919F0347E656}" type="pres">
      <dgm:prSet presAssocID="{0A9189E5-F3CA-40DC-B604-F49A37D0D379}" presName="Name8" presStyleCnt="0"/>
      <dgm:spPr/>
    </dgm:pt>
    <dgm:pt modelId="{639A5637-720A-4901-B997-02F5B73A37B8}" type="pres">
      <dgm:prSet presAssocID="{0A9189E5-F3CA-40DC-B604-F49A37D0D379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2FD67-2E3C-452F-A3BF-EE3674198C12}" type="pres">
      <dgm:prSet presAssocID="{0A9189E5-F3CA-40DC-B604-F49A37D0D37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70DAD3-6BA7-470C-B2A1-69172AFB071E}" srcId="{CC084368-4192-4222-8656-4E2E5782DFA0}" destId="{62B185DA-3221-472F-AA6E-98B93B36AB98}" srcOrd="1" destOrd="0" parTransId="{69780807-E22D-4578-BF5B-E9F9FFF05663}" sibTransId="{45A6BBA8-179A-47EA-A72D-8F31CB12CF9A}"/>
    <dgm:cxn modelId="{8E7D4CD6-9D5F-4042-A325-9C570DE3F521}" type="presOf" srcId="{068EB540-740D-4787-9868-53C8D79A7D59}" destId="{04486B77-A82E-4F67-AE4A-511D6B5F0FFB}" srcOrd="1" destOrd="0" presId="urn:microsoft.com/office/officeart/2005/8/layout/pyramid1"/>
    <dgm:cxn modelId="{33521455-C2CC-4AA2-A461-EC40C18F952A}" srcId="{CC084368-4192-4222-8656-4E2E5782DFA0}" destId="{C0624136-0B5C-4B81-9C87-2E6614D3FC4B}" srcOrd="2" destOrd="0" parTransId="{C82A2052-8E49-4495-8CEF-D963F62969EB}" sibTransId="{9A3D83C4-353F-40B4-95B9-BECE68FDCDC5}"/>
    <dgm:cxn modelId="{2EE48C73-CE56-4E31-8813-C1C5116D74A5}" srcId="{CC084368-4192-4222-8656-4E2E5782DFA0}" destId="{0A9189E5-F3CA-40DC-B604-F49A37D0D379}" srcOrd="5" destOrd="0" parTransId="{28B945B8-FFBA-4D57-9E96-5E51D5394C93}" sibTransId="{9E109BAF-9842-485D-8CE2-91F0BB633261}"/>
    <dgm:cxn modelId="{E5556E5F-2340-4178-B26B-7D51CFD1BEA0}" type="presOf" srcId="{C0624136-0B5C-4B81-9C87-2E6614D3FC4B}" destId="{F6A9BA13-A39F-4234-814F-7DDA6FACC69C}" srcOrd="1" destOrd="0" presId="urn:microsoft.com/office/officeart/2005/8/layout/pyramid1"/>
    <dgm:cxn modelId="{A38A3CBB-D549-4DD3-8D72-A586E4AE42E3}" type="presOf" srcId="{0A9189E5-F3CA-40DC-B604-F49A37D0D379}" destId="{639A5637-720A-4901-B997-02F5B73A37B8}" srcOrd="0" destOrd="0" presId="urn:microsoft.com/office/officeart/2005/8/layout/pyramid1"/>
    <dgm:cxn modelId="{20F35201-643C-478E-8E06-54907901E8FE}" srcId="{CC084368-4192-4222-8656-4E2E5782DFA0}" destId="{1B39FAE7-68AA-4059-B515-B75E43EC2265}" srcOrd="4" destOrd="0" parTransId="{9D2B0A5F-E103-4BE6-BD50-909DB08E1C48}" sibTransId="{812084E1-109D-4515-9C2A-E2985B426BDE}"/>
    <dgm:cxn modelId="{3EC77F1E-AA59-4B6B-AECE-AEE4455E9B63}" type="presOf" srcId="{62B185DA-3221-472F-AA6E-98B93B36AB98}" destId="{2723DE5C-1511-4515-B3D1-C85F76813953}" srcOrd="1" destOrd="0" presId="urn:microsoft.com/office/officeart/2005/8/layout/pyramid1"/>
    <dgm:cxn modelId="{8D6206A1-113C-426A-ABA3-12FF5099DD78}" type="presOf" srcId="{068EB540-740D-4787-9868-53C8D79A7D59}" destId="{2AE11B98-7D26-4D43-9AD6-431832ECB6CF}" srcOrd="0" destOrd="0" presId="urn:microsoft.com/office/officeart/2005/8/layout/pyramid1"/>
    <dgm:cxn modelId="{CAEE0FC5-FA52-4013-AC8D-4D0D7AA2B2BB}" srcId="{CC084368-4192-4222-8656-4E2E5782DFA0}" destId="{068EB540-740D-4787-9868-53C8D79A7D59}" srcOrd="3" destOrd="0" parTransId="{A62E9FEC-2311-4FBD-B2F0-168A4A15DAB5}" sibTransId="{BEE90CFE-8A45-424D-A280-73FE4C265198}"/>
    <dgm:cxn modelId="{0D72E3C2-85F1-4BDD-B486-9CA7B78E16B9}" type="presOf" srcId="{1B39FAE7-68AA-4059-B515-B75E43EC2265}" destId="{CE7CBDB2-8E84-480F-A65F-3BED62BECD58}" srcOrd="0" destOrd="0" presId="urn:microsoft.com/office/officeart/2005/8/layout/pyramid1"/>
    <dgm:cxn modelId="{56B48779-13B0-43EC-998F-0361242CE088}" type="presOf" srcId="{CC084368-4192-4222-8656-4E2E5782DFA0}" destId="{62D82DAA-7D43-433E-8CF9-72E22200006C}" srcOrd="0" destOrd="0" presId="urn:microsoft.com/office/officeart/2005/8/layout/pyramid1"/>
    <dgm:cxn modelId="{497721B4-F468-4017-808C-0991D6F887C1}" type="presOf" srcId="{DB7F434B-048A-4A67-A731-B48E15834A34}" destId="{AEF19E50-2746-43A1-978B-D51A2F7C3A58}" srcOrd="1" destOrd="0" presId="urn:microsoft.com/office/officeart/2005/8/layout/pyramid1"/>
    <dgm:cxn modelId="{878BFB93-DAEF-40A5-A188-04B84CF137AF}" type="presOf" srcId="{62B185DA-3221-472F-AA6E-98B93B36AB98}" destId="{E12CC659-6437-43ED-AE2F-C4965BF9071B}" srcOrd="0" destOrd="0" presId="urn:microsoft.com/office/officeart/2005/8/layout/pyramid1"/>
    <dgm:cxn modelId="{A8A06F62-A9E8-46A5-8E6E-4887A37DED8A}" type="presOf" srcId="{DB7F434B-048A-4A67-A731-B48E15834A34}" destId="{EBBEF04A-FACD-406B-9CA8-E73EF6D3F988}" srcOrd="0" destOrd="0" presId="urn:microsoft.com/office/officeart/2005/8/layout/pyramid1"/>
    <dgm:cxn modelId="{48196DEA-C296-46B8-BEFF-392135661D66}" type="presOf" srcId="{1B39FAE7-68AA-4059-B515-B75E43EC2265}" destId="{98A8F853-E16D-4709-81F4-B8D056010054}" srcOrd="1" destOrd="0" presId="urn:microsoft.com/office/officeart/2005/8/layout/pyramid1"/>
    <dgm:cxn modelId="{5C72147F-9250-49EA-A198-B0678F6BA12D}" type="presOf" srcId="{0A9189E5-F3CA-40DC-B604-F49A37D0D379}" destId="{9B52FD67-2E3C-452F-A3BF-EE3674198C12}" srcOrd="1" destOrd="0" presId="urn:microsoft.com/office/officeart/2005/8/layout/pyramid1"/>
    <dgm:cxn modelId="{A67467E6-DC39-40C1-A046-BC9068A3A436}" srcId="{CC084368-4192-4222-8656-4E2E5782DFA0}" destId="{DB7F434B-048A-4A67-A731-B48E15834A34}" srcOrd="0" destOrd="0" parTransId="{AAED2B54-1087-4877-8A8F-22BFD7D280EF}" sibTransId="{C5764F86-99F7-4A58-9ED5-107BC22B4F1B}"/>
    <dgm:cxn modelId="{A8F63137-7176-4558-8DE6-F51405910CE7}" type="presOf" srcId="{C0624136-0B5C-4B81-9C87-2E6614D3FC4B}" destId="{CB37BF87-3B61-4EC5-803B-80FB004FD5EF}" srcOrd="0" destOrd="0" presId="urn:microsoft.com/office/officeart/2005/8/layout/pyramid1"/>
    <dgm:cxn modelId="{7744A632-F306-41C6-830D-61D364586A3E}" type="presParOf" srcId="{62D82DAA-7D43-433E-8CF9-72E22200006C}" destId="{F1872831-C034-44DE-A3AC-711A3194F0D3}" srcOrd="0" destOrd="0" presId="urn:microsoft.com/office/officeart/2005/8/layout/pyramid1"/>
    <dgm:cxn modelId="{FBAE50B7-8ABD-4C31-B54A-57D682DEB617}" type="presParOf" srcId="{F1872831-C034-44DE-A3AC-711A3194F0D3}" destId="{EBBEF04A-FACD-406B-9CA8-E73EF6D3F988}" srcOrd="0" destOrd="0" presId="urn:microsoft.com/office/officeart/2005/8/layout/pyramid1"/>
    <dgm:cxn modelId="{350C4CFB-F5BF-4F80-9F03-1057DDE5FF60}" type="presParOf" srcId="{F1872831-C034-44DE-A3AC-711A3194F0D3}" destId="{AEF19E50-2746-43A1-978B-D51A2F7C3A58}" srcOrd="1" destOrd="0" presId="urn:microsoft.com/office/officeart/2005/8/layout/pyramid1"/>
    <dgm:cxn modelId="{02769386-E897-4881-8FEF-155C0C3F4A17}" type="presParOf" srcId="{62D82DAA-7D43-433E-8CF9-72E22200006C}" destId="{D85EF373-2F64-41CC-A15D-E94892CF07FD}" srcOrd="1" destOrd="0" presId="urn:microsoft.com/office/officeart/2005/8/layout/pyramid1"/>
    <dgm:cxn modelId="{4CC6B6E4-37DF-40F4-BFD7-D6E3D4723994}" type="presParOf" srcId="{D85EF373-2F64-41CC-A15D-E94892CF07FD}" destId="{E12CC659-6437-43ED-AE2F-C4965BF9071B}" srcOrd="0" destOrd="0" presId="urn:microsoft.com/office/officeart/2005/8/layout/pyramid1"/>
    <dgm:cxn modelId="{4F23F14B-7510-4F16-954A-2510BC95BFF3}" type="presParOf" srcId="{D85EF373-2F64-41CC-A15D-E94892CF07FD}" destId="{2723DE5C-1511-4515-B3D1-C85F76813953}" srcOrd="1" destOrd="0" presId="urn:microsoft.com/office/officeart/2005/8/layout/pyramid1"/>
    <dgm:cxn modelId="{3E320C75-9BD9-4034-BC80-BBBB646DB8B8}" type="presParOf" srcId="{62D82DAA-7D43-433E-8CF9-72E22200006C}" destId="{7CEE7099-D6C4-4445-AC13-09C62A5282BE}" srcOrd="2" destOrd="0" presId="urn:microsoft.com/office/officeart/2005/8/layout/pyramid1"/>
    <dgm:cxn modelId="{7C1CA6D4-755E-4DE8-9586-8AD176589214}" type="presParOf" srcId="{7CEE7099-D6C4-4445-AC13-09C62A5282BE}" destId="{CB37BF87-3B61-4EC5-803B-80FB004FD5EF}" srcOrd="0" destOrd="0" presId="urn:microsoft.com/office/officeart/2005/8/layout/pyramid1"/>
    <dgm:cxn modelId="{7E077D59-05B0-445C-9AEA-0A45363E526A}" type="presParOf" srcId="{7CEE7099-D6C4-4445-AC13-09C62A5282BE}" destId="{F6A9BA13-A39F-4234-814F-7DDA6FACC69C}" srcOrd="1" destOrd="0" presId="urn:microsoft.com/office/officeart/2005/8/layout/pyramid1"/>
    <dgm:cxn modelId="{BB3EC87B-D65F-4F14-A682-EC8E09F042F2}" type="presParOf" srcId="{62D82DAA-7D43-433E-8CF9-72E22200006C}" destId="{549B2DE1-6ECC-41CB-9F85-FE0A56F697FE}" srcOrd="3" destOrd="0" presId="urn:microsoft.com/office/officeart/2005/8/layout/pyramid1"/>
    <dgm:cxn modelId="{A7ADC85D-A0FC-4F7C-B7A1-714FED716B62}" type="presParOf" srcId="{549B2DE1-6ECC-41CB-9F85-FE0A56F697FE}" destId="{2AE11B98-7D26-4D43-9AD6-431832ECB6CF}" srcOrd="0" destOrd="0" presId="urn:microsoft.com/office/officeart/2005/8/layout/pyramid1"/>
    <dgm:cxn modelId="{9D5D105D-AE97-49F3-A405-F0453616F4C2}" type="presParOf" srcId="{549B2DE1-6ECC-41CB-9F85-FE0A56F697FE}" destId="{04486B77-A82E-4F67-AE4A-511D6B5F0FFB}" srcOrd="1" destOrd="0" presId="urn:microsoft.com/office/officeart/2005/8/layout/pyramid1"/>
    <dgm:cxn modelId="{B40FBBFC-10E6-4FF5-8DC9-AD288EAC74A5}" type="presParOf" srcId="{62D82DAA-7D43-433E-8CF9-72E22200006C}" destId="{52681EAB-5ED4-4111-9648-64D381CE1645}" srcOrd="4" destOrd="0" presId="urn:microsoft.com/office/officeart/2005/8/layout/pyramid1"/>
    <dgm:cxn modelId="{A92B1985-DA3C-482B-86F0-345605BC0739}" type="presParOf" srcId="{52681EAB-5ED4-4111-9648-64D381CE1645}" destId="{CE7CBDB2-8E84-480F-A65F-3BED62BECD58}" srcOrd="0" destOrd="0" presId="urn:microsoft.com/office/officeart/2005/8/layout/pyramid1"/>
    <dgm:cxn modelId="{D5539B43-2411-468D-822D-4C70F10946C3}" type="presParOf" srcId="{52681EAB-5ED4-4111-9648-64D381CE1645}" destId="{98A8F853-E16D-4709-81F4-B8D056010054}" srcOrd="1" destOrd="0" presId="urn:microsoft.com/office/officeart/2005/8/layout/pyramid1"/>
    <dgm:cxn modelId="{CE71F245-F863-4467-84C5-6246E79B0772}" type="presParOf" srcId="{62D82DAA-7D43-433E-8CF9-72E22200006C}" destId="{EEA4F6D0-4869-4235-BADA-919F0347E656}" srcOrd="5" destOrd="0" presId="urn:microsoft.com/office/officeart/2005/8/layout/pyramid1"/>
    <dgm:cxn modelId="{F00DE948-3F88-4948-8FDB-072CFF443E86}" type="presParOf" srcId="{EEA4F6D0-4869-4235-BADA-919F0347E656}" destId="{639A5637-720A-4901-B997-02F5B73A37B8}" srcOrd="0" destOrd="0" presId="urn:microsoft.com/office/officeart/2005/8/layout/pyramid1"/>
    <dgm:cxn modelId="{47CF2FEC-CB31-4D6A-A3BD-0E83FEAD40CB}" type="presParOf" srcId="{EEA4F6D0-4869-4235-BADA-919F0347E656}" destId="{9B52FD67-2E3C-452F-A3BF-EE3674198C1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F27898C-B2F7-4C94-A272-45DE405B3360}" type="doc">
      <dgm:prSet loTypeId="urn:microsoft.com/office/officeart/2005/8/layout/process4" loCatId="process" qsTypeId="urn:microsoft.com/office/officeart/2005/8/quickstyle/simple4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4883B094-D1BA-4574-BD93-B2CCA8C82FF4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в своей жалобе указал, что по некоторым позициям документации об аукционе Заказчиком установлены недостоверные характеристики товара, что не позволяет участникам правильно оформить заявку на участие в электронном аукционе.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60CDA7-0DAF-4B09-BA9D-211E6D14A192}" type="parTrans" cxnId="{F1C27F9C-CF95-49D5-9E44-64BD4BE6223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AB741-AA84-4E6B-9527-77BE1E2D6CB0}" type="sibTrans" cxnId="{F1C27F9C-CF95-49D5-9E44-64BD4BE6223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ABB255-4F9E-470A-B3C0-EC7A9C0AE49B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 указал, что при подготовке заявки на осуществление закупки расходного материала для остеосинтеза была допущена техническая ошибка в описании объекта закупки. </a:t>
          </a:r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Товар с характеристиками, указанными в документации об аукционе, не будет отвечать потребностям Заказчика.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C7DA6B-C664-49DC-977C-288F048EA2AE}" type="parTrans" cxnId="{2AA12DFC-637D-4763-B8FD-294B2A910AE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3936B1-5DFB-42C9-9C3F-17E5BCCEEC12}" type="sibTrans" cxnId="{2AA12DFC-637D-4763-B8FD-294B2A910AE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846274-4CBD-401A-BB3E-8A6388B1900C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Заказчик нарушил </a:t>
          </a:r>
          <a:r>
            <a:rPr lang="ru-RU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часть 2 статьи 33 Закона № 44-ФЗ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2C9CD0-E66C-4C30-B271-5E645E8268BE}" type="parTrans" cxnId="{FBDC45D7-B4DD-4E08-8DA3-BB2FCD40316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9927CA-5EF9-44F7-BFD0-58171D519F8A}" type="sibTrans" cxnId="{FBDC45D7-B4DD-4E08-8DA3-BB2FCD40316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2DB60E-385D-44B4-A7F6-810B7F695ABD}" type="pres">
      <dgm:prSet presAssocID="{3F27898C-B2F7-4C94-A272-45DE405B336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08D3C6-7166-473D-AC94-E69B820E3F46}" type="pres">
      <dgm:prSet presAssocID="{95846274-4CBD-401A-BB3E-8A6388B1900C}" presName="boxAndChildren" presStyleCnt="0"/>
      <dgm:spPr/>
    </dgm:pt>
    <dgm:pt modelId="{67850AD7-0057-448C-931A-0D3641328547}" type="pres">
      <dgm:prSet presAssocID="{95846274-4CBD-401A-BB3E-8A6388B1900C}" presName="parentTextBox" presStyleLbl="node1" presStyleIdx="0" presStyleCnt="3"/>
      <dgm:spPr/>
      <dgm:t>
        <a:bodyPr/>
        <a:lstStyle/>
        <a:p>
          <a:endParaRPr lang="ru-RU"/>
        </a:p>
      </dgm:t>
    </dgm:pt>
    <dgm:pt modelId="{4327AE1C-2DA0-4DBB-8E93-D9E1E5F313FF}" type="pres">
      <dgm:prSet presAssocID="{9B3936B1-5DFB-42C9-9C3F-17E5BCCEEC12}" presName="sp" presStyleCnt="0"/>
      <dgm:spPr/>
    </dgm:pt>
    <dgm:pt modelId="{3244C83B-588D-40B8-865D-8497E35E84A5}" type="pres">
      <dgm:prSet presAssocID="{18ABB255-4F9E-470A-B3C0-EC7A9C0AE49B}" presName="arrowAndChildren" presStyleCnt="0"/>
      <dgm:spPr/>
    </dgm:pt>
    <dgm:pt modelId="{6C5DF92E-1E6D-4903-8C44-380433637A73}" type="pres">
      <dgm:prSet presAssocID="{18ABB255-4F9E-470A-B3C0-EC7A9C0AE49B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A432570-4E18-4F4D-B1DB-91201F33834A}" type="pres">
      <dgm:prSet presAssocID="{636AB741-AA84-4E6B-9527-77BE1E2D6CB0}" presName="sp" presStyleCnt="0"/>
      <dgm:spPr/>
    </dgm:pt>
    <dgm:pt modelId="{1D56D2DD-A0B7-421C-9144-4A70FFAED1C9}" type="pres">
      <dgm:prSet presAssocID="{4883B094-D1BA-4574-BD93-B2CCA8C82FF4}" presName="arrowAndChildren" presStyleCnt="0"/>
      <dgm:spPr/>
    </dgm:pt>
    <dgm:pt modelId="{FCB81DDE-BEE6-43FD-92B7-E97820177048}" type="pres">
      <dgm:prSet presAssocID="{4883B094-D1BA-4574-BD93-B2CCA8C82FF4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FBDC45D7-B4DD-4E08-8DA3-BB2FCD403163}" srcId="{3F27898C-B2F7-4C94-A272-45DE405B3360}" destId="{95846274-4CBD-401A-BB3E-8A6388B1900C}" srcOrd="2" destOrd="0" parTransId="{982C9CD0-E66C-4C30-B271-5E645E8268BE}" sibTransId="{559927CA-5EF9-44F7-BFD0-58171D519F8A}"/>
    <dgm:cxn modelId="{94D475C2-43D4-46A6-B9BF-39255BBBB5C5}" type="presOf" srcId="{4883B094-D1BA-4574-BD93-B2CCA8C82FF4}" destId="{FCB81DDE-BEE6-43FD-92B7-E97820177048}" srcOrd="0" destOrd="0" presId="urn:microsoft.com/office/officeart/2005/8/layout/process4"/>
    <dgm:cxn modelId="{A41B37DD-8B73-438E-9F81-A2E72CF61E21}" type="presOf" srcId="{3F27898C-B2F7-4C94-A272-45DE405B3360}" destId="{312DB60E-385D-44B4-A7F6-810B7F695ABD}" srcOrd="0" destOrd="0" presId="urn:microsoft.com/office/officeart/2005/8/layout/process4"/>
    <dgm:cxn modelId="{4320EEFF-EEBE-42B3-93FE-995EAC2CF7D2}" type="presOf" srcId="{18ABB255-4F9E-470A-B3C0-EC7A9C0AE49B}" destId="{6C5DF92E-1E6D-4903-8C44-380433637A73}" srcOrd="0" destOrd="0" presId="urn:microsoft.com/office/officeart/2005/8/layout/process4"/>
    <dgm:cxn modelId="{2AA12DFC-637D-4763-B8FD-294B2A910AE2}" srcId="{3F27898C-B2F7-4C94-A272-45DE405B3360}" destId="{18ABB255-4F9E-470A-B3C0-EC7A9C0AE49B}" srcOrd="1" destOrd="0" parTransId="{AAC7DA6B-C664-49DC-977C-288F048EA2AE}" sibTransId="{9B3936B1-5DFB-42C9-9C3F-17E5BCCEEC12}"/>
    <dgm:cxn modelId="{F1C27F9C-CF95-49D5-9E44-64BD4BE62237}" srcId="{3F27898C-B2F7-4C94-A272-45DE405B3360}" destId="{4883B094-D1BA-4574-BD93-B2CCA8C82FF4}" srcOrd="0" destOrd="0" parTransId="{6C60CDA7-0DAF-4B09-BA9D-211E6D14A192}" sibTransId="{636AB741-AA84-4E6B-9527-77BE1E2D6CB0}"/>
    <dgm:cxn modelId="{26B3002A-0069-4F94-BF40-806F906F2C80}" type="presOf" srcId="{95846274-4CBD-401A-BB3E-8A6388B1900C}" destId="{67850AD7-0057-448C-931A-0D3641328547}" srcOrd="0" destOrd="0" presId="urn:microsoft.com/office/officeart/2005/8/layout/process4"/>
    <dgm:cxn modelId="{07FEDF5E-9171-4160-9DD6-D48868769C3D}" type="presParOf" srcId="{312DB60E-385D-44B4-A7F6-810B7F695ABD}" destId="{2D08D3C6-7166-473D-AC94-E69B820E3F46}" srcOrd="0" destOrd="0" presId="urn:microsoft.com/office/officeart/2005/8/layout/process4"/>
    <dgm:cxn modelId="{4CE27C5E-2297-4A8C-AC0B-4148EEE79A97}" type="presParOf" srcId="{2D08D3C6-7166-473D-AC94-E69B820E3F46}" destId="{67850AD7-0057-448C-931A-0D3641328547}" srcOrd="0" destOrd="0" presId="urn:microsoft.com/office/officeart/2005/8/layout/process4"/>
    <dgm:cxn modelId="{B29F7399-B52C-4A15-931C-E1483D474FC6}" type="presParOf" srcId="{312DB60E-385D-44B4-A7F6-810B7F695ABD}" destId="{4327AE1C-2DA0-4DBB-8E93-D9E1E5F313FF}" srcOrd="1" destOrd="0" presId="urn:microsoft.com/office/officeart/2005/8/layout/process4"/>
    <dgm:cxn modelId="{6167C60B-DC14-49E5-A948-F5CEFCE5F87B}" type="presParOf" srcId="{312DB60E-385D-44B4-A7F6-810B7F695ABD}" destId="{3244C83B-588D-40B8-865D-8497E35E84A5}" srcOrd="2" destOrd="0" presId="urn:microsoft.com/office/officeart/2005/8/layout/process4"/>
    <dgm:cxn modelId="{0ED110FE-A0C7-40E2-8648-B62982647C39}" type="presParOf" srcId="{3244C83B-588D-40B8-865D-8497E35E84A5}" destId="{6C5DF92E-1E6D-4903-8C44-380433637A73}" srcOrd="0" destOrd="0" presId="urn:microsoft.com/office/officeart/2005/8/layout/process4"/>
    <dgm:cxn modelId="{A41C703C-FD9C-426D-BA42-886BCF4AF7C9}" type="presParOf" srcId="{312DB60E-385D-44B4-A7F6-810B7F695ABD}" destId="{4A432570-4E18-4F4D-B1DB-91201F33834A}" srcOrd="3" destOrd="0" presId="urn:microsoft.com/office/officeart/2005/8/layout/process4"/>
    <dgm:cxn modelId="{5E3B91D6-3289-4B7D-AD5A-CC12D53B5F7C}" type="presParOf" srcId="{312DB60E-385D-44B4-A7F6-810B7F695ABD}" destId="{1D56D2DD-A0B7-421C-9144-4A70FFAED1C9}" srcOrd="4" destOrd="0" presId="urn:microsoft.com/office/officeart/2005/8/layout/process4"/>
    <dgm:cxn modelId="{D428C882-712B-4DA0-A737-FD05A20D5AB1}" type="presParOf" srcId="{1D56D2DD-A0B7-421C-9144-4A70FFAED1C9}" destId="{FCB81DDE-BEE6-43FD-92B7-E9782017704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EF49F97-64EB-4C0D-8477-EA56F85642BB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56726C-6E49-46C8-A819-D09B23E998B5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действиях заказчика содержатся нарушения пункта 2 части 1 статьи 33 Закона № 44-ФЗ, пункта 1 части 1 статьи 54.3 Закона о контрактной системе, выразившиеся в нарушении правил описания объекта закупки,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именно использовании государственного стандарта (ГОСТ), утратившего силу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 момент объявления настоящего конкурса с ограниченным участием.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3C5E11-ABFA-4CFB-BB97-7235257D69D3}" type="parTrans" cxnId="{81015F85-05D9-4AC4-B3B8-342CF2EF8D7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76F9B7-757A-47EE-8879-322B7AF31024}" type="sibTrans" cxnId="{81015F85-05D9-4AC4-B3B8-342CF2EF8D7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8C34A8-FBAD-4C02-A74E-BED8E7280553}" type="pres">
      <dgm:prSet presAssocID="{FEF49F97-64EB-4C0D-8477-EA56F85642B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190772-E267-4BB4-AE9E-BF781222F9DD}" type="pres">
      <dgm:prSet presAssocID="{4756726C-6E49-46C8-A819-D09B23E998B5}" presName="composite" presStyleCnt="0"/>
      <dgm:spPr/>
    </dgm:pt>
    <dgm:pt modelId="{96E5B375-3D3D-49CC-80AB-4F384DC5779A}" type="pres">
      <dgm:prSet presAssocID="{4756726C-6E49-46C8-A819-D09B23E998B5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8F6E257-873F-4491-9383-2E9EABC399D1}" type="pres">
      <dgm:prSet presAssocID="{4756726C-6E49-46C8-A819-D09B23E998B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015F85-05D9-4AC4-B3B8-342CF2EF8D74}" srcId="{FEF49F97-64EB-4C0D-8477-EA56F85642BB}" destId="{4756726C-6E49-46C8-A819-D09B23E998B5}" srcOrd="0" destOrd="0" parTransId="{523C5E11-ABFA-4CFB-BB97-7235257D69D3}" sibTransId="{2376F9B7-757A-47EE-8879-322B7AF31024}"/>
    <dgm:cxn modelId="{3A5AA3D2-F554-47FE-81C2-A2988405EDF1}" type="presOf" srcId="{4756726C-6E49-46C8-A819-D09B23E998B5}" destId="{18F6E257-873F-4491-9383-2E9EABC399D1}" srcOrd="0" destOrd="0" presId="urn:microsoft.com/office/officeart/2005/8/layout/vList3"/>
    <dgm:cxn modelId="{6A23D110-5B0E-47BE-A9E1-2A14469E9F77}" type="presOf" srcId="{FEF49F97-64EB-4C0D-8477-EA56F85642BB}" destId="{0D8C34A8-FBAD-4C02-A74E-BED8E7280553}" srcOrd="0" destOrd="0" presId="urn:microsoft.com/office/officeart/2005/8/layout/vList3"/>
    <dgm:cxn modelId="{99A1B387-CDCC-4089-BC8E-4A8086E290E7}" type="presParOf" srcId="{0D8C34A8-FBAD-4C02-A74E-BED8E7280553}" destId="{69190772-E267-4BB4-AE9E-BF781222F9DD}" srcOrd="0" destOrd="0" presId="urn:microsoft.com/office/officeart/2005/8/layout/vList3"/>
    <dgm:cxn modelId="{EF06A6FA-6019-4E2C-A91B-9A3B00FD83E8}" type="presParOf" srcId="{69190772-E267-4BB4-AE9E-BF781222F9DD}" destId="{96E5B375-3D3D-49CC-80AB-4F384DC5779A}" srcOrd="0" destOrd="0" presId="urn:microsoft.com/office/officeart/2005/8/layout/vList3"/>
    <dgm:cxn modelId="{6179A86A-2E4F-4C9D-BFF6-A2B0DA302BA0}" type="presParOf" srcId="{69190772-E267-4BB4-AE9E-BF781222F9DD}" destId="{18F6E257-873F-4491-9383-2E9EABC399D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B99229-306F-4D2D-81E0-E0A4E04680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0C96D89-E820-4932-89CE-D90A889095CC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положения документации названного электронного аукциона не соответствуют требованиям Закона № 44-ФЗ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8DD0D1-3944-4179-B4FB-7505969D88B5}" type="parTrans" cxnId="{07F2217B-2A66-4460-8698-CDF20E0B524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B0B253-D3E9-465D-9C37-0B393D8C7C28}" type="sibTrans" cxnId="{07F2217B-2A66-4460-8698-CDF20E0B524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899ED7-FEE0-4602-8940-57AD787E7C02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Комиссией Нижегородского УФАС России установлено, что заказчиком установлено следующее требование к поставляемому товару, а именно: "Заменяемые запасные части должны быть новыми, не бывшими ранее в эксплуатации, не ранее 2019 года выпуска, не прошедшими ремонт, в том числе восстановление, замену составных частей, восстановление потребительских свойств, полностью совместимыми с ремонтируемым оборудованием".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111376-3A74-4111-BB75-28BB06A94FD3}" type="parTrans" cxnId="{8ECA87DC-0186-495C-A933-AD9F2A83499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58827E-D4B0-4D50-98E9-A945D43F6054}" type="sibTrans" cxnId="{8ECA87DC-0186-495C-A933-AD9F2A83499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5FCB0D-2EC2-4A1B-AF1F-51C5D2E836CF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на заседании Комиссии аказчик затруднился обосновать потребность в установлении требований к дате производства указанных запасных частей. 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1D328B-7157-4779-A6A2-DE5AD165DC27}" type="parTrans" cxnId="{9875772D-FDED-43C2-B1A7-7A2F5753EAB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06EA34-98EA-45DE-A21E-0F6A41B6A312}" type="sibTrans" cxnId="{9875772D-FDED-43C2-B1A7-7A2F5753EAB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F15AF2-FC03-4908-BE19-F6A1D4EECED3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Законом о контрактной системе не предусмотрено право Заказчика устанавливать в документации о закупке требования к дате выпуска товара. 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1F2508-3673-4BEA-8F5B-351C243B320A}" type="parTrans" cxnId="{B3C99A8C-37D2-4544-BC99-6C97C7FA2AE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8EF955-02C3-44F9-B9D3-64FB312097FF}" type="sibTrans" cxnId="{B3C99A8C-37D2-4544-BC99-6C97C7FA2AE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52539B-1459-42B0-AF5B-E3B368F9BDA6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Кроме того, представителем Заказчика не представлено сведений, подтверждающих, что требуемые к поставке в рамках исполнения государственного контракта запасные части не могут быть выпущены до 2019 года и одновременно являться новыми.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A9C2D6-FBF0-48A2-BB59-CFAFD89F0DEF}" type="parTrans" cxnId="{A6D7FC0E-E4B2-4985-8872-6FDE5572E62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FA7A86-481C-469F-847D-48DCFC40A636}" type="sibTrans" cxnId="{A6D7FC0E-E4B2-4985-8872-6FDE5572E62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71F3E3-EF8F-4024-9330-A3F0E5C8E86D}" type="pres">
      <dgm:prSet presAssocID="{57B99229-306F-4D2D-81E0-E0A4E04680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F1D982-4199-4651-81F8-0F0BA6DBDC2C}" type="pres">
      <dgm:prSet presAssocID="{E0C96D89-E820-4932-89CE-D90A889095CC}" presName="parentText" presStyleLbl="node1" presStyleIdx="0" presStyleCnt="5" custScaleY="727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AE59C-BC38-4A9E-8787-631AAA7A3202}" type="pres">
      <dgm:prSet presAssocID="{96B0B253-D3E9-465D-9C37-0B393D8C7C28}" presName="spacer" presStyleCnt="0"/>
      <dgm:spPr/>
    </dgm:pt>
    <dgm:pt modelId="{95F9304A-5E9D-4E66-8E77-91EBA3FE2E3B}" type="pres">
      <dgm:prSet presAssocID="{BD899ED7-FEE0-4602-8940-57AD787E7C0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394BC-7D32-438B-AEA4-01B4F8767FEF}" type="pres">
      <dgm:prSet presAssocID="{9258827E-D4B0-4D50-98E9-A945D43F6054}" presName="spacer" presStyleCnt="0"/>
      <dgm:spPr/>
    </dgm:pt>
    <dgm:pt modelId="{C9650D13-33AF-4851-981B-F4AA45A3233D}" type="pres">
      <dgm:prSet presAssocID="{C65FCB0D-2EC2-4A1B-AF1F-51C5D2E836CF}" presName="parentText" presStyleLbl="node1" presStyleIdx="2" presStyleCnt="5" custScaleY="741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A35908-7CD0-4FDD-B6FE-3551330FAE8F}" type="pres">
      <dgm:prSet presAssocID="{0906EA34-98EA-45DE-A21E-0F6A41B6A312}" presName="spacer" presStyleCnt="0"/>
      <dgm:spPr/>
    </dgm:pt>
    <dgm:pt modelId="{1904B8FD-76BF-4A1E-84E5-9CBA166BAF43}" type="pres">
      <dgm:prSet presAssocID="{95F15AF2-FC03-4908-BE19-F6A1D4EECED3}" presName="parentText" presStyleLbl="node1" presStyleIdx="3" presStyleCnt="5" custScaleY="794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FE8F4-D526-4B03-903C-10FB9AC9C934}" type="pres">
      <dgm:prSet presAssocID="{228EF955-02C3-44F9-B9D3-64FB312097FF}" presName="spacer" presStyleCnt="0"/>
      <dgm:spPr/>
    </dgm:pt>
    <dgm:pt modelId="{42563422-D9BE-4583-9756-7CCFED4583A9}" type="pres">
      <dgm:prSet presAssocID="{8452539B-1459-42B0-AF5B-E3B368F9BDA6}" presName="parentText" presStyleLbl="node1" presStyleIdx="4" presStyleCnt="5" custScaleY="760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C99A8C-37D2-4544-BC99-6C97C7FA2AE0}" srcId="{57B99229-306F-4D2D-81E0-E0A4E0468076}" destId="{95F15AF2-FC03-4908-BE19-F6A1D4EECED3}" srcOrd="3" destOrd="0" parTransId="{691F2508-3673-4BEA-8F5B-351C243B320A}" sibTransId="{228EF955-02C3-44F9-B9D3-64FB312097FF}"/>
    <dgm:cxn modelId="{07F2217B-2A66-4460-8698-CDF20E0B524E}" srcId="{57B99229-306F-4D2D-81E0-E0A4E0468076}" destId="{E0C96D89-E820-4932-89CE-D90A889095CC}" srcOrd="0" destOrd="0" parTransId="{098DD0D1-3944-4179-B4FB-7505969D88B5}" sibTransId="{96B0B253-D3E9-465D-9C37-0B393D8C7C28}"/>
    <dgm:cxn modelId="{9021F6E7-D07C-41A2-9670-245F5C1C76F6}" type="presOf" srcId="{C65FCB0D-2EC2-4A1B-AF1F-51C5D2E836CF}" destId="{C9650D13-33AF-4851-981B-F4AA45A3233D}" srcOrd="0" destOrd="0" presId="urn:microsoft.com/office/officeart/2005/8/layout/vList2"/>
    <dgm:cxn modelId="{8ECA87DC-0186-495C-A933-AD9F2A834995}" srcId="{57B99229-306F-4D2D-81E0-E0A4E0468076}" destId="{BD899ED7-FEE0-4602-8940-57AD787E7C02}" srcOrd="1" destOrd="0" parTransId="{96111376-3A74-4111-BB75-28BB06A94FD3}" sibTransId="{9258827E-D4B0-4D50-98E9-A945D43F6054}"/>
    <dgm:cxn modelId="{D4410FE1-8618-4594-AD5A-A0A81A51B82A}" type="presOf" srcId="{95F15AF2-FC03-4908-BE19-F6A1D4EECED3}" destId="{1904B8FD-76BF-4A1E-84E5-9CBA166BAF43}" srcOrd="0" destOrd="0" presId="urn:microsoft.com/office/officeart/2005/8/layout/vList2"/>
    <dgm:cxn modelId="{E18F0658-9876-4C4A-9C32-69EC080D9FCC}" type="presOf" srcId="{57B99229-306F-4D2D-81E0-E0A4E0468076}" destId="{A271F3E3-EF8F-4024-9330-A3F0E5C8E86D}" srcOrd="0" destOrd="0" presId="urn:microsoft.com/office/officeart/2005/8/layout/vList2"/>
    <dgm:cxn modelId="{60E8671E-8299-442F-A5FF-41F84B750372}" type="presOf" srcId="{BD899ED7-FEE0-4602-8940-57AD787E7C02}" destId="{95F9304A-5E9D-4E66-8E77-91EBA3FE2E3B}" srcOrd="0" destOrd="0" presId="urn:microsoft.com/office/officeart/2005/8/layout/vList2"/>
    <dgm:cxn modelId="{6A28B91D-85CA-49F9-A8FC-14C4BFED861A}" type="presOf" srcId="{E0C96D89-E820-4932-89CE-D90A889095CC}" destId="{69F1D982-4199-4651-81F8-0F0BA6DBDC2C}" srcOrd="0" destOrd="0" presId="urn:microsoft.com/office/officeart/2005/8/layout/vList2"/>
    <dgm:cxn modelId="{9875772D-FDED-43C2-B1A7-7A2F5753EAB2}" srcId="{57B99229-306F-4D2D-81E0-E0A4E0468076}" destId="{C65FCB0D-2EC2-4A1B-AF1F-51C5D2E836CF}" srcOrd="2" destOrd="0" parTransId="{2E1D328B-7157-4779-A6A2-DE5AD165DC27}" sibTransId="{0906EA34-98EA-45DE-A21E-0F6A41B6A312}"/>
    <dgm:cxn modelId="{A6D7FC0E-E4B2-4985-8872-6FDE5572E620}" srcId="{57B99229-306F-4D2D-81E0-E0A4E0468076}" destId="{8452539B-1459-42B0-AF5B-E3B368F9BDA6}" srcOrd="4" destOrd="0" parTransId="{EFA9C2D6-FBF0-48A2-BB59-CFAFD89F0DEF}" sibTransId="{AEFA7A86-481C-469F-847D-48DCFC40A636}"/>
    <dgm:cxn modelId="{0219EA9C-8E21-4F07-BE05-B74CD8C94989}" type="presOf" srcId="{8452539B-1459-42B0-AF5B-E3B368F9BDA6}" destId="{42563422-D9BE-4583-9756-7CCFED4583A9}" srcOrd="0" destOrd="0" presId="urn:microsoft.com/office/officeart/2005/8/layout/vList2"/>
    <dgm:cxn modelId="{701EF749-ACCF-4198-A515-C4820FF9E61D}" type="presParOf" srcId="{A271F3E3-EF8F-4024-9330-A3F0E5C8E86D}" destId="{69F1D982-4199-4651-81F8-0F0BA6DBDC2C}" srcOrd="0" destOrd="0" presId="urn:microsoft.com/office/officeart/2005/8/layout/vList2"/>
    <dgm:cxn modelId="{2C648012-0F8A-49B6-89DD-9EC8E78795A1}" type="presParOf" srcId="{A271F3E3-EF8F-4024-9330-A3F0E5C8E86D}" destId="{069AE59C-BC38-4A9E-8787-631AAA7A3202}" srcOrd="1" destOrd="0" presId="urn:microsoft.com/office/officeart/2005/8/layout/vList2"/>
    <dgm:cxn modelId="{DDA4FBDB-F7E7-4F77-B093-D1C18A61B452}" type="presParOf" srcId="{A271F3E3-EF8F-4024-9330-A3F0E5C8E86D}" destId="{95F9304A-5E9D-4E66-8E77-91EBA3FE2E3B}" srcOrd="2" destOrd="0" presId="urn:microsoft.com/office/officeart/2005/8/layout/vList2"/>
    <dgm:cxn modelId="{A3C54C3C-FF4F-4DF6-ADA9-B0549C8E88D5}" type="presParOf" srcId="{A271F3E3-EF8F-4024-9330-A3F0E5C8E86D}" destId="{3C4394BC-7D32-438B-AEA4-01B4F8767FEF}" srcOrd="3" destOrd="0" presId="urn:microsoft.com/office/officeart/2005/8/layout/vList2"/>
    <dgm:cxn modelId="{453D5AEF-FC6A-4A43-8277-4E89BE73F3D4}" type="presParOf" srcId="{A271F3E3-EF8F-4024-9330-A3F0E5C8E86D}" destId="{C9650D13-33AF-4851-981B-F4AA45A3233D}" srcOrd="4" destOrd="0" presId="urn:microsoft.com/office/officeart/2005/8/layout/vList2"/>
    <dgm:cxn modelId="{66A7B103-2A47-46C1-BECD-071F07A4432C}" type="presParOf" srcId="{A271F3E3-EF8F-4024-9330-A3F0E5C8E86D}" destId="{C1A35908-7CD0-4FDD-B6FE-3551330FAE8F}" srcOrd="5" destOrd="0" presId="urn:microsoft.com/office/officeart/2005/8/layout/vList2"/>
    <dgm:cxn modelId="{1ECC817D-F14A-4946-BA06-75765EFE3E05}" type="presParOf" srcId="{A271F3E3-EF8F-4024-9330-A3F0E5C8E86D}" destId="{1904B8FD-76BF-4A1E-84E5-9CBA166BAF43}" srcOrd="6" destOrd="0" presId="urn:microsoft.com/office/officeart/2005/8/layout/vList2"/>
    <dgm:cxn modelId="{1BB36702-2865-42B6-80A0-DE2DF4C96BFC}" type="presParOf" srcId="{A271F3E3-EF8F-4024-9330-A3F0E5C8E86D}" destId="{E15FE8F4-D526-4B03-903C-10FB9AC9C934}" srcOrd="7" destOrd="0" presId="urn:microsoft.com/office/officeart/2005/8/layout/vList2"/>
    <dgm:cxn modelId="{6958D1F1-35F0-4E34-BCAA-6F2F93BB4FE5}" type="presParOf" srcId="{A271F3E3-EF8F-4024-9330-A3F0E5C8E86D}" destId="{42563422-D9BE-4583-9756-7CCFED4583A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F0CBF80-EFB7-44D1-A612-FF96D445D5F5}" type="doc">
      <dgm:prSet loTypeId="urn:microsoft.com/office/officeart/2005/8/layout/venn1" loCatId="relationship" qsTypeId="urn:microsoft.com/office/officeart/2005/8/quickstyle/simple3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9986DC15-7424-45FA-8D87-7A4D53F07239}">
      <dgm:prSet/>
      <dgm:spPr/>
      <dgm:t>
        <a:bodyPr/>
        <a:lstStyle/>
        <a:p>
          <a:pPr rtl="0"/>
          <a:r>
            <a:rPr lang="ru-RU" dirty="0" smtClean="0"/>
            <a:t>В соответствии с пунктом 7 части 1 статьи 33 Закона № 44-ФЗ </a:t>
          </a:r>
          <a:r>
            <a:rPr lang="ru-RU" b="1" dirty="0" smtClean="0"/>
            <a:t>поставляемый товар должен быть новым товаром </a:t>
          </a:r>
          <a:r>
            <a:rPr lang="ru-RU" dirty="0" smtClean="0"/>
            <a:t>(товаром, который не был в употреблении, в ремонте, в том числе который не был восстановлен, у которого не была осуществлена замена составных частей, не были восстановлены потребительские свойства) в случае, если иное не предусмотрено описанием объекта закупки.</a:t>
          </a:r>
          <a:endParaRPr lang="ru-RU" dirty="0"/>
        </a:p>
      </dgm:t>
    </dgm:pt>
    <dgm:pt modelId="{0B06CA70-7B48-4DF6-8EA9-55F75FC8BCFB}" type="parTrans" cxnId="{0A96A217-A805-43E2-A894-8045AA37BB5A}">
      <dgm:prSet/>
      <dgm:spPr/>
      <dgm:t>
        <a:bodyPr/>
        <a:lstStyle/>
        <a:p>
          <a:endParaRPr lang="ru-RU"/>
        </a:p>
      </dgm:t>
    </dgm:pt>
    <dgm:pt modelId="{F03E4F70-72C0-4977-9F11-C677C01D1C81}" type="sibTrans" cxnId="{0A96A217-A805-43E2-A894-8045AA37BB5A}">
      <dgm:prSet/>
      <dgm:spPr/>
      <dgm:t>
        <a:bodyPr/>
        <a:lstStyle/>
        <a:p>
          <a:endParaRPr lang="ru-RU"/>
        </a:p>
      </dgm:t>
    </dgm:pt>
    <dgm:pt modelId="{55F3E438-55D6-42AA-BA41-BCD84EDB681C}" type="pres">
      <dgm:prSet presAssocID="{CF0CBF80-EFB7-44D1-A612-FF96D445D5F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DA5803-ED3D-47DB-A747-5C8FE7FFB2B3}" type="pres">
      <dgm:prSet presAssocID="{9986DC15-7424-45FA-8D87-7A4D53F07239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95D35C99-8917-4547-B4D5-05D989BFC197}" type="presOf" srcId="{CF0CBF80-EFB7-44D1-A612-FF96D445D5F5}" destId="{55F3E438-55D6-42AA-BA41-BCD84EDB681C}" srcOrd="0" destOrd="0" presId="urn:microsoft.com/office/officeart/2005/8/layout/venn1"/>
    <dgm:cxn modelId="{0A96A217-A805-43E2-A894-8045AA37BB5A}" srcId="{CF0CBF80-EFB7-44D1-A612-FF96D445D5F5}" destId="{9986DC15-7424-45FA-8D87-7A4D53F07239}" srcOrd="0" destOrd="0" parTransId="{0B06CA70-7B48-4DF6-8EA9-55F75FC8BCFB}" sibTransId="{F03E4F70-72C0-4977-9F11-C677C01D1C81}"/>
    <dgm:cxn modelId="{454DF220-082A-4DE8-BE21-E0F02AE8255E}" type="presOf" srcId="{9986DC15-7424-45FA-8D87-7A4D53F07239}" destId="{DCDA5803-ED3D-47DB-A747-5C8FE7FFB2B3}" srcOrd="0" destOrd="0" presId="urn:microsoft.com/office/officeart/2005/8/layout/venn1"/>
    <dgm:cxn modelId="{B5CCB291-3CD7-4205-A5D1-49B76B0861D3}" type="presParOf" srcId="{55F3E438-55D6-42AA-BA41-BCD84EDB681C}" destId="{DCDA5803-ED3D-47DB-A747-5C8FE7FFB2B3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9B5679A-9F6B-48B5-B83A-D73D7C963F2B}" type="doc">
      <dgm:prSet loTypeId="urn:microsoft.com/office/officeart/2005/8/layout/process4" loCatId="process" qsTypeId="urn:microsoft.com/office/officeart/2005/8/quickstyle/simple4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325BCD82-3908-44F0-9A51-837AF1A4E975}">
      <dgm:prSet custT="1"/>
      <dgm:spPr/>
      <dgm:t>
        <a:bodyPr/>
        <a:lstStyle/>
        <a:p>
          <a:pPr rtl="0"/>
          <a:r>
            <a:rPr lang="ru-RU" sz="1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заказчиком установлено следующее требование к поставляемому товару: "год производства товара не должен быть ранее 2018 г.", что, по мнению Заявителя, является неправомерным и нарушает положения п. 7 ч. 1 ст. 33 Закона №44-ФЗ</a:t>
          </a:r>
          <a:endParaRPr lang="ru-RU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E33181-C2D2-48B2-8811-A10B63F16F16}" type="parTrans" cxnId="{FC1F8168-EAB4-45C8-90AF-90A917591C2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79585C-8891-42D8-8C7E-B91FD2323132}" type="sibTrans" cxnId="{FC1F8168-EAB4-45C8-90AF-90A917591C2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477C94-5FCE-4F2A-8F89-6F5BA8BE7D7C}">
      <dgm:prSet custT="1"/>
      <dgm:spPr/>
      <dgm:t>
        <a:bodyPr/>
        <a:lstStyle/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заседании заказчик пояснил, что эксплуатационные характеристики и качественные свойства товара </a:t>
          </a:r>
          <a:r>
            <a:rPr lang="ru-RU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предусмотрены ГОСТ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могут изменяться при нарушении условий хранения и перевозки: чем дольше срок хранения, тем большие потери эксплуатационных характеристик и качественных свойств.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359BEE-AC59-4217-8034-FF976D3BBEFC}" type="parTrans" cxnId="{8567C55E-1BD8-4458-B773-B2FB126ABBE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6C1FC2-C763-4D42-9516-F61F3FD1154C}" type="sibTrans" cxnId="{8567C55E-1BD8-4458-B773-B2FB126ABBE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6DDFC3-67BB-4ABD-8092-0D4AA3D74747}">
      <dgm:prSet custT="1"/>
      <dgm:spPr/>
      <dgm:t>
        <a:bodyPr/>
        <a:lstStyle/>
        <a:p>
          <a:pPr rtl="0"/>
          <a:r>
            <a:rPr lang="ru-RU" sz="1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также отмечает, что предъявленные Заказчиком требования к поставляемым товарам в равной степени распространялись на всех участников аукциона, ввиду чего любое лицо обладало возможностью закупить и поставить требуемые к поставке товары. Каких-либо доказательств невозможности совершения данных действий Заявителем не представлено, ввиду чего у Комиссии Управления отсутствуют правовые основания считать Заказчика нарушившим требования Закона о № 44-ФЗ</a:t>
          </a:r>
          <a:endParaRPr lang="ru-RU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288EF2-A09A-4761-824E-EF53B37442E4}" type="parTrans" cxnId="{75B471E1-4C25-48CC-8F55-D81345AD7A7A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1D56F9-D47E-4F46-B291-B62A9A8FDFF6}" type="sibTrans" cxnId="{75B471E1-4C25-48CC-8F55-D81345AD7A7A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5772E6-FA5E-4827-BDDA-95769906FB9B}" type="pres">
      <dgm:prSet presAssocID="{19B5679A-9F6B-48B5-B83A-D73D7C963F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6364E3-7ABB-41FB-8E55-79224C1CEB8F}" type="pres">
      <dgm:prSet presAssocID="{4C6DDFC3-67BB-4ABD-8092-0D4AA3D74747}" presName="boxAndChildren" presStyleCnt="0"/>
      <dgm:spPr/>
    </dgm:pt>
    <dgm:pt modelId="{752AB71B-8AAC-460B-A346-CCDB454AC1E1}" type="pres">
      <dgm:prSet presAssocID="{4C6DDFC3-67BB-4ABD-8092-0D4AA3D74747}" presName="parentTextBox" presStyleLbl="node1" presStyleIdx="0" presStyleCnt="3"/>
      <dgm:spPr/>
      <dgm:t>
        <a:bodyPr/>
        <a:lstStyle/>
        <a:p>
          <a:endParaRPr lang="ru-RU"/>
        </a:p>
      </dgm:t>
    </dgm:pt>
    <dgm:pt modelId="{2ADC333C-DFF4-4C0E-97D0-1E14BCE198CC}" type="pres">
      <dgm:prSet presAssocID="{C86C1FC2-C763-4D42-9516-F61F3FD1154C}" presName="sp" presStyleCnt="0"/>
      <dgm:spPr/>
    </dgm:pt>
    <dgm:pt modelId="{8A64B647-83EF-43F3-B86A-596A8DE2F200}" type="pres">
      <dgm:prSet presAssocID="{E1477C94-5FCE-4F2A-8F89-6F5BA8BE7D7C}" presName="arrowAndChildren" presStyleCnt="0"/>
      <dgm:spPr/>
    </dgm:pt>
    <dgm:pt modelId="{E3E17809-331C-4926-A4DD-191109419B0E}" type="pres">
      <dgm:prSet presAssocID="{E1477C94-5FCE-4F2A-8F89-6F5BA8BE7D7C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7E645255-09FB-49F2-860A-7DF0B119CCCF}" type="pres">
      <dgm:prSet presAssocID="{DA79585C-8891-42D8-8C7E-B91FD2323132}" presName="sp" presStyleCnt="0"/>
      <dgm:spPr/>
    </dgm:pt>
    <dgm:pt modelId="{40257E50-386C-4681-9632-10CD30B9BA29}" type="pres">
      <dgm:prSet presAssocID="{325BCD82-3908-44F0-9A51-837AF1A4E975}" presName="arrowAndChildren" presStyleCnt="0"/>
      <dgm:spPr/>
    </dgm:pt>
    <dgm:pt modelId="{EBDEFCA1-10C8-4ECB-89B2-A18F176C485D}" type="pres">
      <dgm:prSet presAssocID="{325BCD82-3908-44F0-9A51-837AF1A4E975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5DA6AEDB-0408-4947-9E8A-6D0081550320}" type="presOf" srcId="{E1477C94-5FCE-4F2A-8F89-6F5BA8BE7D7C}" destId="{E3E17809-331C-4926-A4DD-191109419B0E}" srcOrd="0" destOrd="0" presId="urn:microsoft.com/office/officeart/2005/8/layout/process4"/>
    <dgm:cxn modelId="{FC1F8168-EAB4-45C8-90AF-90A917591C2F}" srcId="{19B5679A-9F6B-48B5-B83A-D73D7C963F2B}" destId="{325BCD82-3908-44F0-9A51-837AF1A4E975}" srcOrd="0" destOrd="0" parTransId="{34E33181-C2D2-48B2-8811-A10B63F16F16}" sibTransId="{DA79585C-8891-42D8-8C7E-B91FD2323132}"/>
    <dgm:cxn modelId="{8EA411F7-B5E2-4556-89C0-4FFC6A47170C}" type="presOf" srcId="{325BCD82-3908-44F0-9A51-837AF1A4E975}" destId="{EBDEFCA1-10C8-4ECB-89B2-A18F176C485D}" srcOrd="0" destOrd="0" presId="urn:microsoft.com/office/officeart/2005/8/layout/process4"/>
    <dgm:cxn modelId="{8567C55E-1BD8-4458-B773-B2FB126ABBE2}" srcId="{19B5679A-9F6B-48B5-B83A-D73D7C963F2B}" destId="{E1477C94-5FCE-4F2A-8F89-6F5BA8BE7D7C}" srcOrd="1" destOrd="0" parTransId="{10359BEE-AC59-4217-8034-FF976D3BBEFC}" sibTransId="{C86C1FC2-C763-4D42-9516-F61F3FD1154C}"/>
    <dgm:cxn modelId="{97C28736-5D9A-4833-874D-5E7D21207F29}" type="presOf" srcId="{19B5679A-9F6B-48B5-B83A-D73D7C963F2B}" destId="{AA5772E6-FA5E-4827-BDDA-95769906FB9B}" srcOrd="0" destOrd="0" presId="urn:microsoft.com/office/officeart/2005/8/layout/process4"/>
    <dgm:cxn modelId="{75B471E1-4C25-48CC-8F55-D81345AD7A7A}" srcId="{19B5679A-9F6B-48B5-B83A-D73D7C963F2B}" destId="{4C6DDFC3-67BB-4ABD-8092-0D4AA3D74747}" srcOrd="2" destOrd="0" parTransId="{69288EF2-A09A-4761-824E-EF53B37442E4}" sibTransId="{4B1D56F9-D47E-4F46-B291-B62A9A8FDFF6}"/>
    <dgm:cxn modelId="{01A11383-F274-4AA6-90A9-293862ECB3A6}" type="presOf" srcId="{4C6DDFC3-67BB-4ABD-8092-0D4AA3D74747}" destId="{752AB71B-8AAC-460B-A346-CCDB454AC1E1}" srcOrd="0" destOrd="0" presId="urn:microsoft.com/office/officeart/2005/8/layout/process4"/>
    <dgm:cxn modelId="{DF55A767-240F-49A4-BC4E-FD958BD25F64}" type="presParOf" srcId="{AA5772E6-FA5E-4827-BDDA-95769906FB9B}" destId="{A56364E3-7ABB-41FB-8E55-79224C1CEB8F}" srcOrd="0" destOrd="0" presId="urn:microsoft.com/office/officeart/2005/8/layout/process4"/>
    <dgm:cxn modelId="{89FA13D4-A470-4998-AD0F-CC6E6B3AE523}" type="presParOf" srcId="{A56364E3-7ABB-41FB-8E55-79224C1CEB8F}" destId="{752AB71B-8AAC-460B-A346-CCDB454AC1E1}" srcOrd="0" destOrd="0" presId="urn:microsoft.com/office/officeart/2005/8/layout/process4"/>
    <dgm:cxn modelId="{92A1D39E-AEE9-4FD0-9BE3-335B9F34AC18}" type="presParOf" srcId="{AA5772E6-FA5E-4827-BDDA-95769906FB9B}" destId="{2ADC333C-DFF4-4C0E-97D0-1E14BCE198CC}" srcOrd="1" destOrd="0" presId="urn:microsoft.com/office/officeart/2005/8/layout/process4"/>
    <dgm:cxn modelId="{DBABBD7E-F114-4B6A-9375-BE1B8D716971}" type="presParOf" srcId="{AA5772E6-FA5E-4827-BDDA-95769906FB9B}" destId="{8A64B647-83EF-43F3-B86A-596A8DE2F200}" srcOrd="2" destOrd="0" presId="urn:microsoft.com/office/officeart/2005/8/layout/process4"/>
    <dgm:cxn modelId="{FB08D1DF-4A01-463C-8910-8A0F8D4864EA}" type="presParOf" srcId="{8A64B647-83EF-43F3-B86A-596A8DE2F200}" destId="{E3E17809-331C-4926-A4DD-191109419B0E}" srcOrd="0" destOrd="0" presId="urn:microsoft.com/office/officeart/2005/8/layout/process4"/>
    <dgm:cxn modelId="{3D19B390-A7AB-4CAA-A203-EBC70649A2F1}" type="presParOf" srcId="{AA5772E6-FA5E-4827-BDDA-95769906FB9B}" destId="{7E645255-09FB-49F2-860A-7DF0B119CCCF}" srcOrd="3" destOrd="0" presId="urn:microsoft.com/office/officeart/2005/8/layout/process4"/>
    <dgm:cxn modelId="{ECA0F211-01AC-4B16-96AE-A00FBD4821EF}" type="presParOf" srcId="{AA5772E6-FA5E-4827-BDDA-95769906FB9B}" destId="{40257E50-386C-4681-9632-10CD30B9BA29}" srcOrd="4" destOrd="0" presId="urn:microsoft.com/office/officeart/2005/8/layout/process4"/>
    <dgm:cxn modelId="{26D3FD10-F637-4462-BD4C-27CAA10A5E5F}" type="presParOf" srcId="{40257E50-386C-4681-9632-10CD30B9BA29}" destId="{EBDEFCA1-10C8-4ECB-89B2-A18F176C485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47E1503-6C28-4FE7-8634-F6B0F0547AF7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BA8FF9D-010C-4AD0-852C-D62ED7C3B851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полагает, что нарушения выразились в установлении непредусмотренных действующим законодательством запретах на привлечение соисполнителей для оказания услуг в соответствии с объектом закупки.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31769A-0FED-4524-954B-5A2934FD9C73}" type="parTrans" cxnId="{484AB2B7-5805-4DE4-A64A-4C863EFB010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3C11EB-C5D7-4CA6-87FA-FC7E6D4EEA78}" type="sibTrans" cxnId="{484AB2B7-5805-4DE4-A64A-4C863EFB010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84C78-9546-42CE-A1D3-396D723D64BF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Конкурсной документации определено "Поставщик (подрядчик, исполнитель), не являющийся СМП или СОНКО, обязан привлечь к исполнению контракта субподрядчиков, соисполнителей из числа СМП или СОНКО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6C079C-01E9-4036-BB2A-5B035023493C}" type="parTrans" cxnId="{6A2C3361-76AF-4D73-884A-C7C576E5C16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1C0693-1F05-491D-934A-8642381C7F64}" type="sibTrans" cxnId="{6A2C3361-76AF-4D73-884A-C7C576E5C16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A6589B2-AF1A-4E66-852D-3B9995F1BD23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Однако в ТЗ установлено: Работы выполняются собственными силами Подрядчика.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9EFCBE-C49F-4E3F-8F7D-8AB0BCE20937}" type="parTrans" cxnId="{1FB5EC6B-CFE1-47BE-88D8-52CAF47A506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031D36-4CBE-4A3A-9D88-9F2E3FB5BAF9}" type="sibTrans" cxnId="{1FB5EC6B-CFE1-47BE-88D8-52CAF47A506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74EE5B-9F5E-4B83-8A0C-697711146FF1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УФАС отмечает, что в данном случае определить потребность Заказчика затруднительно, из приведенных выше положений документации и проекта контракта невозможно однозначно определить установлен запрет на привлечение субподряда или нет, а, следовательно, требования не соответствует  положению </a:t>
          </a:r>
          <a:r>
            <a:rPr lang="ru-RU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ч. 3 ст. 33 Закона о контрактной системе.</a:t>
          </a:r>
          <a:endParaRPr lang="ru-RU" b="1" u="sng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3AABD6-1703-4011-91F2-946D20AC6D50}" type="parTrans" cxnId="{4DCF84CD-E26A-4948-A4DA-227CBFB1B42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11C3CB-5399-4423-81F2-B5FB05AFF31E}" type="sibTrans" cxnId="{4DCF84CD-E26A-4948-A4DA-227CBFB1B42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A814B9-3ABE-4851-9A79-76C1C14B20B6}" type="pres">
      <dgm:prSet presAssocID="{D47E1503-6C28-4FE7-8634-F6B0F0547A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878DF2-6E51-4CE0-B249-D78CB7809FAC}" type="pres">
      <dgm:prSet presAssocID="{3674EE5B-9F5E-4B83-8A0C-697711146FF1}" presName="boxAndChildren" presStyleCnt="0"/>
      <dgm:spPr/>
    </dgm:pt>
    <dgm:pt modelId="{9AC81A6B-D289-4146-B711-B2921CB8F2F1}" type="pres">
      <dgm:prSet presAssocID="{3674EE5B-9F5E-4B83-8A0C-697711146FF1}" presName="parentTextBox" presStyleLbl="node1" presStyleIdx="0" presStyleCnt="4"/>
      <dgm:spPr/>
      <dgm:t>
        <a:bodyPr/>
        <a:lstStyle/>
        <a:p>
          <a:endParaRPr lang="ru-RU"/>
        </a:p>
      </dgm:t>
    </dgm:pt>
    <dgm:pt modelId="{EA89635C-742A-4A13-9494-9CFAF528C13D}" type="pres">
      <dgm:prSet presAssocID="{26031D36-4CBE-4A3A-9D88-9F2E3FB5BAF9}" presName="sp" presStyleCnt="0"/>
      <dgm:spPr/>
    </dgm:pt>
    <dgm:pt modelId="{3CE531F3-6F1F-47DF-AC37-D02F8C23F909}" type="pres">
      <dgm:prSet presAssocID="{4A6589B2-AF1A-4E66-852D-3B9995F1BD23}" presName="arrowAndChildren" presStyleCnt="0"/>
      <dgm:spPr/>
    </dgm:pt>
    <dgm:pt modelId="{7A232559-7E17-462A-9BDF-725811A9F403}" type="pres">
      <dgm:prSet presAssocID="{4A6589B2-AF1A-4E66-852D-3B9995F1BD23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283F4F47-CC3D-427F-9B40-C81CE72DE349}" type="pres">
      <dgm:prSet presAssocID="{AA1C0693-1F05-491D-934A-8642381C7F64}" presName="sp" presStyleCnt="0"/>
      <dgm:spPr/>
    </dgm:pt>
    <dgm:pt modelId="{4774A5E8-60B0-4A97-8575-E2B553970824}" type="pres">
      <dgm:prSet presAssocID="{FE884C78-9546-42CE-A1D3-396D723D64BF}" presName="arrowAndChildren" presStyleCnt="0"/>
      <dgm:spPr/>
    </dgm:pt>
    <dgm:pt modelId="{C877062B-3194-495B-BCB7-BF49DFC8C86A}" type="pres">
      <dgm:prSet presAssocID="{FE884C78-9546-42CE-A1D3-396D723D64BF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AF145CAE-CB9C-4352-8F7B-526C33090BED}" type="pres">
      <dgm:prSet presAssocID="{523C11EB-C5D7-4CA6-87FA-FC7E6D4EEA78}" presName="sp" presStyleCnt="0"/>
      <dgm:spPr/>
    </dgm:pt>
    <dgm:pt modelId="{594D7AA3-F2AF-4488-8613-75D7EB0D11B7}" type="pres">
      <dgm:prSet presAssocID="{7BA8FF9D-010C-4AD0-852C-D62ED7C3B851}" presName="arrowAndChildren" presStyleCnt="0"/>
      <dgm:spPr/>
    </dgm:pt>
    <dgm:pt modelId="{67FE00DB-C4B9-4B0C-A81C-41406178E32E}" type="pres">
      <dgm:prSet presAssocID="{7BA8FF9D-010C-4AD0-852C-D62ED7C3B851}" presName="parentTextArrow" presStyleLbl="node1" presStyleIdx="3" presStyleCnt="4" custLinFactNeighborY="-9989"/>
      <dgm:spPr/>
      <dgm:t>
        <a:bodyPr/>
        <a:lstStyle/>
        <a:p>
          <a:endParaRPr lang="ru-RU"/>
        </a:p>
      </dgm:t>
    </dgm:pt>
  </dgm:ptLst>
  <dgm:cxnLst>
    <dgm:cxn modelId="{484AB2B7-5805-4DE4-A64A-4C863EFB0101}" srcId="{D47E1503-6C28-4FE7-8634-F6B0F0547AF7}" destId="{7BA8FF9D-010C-4AD0-852C-D62ED7C3B851}" srcOrd="0" destOrd="0" parTransId="{C931769A-0FED-4524-954B-5A2934FD9C73}" sibTransId="{523C11EB-C5D7-4CA6-87FA-FC7E6D4EEA78}"/>
    <dgm:cxn modelId="{E2AF3770-2B81-4B7B-9A91-FEA9EFEE19C5}" type="presOf" srcId="{3674EE5B-9F5E-4B83-8A0C-697711146FF1}" destId="{9AC81A6B-D289-4146-B711-B2921CB8F2F1}" srcOrd="0" destOrd="0" presId="urn:microsoft.com/office/officeart/2005/8/layout/process4"/>
    <dgm:cxn modelId="{911821BA-98D3-4463-ACAA-EFE49D719D77}" type="presOf" srcId="{FE884C78-9546-42CE-A1D3-396D723D64BF}" destId="{C877062B-3194-495B-BCB7-BF49DFC8C86A}" srcOrd="0" destOrd="0" presId="urn:microsoft.com/office/officeart/2005/8/layout/process4"/>
    <dgm:cxn modelId="{1FB5EC6B-CFE1-47BE-88D8-52CAF47A5061}" srcId="{D47E1503-6C28-4FE7-8634-F6B0F0547AF7}" destId="{4A6589B2-AF1A-4E66-852D-3B9995F1BD23}" srcOrd="2" destOrd="0" parTransId="{2D9EFCBE-C49F-4E3F-8F7D-8AB0BCE20937}" sibTransId="{26031D36-4CBE-4A3A-9D88-9F2E3FB5BAF9}"/>
    <dgm:cxn modelId="{6A2C3361-76AF-4D73-884A-C7C576E5C16E}" srcId="{D47E1503-6C28-4FE7-8634-F6B0F0547AF7}" destId="{FE884C78-9546-42CE-A1D3-396D723D64BF}" srcOrd="1" destOrd="0" parTransId="{D36C079C-01E9-4036-BB2A-5B035023493C}" sibTransId="{AA1C0693-1F05-491D-934A-8642381C7F64}"/>
    <dgm:cxn modelId="{E2974A47-14A1-4D3E-89CB-B142AE443782}" type="presOf" srcId="{D47E1503-6C28-4FE7-8634-F6B0F0547AF7}" destId="{99A814B9-3ABE-4851-9A79-76C1C14B20B6}" srcOrd="0" destOrd="0" presId="urn:microsoft.com/office/officeart/2005/8/layout/process4"/>
    <dgm:cxn modelId="{C7E6AB52-CBC1-45C2-962A-EECAAD2394C2}" type="presOf" srcId="{7BA8FF9D-010C-4AD0-852C-D62ED7C3B851}" destId="{67FE00DB-C4B9-4B0C-A81C-41406178E32E}" srcOrd="0" destOrd="0" presId="urn:microsoft.com/office/officeart/2005/8/layout/process4"/>
    <dgm:cxn modelId="{4DCF84CD-E26A-4948-A4DA-227CBFB1B424}" srcId="{D47E1503-6C28-4FE7-8634-F6B0F0547AF7}" destId="{3674EE5B-9F5E-4B83-8A0C-697711146FF1}" srcOrd="3" destOrd="0" parTransId="{053AABD6-1703-4011-91F2-946D20AC6D50}" sibTransId="{C411C3CB-5399-4423-81F2-B5FB05AFF31E}"/>
    <dgm:cxn modelId="{C3C7E6DA-4741-426C-8BDA-E3525035DDBF}" type="presOf" srcId="{4A6589B2-AF1A-4E66-852D-3B9995F1BD23}" destId="{7A232559-7E17-462A-9BDF-725811A9F403}" srcOrd="0" destOrd="0" presId="urn:microsoft.com/office/officeart/2005/8/layout/process4"/>
    <dgm:cxn modelId="{C8947B50-5842-4734-80FC-518CBFC2C307}" type="presParOf" srcId="{99A814B9-3ABE-4851-9A79-76C1C14B20B6}" destId="{BC878DF2-6E51-4CE0-B249-D78CB7809FAC}" srcOrd="0" destOrd="0" presId="urn:microsoft.com/office/officeart/2005/8/layout/process4"/>
    <dgm:cxn modelId="{1816E264-977B-4492-A4EA-DD73114DFA3F}" type="presParOf" srcId="{BC878DF2-6E51-4CE0-B249-D78CB7809FAC}" destId="{9AC81A6B-D289-4146-B711-B2921CB8F2F1}" srcOrd="0" destOrd="0" presId="urn:microsoft.com/office/officeart/2005/8/layout/process4"/>
    <dgm:cxn modelId="{F4EA409A-1746-488E-98C8-F40A103AC279}" type="presParOf" srcId="{99A814B9-3ABE-4851-9A79-76C1C14B20B6}" destId="{EA89635C-742A-4A13-9494-9CFAF528C13D}" srcOrd="1" destOrd="0" presId="urn:microsoft.com/office/officeart/2005/8/layout/process4"/>
    <dgm:cxn modelId="{9D517CB5-7286-41F1-A5F2-9220665919F7}" type="presParOf" srcId="{99A814B9-3ABE-4851-9A79-76C1C14B20B6}" destId="{3CE531F3-6F1F-47DF-AC37-D02F8C23F909}" srcOrd="2" destOrd="0" presId="urn:microsoft.com/office/officeart/2005/8/layout/process4"/>
    <dgm:cxn modelId="{99FAA9EB-CE82-4AE3-9FE2-36DB9FE42BE1}" type="presParOf" srcId="{3CE531F3-6F1F-47DF-AC37-D02F8C23F909}" destId="{7A232559-7E17-462A-9BDF-725811A9F403}" srcOrd="0" destOrd="0" presId="urn:microsoft.com/office/officeart/2005/8/layout/process4"/>
    <dgm:cxn modelId="{9536820A-24C3-4424-AB85-810D8D18EF39}" type="presParOf" srcId="{99A814B9-3ABE-4851-9A79-76C1C14B20B6}" destId="{283F4F47-CC3D-427F-9B40-C81CE72DE349}" srcOrd="3" destOrd="0" presId="urn:microsoft.com/office/officeart/2005/8/layout/process4"/>
    <dgm:cxn modelId="{B6E36F5F-622E-4EB6-BEEF-D260CDCE5DD5}" type="presParOf" srcId="{99A814B9-3ABE-4851-9A79-76C1C14B20B6}" destId="{4774A5E8-60B0-4A97-8575-E2B553970824}" srcOrd="4" destOrd="0" presId="urn:microsoft.com/office/officeart/2005/8/layout/process4"/>
    <dgm:cxn modelId="{71DFF766-47AC-4714-8312-96996F8B83E3}" type="presParOf" srcId="{4774A5E8-60B0-4A97-8575-E2B553970824}" destId="{C877062B-3194-495B-BCB7-BF49DFC8C86A}" srcOrd="0" destOrd="0" presId="urn:microsoft.com/office/officeart/2005/8/layout/process4"/>
    <dgm:cxn modelId="{31318541-2828-4E4D-ABB0-A2E551D417D2}" type="presParOf" srcId="{99A814B9-3ABE-4851-9A79-76C1C14B20B6}" destId="{AF145CAE-CB9C-4352-8F7B-526C33090BED}" srcOrd="5" destOrd="0" presId="urn:microsoft.com/office/officeart/2005/8/layout/process4"/>
    <dgm:cxn modelId="{851C23DD-A755-4069-A7E5-67D372EFA1DA}" type="presParOf" srcId="{99A814B9-3ABE-4851-9A79-76C1C14B20B6}" destId="{594D7AA3-F2AF-4488-8613-75D7EB0D11B7}" srcOrd="6" destOrd="0" presId="urn:microsoft.com/office/officeart/2005/8/layout/process4"/>
    <dgm:cxn modelId="{C8906639-BC53-433D-BAAA-BF866CEAA8C3}" type="presParOf" srcId="{594D7AA3-F2AF-4488-8613-75D7EB0D11B7}" destId="{67FE00DB-C4B9-4B0C-A81C-41406178E32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686F7AE-7E61-4E1E-81E6-EC3DD52FE426}" type="doc">
      <dgm:prSet loTypeId="urn:microsoft.com/office/officeart/2005/8/layout/vList2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66D4252-BBDA-4A40-96C6-244387211A8C}">
      <dgm:prSet/>
      <dgm:spPr/>
      <dgm:t>
        <a:bodyPr/>
        <a:lstStyle/>
        <a:p>
          <a:pPr algn="ctr" rtl="0"/>
          <a:r>
            <a:rPr lang="ru-RU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Недопустимы требования к производителю товара, деловой репутации участника закупки, к наличию у него производственных мощностей, технологического оборудования, трудовых, финансовых и других ресурсов, за исключением случаев, когда возможность установить такие требования предусмотрена Законом </a:t>
          </a:r>
          <a:r>
            <a:rPr lang="ru-RU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44-ФЗ (ч. 3 ст. 33 данного Закона).	</a:t>
          </a:r>
          <a:endParaRPr lang="ru-RU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EB3C2C-BEDA-4A10-B438-50E2331C1C0E}" type="parTrans" cxnId="{2886B3E0-B92E-423D-B199-43242809A985}">
      <dgm:prSet/>
      <dgm:spPr/>
      <dgm:t>
        <a:bodyPr/>
        <a:lstStyle/>
        <a:p>
          <a:endParaRPr lang="ru-RU"/>
        </a:p>
      </dgm:t>
    </dgm:pt>
    <dgm:pt modelId="{AA6C3B1B-F3DC-42D2-A414-12280F9BF5AA}" type="sibTrans" cxnId="{2886B3E0-B92E-423D-B199-43242809A985}">
      <dgm:prSet/>
      <dgm:spPr/>
      <dgm:t>
        <a:bodyPr/>
        <a:lstStyle/>
        <a:p>
          <a:endParaRPr lang="ru-RU"/>
        </a:p>
      </dgm:t>
    </dgm:pt>
    <dgm:pt modelId="{721BA8BA-C4C1-43F8-B00D-DCB9E14CED72}" type="pres">
      <dgm:prSet presAssocID="{D686F7AE-7E61-4E1E-81E6-EC3DD52FE4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3CEE60-9F8A-4594-A2F7-3B43D983D553}" type="pres">
      <dgm:prSet presAssocID="{566D4252-BBDA-4A40-96C6-244387211A8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86B3E0-B92E-423D-B199-43242809A985}" srcId="{D686F7AE-7E61-4E1E-81E6-EC3DD52FE426}" destId="{566D4252-BBDA-4A40-96C6-244387211A8C}" srcOrd="0" destOrd="0" parTransId="{EBEB3C2C-BEDA-4A10-B438-50E2331C1C0E}" sibTransId="{AA6C3B1B-F3DC-42D2-A414-12280F9BF5AA}"/>
    <dgm:cxn modelId="{B72AB57E-6E4A-41E2-A3AE-0FAB271C84B4}" type="presOf" srcId="{566D4252-BBDA-4A40-96C6-244387211A8C}" destId="{443CEE60-9F8A-4594-A2F7-3B43D983D553}" srcOrd="0" destOrd="0" presId="urn:microsoft.com/office/officeart/2005/8/layout/vList2"/>
    <dgm:cxn modelId="{2793D455-53C9-4C79-820A-39241FBDFA56}" type="presOf" srcId="{D686F7AE-7E61-4E1E-81E6-EC3DD52FE426}" destId="{721BA8BA-C4C1-43F8-B00D-DCB9E14CED72}" srcOrd="0" destOrd="0" presId="urn:microsoft.com/office/officeart/2005/8/layout/vList2"/>
    <dgm:cxn modelId="{6326EAC2-8E5F-4577-AE59-3B48CEF5198F}" type="presParOf" srcId="{721BA8BA-C4C1-43F8-B00D-DCB9E14CED72}" destId="{443CEE60-9F8A-4594-A2F7-3B43D983D5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36E5A64-80E6-4E5B-9BD9-99B309548257}" type="doc">
      <dgm:prSet loTypeId="urn:microsoft.com/office/officeart/2005/8/layout/process4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5A81217-9A17-40E8-9CB4-0DDC4F767B35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считает, что заказчиком аукционной документации не надлежаще установлены требования к гарантийным обязательствам.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610648-23B6-4202-8A2A-3F5C6A3A92F0}" type="parTrans" cxnId="{5CBAB405-2C4A-42A4-85CE-649E665C7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2DA1D4-DE96-423F-8911-085F69DFADB1}" type="sibTrans" cxnId="{5CBAB405-2C4A-42A4-85CE-649E665C7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932588-AAE4-45ED-B2E2-69A8BD30ED52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приказом Минтранса РФ от 05.02.2019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37 установлено, что гарантийный срок искусственного сооружения, принимаемый для земляного полотна и слоев основания дорожной одежды при капитальном ремонте и ремонте, составляет не менее 6 лет.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911B58-0D42-4369-BFF7-45368168F581}" type="parTrans" cxnId="{D0405356-DF2B-492C-82D5-ECD7713CF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B17B60-39BE-4148-ACFF-69D4C59CC86E}" type="sibTrans" cxnId="{D0405356-DF2B-492C-82D5-ECD7713CF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4680FA-1E70-4B79-8443-4308AEE60E3A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Между тем, согласно пункта 5 описания объекта закупки, заказчиком установлено гарантийный срок эксплуатации, который составляет 3 года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6E0B38-F268-49EC-B972-85BF1FE9A8C8}" type="parTrans" cxnId="{AA3B7F8C-BED0-4E7B-8B78-E736808B6D7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234D71-CFFD-45FA-A8C1-1D0C71D60F15}" type="sibTrans" cxnId="{AA3B7F8C-BED0-4E7B-8B78-E736808B6D7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76FE0D-C000-4395-8E78-005F841DCDFA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заказчиком в описании объекта закупки не надлежаще установлены требования к гарантийным обязательствам в нарушении  части 4 статьи 33 Закона о контрактной системе, следовательно, второй довод жалобы признан обоснованным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E61D9B-7B9B-47EC-BFBE-5AF4F4ED84BC}" type="parTrans" cxnId="{E5F60AFD-004A-4860-BC78-3E7498628F6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FE751B-4B87-4FC8-8703-8247A15B280B}" type="sibTrans" cxnId="{E5F60AFD-004A-4860-BC78-3E7498628F6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8C7EAB-5ED5-48DB-BBB0-881AC4C49472}" type="pres">
      <dgm:prSet presAssocID="{336E5A64-80E6-4E5B-9BD9-99B3095482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F86D0-8898-4422-8FCA-FCC5AAB5E1DD}" type="pres">
      <dgm:prSet presAssocID="{6C76FE0D-C000-4395-8E78-005F841DCDFA}" presName="boxAndChildren" presStyleCnt="0"/>
      <dgm:spPr/>
    </dgm:pt>
    <dgm:pt modelId="{7632989E-5FA7-4846-BE57-D4CA03335424}" type="pres">
      <dgm:prSet presAssocID="{6C76FE0D-C000-4395-8E78-005F841DCDFA}" presName="parentTextBox" presStyleLbl="node1" presStyleIdx="0" presStyleCnt="4"/>
      <dgm:spPr/>
      <dgm:t>
        <a:bodyPr/>
        <a:lstStyle/>
        <a:p>
          <a:endParaRPr lang="ru-RU"/>
        </a:p>
      </dgm:t>
    </dgm:pt>
    <dgm:pt modelId="{77D5BDEA-457A-4B01-B52D-3ACFAFB7731F}" type="pres">
      <dgm:prSet presAssocID="{3C234D71-CFFD-45FA-A8C1-1D0C71D60F15}" presName="sp" presStyleCnt="0"/>
      <dgm:spPr/>
    </dgm:pt>
    <dgm:pt modelId="{C3574BFC-4CAD-415D-AC6C-FB1BD3E84246}" type="pres">
      <dgm:prSet presAssocID="{A74680FA-1E70-4B79-8443-4308AEE60E3A}" presName="arrowAndChildren" presStyleCnt="0"/>
      <dgm:spPr/>
    </dgm:pt>
    <dgm:pt modelId="{45FEB3B9-EC13-4EEF-96DE-96DB76B2E622}" type="pres">
      <dgm:prSet presAssocID="{A74680FA-1E70-4B79-8443-4308AEE60E3A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526EE1C3-F1FB-4360-A199-1EF0DCBEF175}" type="pres">
      <dgm:prSet presAssocID="{37B17B60-39BE-4148-ACFF-69D4C59CC86E}" presName="sp" presStyleCnt="0"/>
      <dgm:spPr/>
    </dgm:pt>
    <dgm:pt modelId="{BF843808-7B53-4D65-B76F-9AAD02BF270B}" type="pres">
      <dgm:prSet presAssocID="{07932588-AAE4-45ED-B2E2-69A8BD30ED52}" presName="arrowAndChildren" presStyleCnt="0"/>
      <dgm:spPr/>
    </dgm:pt>
    <dgm:pt modelId="{C36BD64A-5BFF-40F7-ADE1-A6A1ECF874CD}" type="pres">
      <dgm:prSet presAssocID="{07932588-AAE4-45ED-B2E2-69A8BD30ED52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8FCDA5BF-2D0A-42E2-8403-5D2FEA68ADDF}" type="pres">
      <dgm:prSet presAssocID="{A82DA1D4-DE96-423F-8911-085F69DFADB1}" presName="sp" presStyleCnt="0"/>
      <dgm:spPr/>
    </dgm:pt>
    <dgm:pt modelId="{96467279-262C-4BC5-A103-416A39F65EAC}" type="pres">
      <dgm:prSet presAssocID="{C5A81217-9A17-40E8-9CB4-0DDC4F767B35}" presName="arrowAndChildren" presStyleCnt="0"/>
      <dgm:spPr/>
    </dgm:pt>
    <dgm:pt modelId="{74B29F90-29E0-4A83-955F-371516598608}" type="pres">
      <dgm:prSet presAssocID="{C5A81217-9A17-40E8-9CB4-0DDC4F767B35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E5F60AFD-004A-4860-BC78-3E7498628F6C}" srcId="{336E5A64-80E6-4E5B-9BD9-99B309548257}" destId="{6C76FE0D-C000-4395-8E78-005F841DCDFA}" srcOrd="3" destOrd="0" parTransId="{F6E61D9B-7B9B-47EC-BFBE-5AF4F4ED84BC}" sibTransId="{5BFE751B-4B87-4FC8-8703-8247A15B280B}"/>
    <dgm:cxn modelId="{AA3B7F8C-BED0-4E7B-8B78-E736808B6D7C}" srcId="{336E5A64-80E6-4E5B-9BD9-99B309548257}" destId="{A74680FA-1E70-4B79-8443-4308AEE60E3A}" srcOrd="2" destOrd="0" parTransId="{766E0B38-F268-49EC-B972-85BF1FE9A8C8}" sibTransId="{3C234D71-CFFD-45FA-A8C1-1D0C71D60F15}"/>
    <dgm:cxn modelId="{D1873672-8417-46B5-B921-5DBD2D8B01E1}" type="presOf" srcId="{336E5A64-80E6-4E5B-9BD9-99B309548257}" destId="{688C7EAB-5ED5-48DB-BBB0-881AC4C49472}" srcOrd="0" destOrd="0" presId="urn:microsoft.com/office/officeart/2005/8/layout/process4"/>
    <dgm:cxn modelId="{D0405356-DF2B-492C-82D5-ECD7713CF78B}" srcId="{336E5A64-80E6-4E5B-9BD9-99B309548257}" destId="{07932588-AAE4-45ED-B2E2-69A8BD30ED52}" srcOrd="1" destOrd="0" parTransId="{CB911B58-0D42-4369-BFF7-45368168F581}" sibTransId="{37B17B60-39BE-4148-ACFF-69D4C59CC86E}"/>
    <dgm:cxn modelId="{23B1B4A3-0675-4B95-970B-CB70C1888228}" type="presOf" srcId="{6C76FE0D-C000-4395-8E78-005F841DCDFA}" destId="{7632989E-5FA7-4846-BE57-D4CA03335424}" srcOrd="0" destOrd="0" presId="urn:microsoft.com/office/officeart/2005/8/layout/process4"/>
    <dgm:cxn modelId="{E2A9CAA8-2109-4ACC-B89E-03CBFC1BA28A}" type="presOf" srcId="{07932588-AAE4-45ED-B2E2-69A8BD30ED52}" destId="{C36BD64A-5BFF-40F7-ADE1-A6A1ECF874CD}" srcOrd="0" destOrd="0" presId="urn:microsoft.com/office/officeart/2005/8/layout/process4"/>
    <dgm:cxn modelId="{E6CA8B8D-8081-4E84-807D-136BDD503054}" type="presOf" srcId="{A74680FA-1E70-4B79-8443-4308AEE60E3A}" destId="{45FEB3B9-EC13-4EEF-96DE-96DB76B2E622}" srcOrd="0" destOrd="0" presId="urn:microsoft.com/office/officeart/2005/8/layout/process4"/>
    <dgm:cxn modelId="{7C831210-3E9B-451E-B6C4-132EC7F4FA83}" type="presOf" srcId="{C5A81217-9A17-40E8-9CB4-0DDC4F767B35}" destId="{74B29F90-29E0-4A83-955F-371516598608}" srcOrd="0" destOrd="0" presId="urn:microsoft.com/office/officeart/2005/8/layout/process4"/>
    <dgm:cxn modelId="{5CBAB405-2C4A-42A4-85CE-649E665C778B}" srcId="{336E5A64-80E6-4E5B-9BD9-99B309548257}" destId="{C5A81217-9A17-40E8-9CB4-0DDC4F767B35}" srcOrd="0" destOrd="0" parTransId="{27610648-23B6-4202-8A2A-3F5C6A3A92F0}" sibTransId="{A82DA1D4-DE96-423F-8911-085F69DFADB1}"/>
    <dgm:cxn modelId="{508DA28C-519E-489E-BF3B-3B6AA461AB4A}" type="presParOf" srcId="{688C7EAB-5ED5-48DB-BBB0-881AC4C49472}" destId="{E89F86D0-8898-4422-8FCA-FCC5AAB5E1DD}" srcOrd="0" destOrd="0" presId="urn:microsoft.com/office/officeart/2005/8/layout/process4"/>
    <dgm:cxn modelId="{43448472-6331-4CB7-82E2-CE540CCA7F5B}" type="presParOf" srcId="{E89F86D0-8898-4422-8FCA-FCC5AAB5E1DD}" destId="{7632989E-5FA7-4846-BE57-D4CA03335424}" srcOrd="0" destOrd="0" presId="urn:microsoft.com/office/officeart/2005/8/layout/process4"/>
    <dgm:cxn modelId="{030054DA-3ECF-4D9C-B46F-4D232820C0F1}" type="presParOf" srcId="{688C7EAB-5ED5-48DB-BBB0-881AC4C49472}" destId="{77D5BDEA-457A-4B01-B52D-3ACFAFB7731F}" srcOrd="1" destOrd="0" presId="urn:microsoft.com/office/officeart/2005/8/layout/process4"/>
    <dgm:cxn modelId="{97ACF997-CC15-4D74-A111-6398D70D6D4B}" type="presParOf" srcId="{688C7EAB-5ED5-48DB-BBB0-881AC4C49472}" destId="{C3574BFC-4CAD-415D-AC6C-FB1BD3E84246}" srcOrd="2" destOrd="0" presId="urn:microsoft.com/office/officeart/2005/8/layout/process4"/>
    <dgm:cxn modelId="{D710C9C4-7156-463F-AB4D-29153541EAA9}" type="presParOf" srcId="{C3574BFC-4CAD-415D-AC6C-FB1BD3E84246}" destId="{45FEB3B9-EC13-4EEF-96DE-96DB76B2E622}" srcOrd="0" destOrd="0" presId="urn:microsoft.com/office/officeart/2005/8/layout/process4"/>
    <dgm:cxn modelId="{3F6DEC7C-9CA7-4BD0-9610-CC7FA0F86BF3}" type="presParOf" srcId="{688C7EAB-5ED5-48DB-BBB0-881AC4C49472}" destId="{526EE1C3-F1FB-4360-A199-1EF0DCBEF175}" srcOrd="3" destOrd="0" presId="urn:microsoft.com/office/officeart/2005/8/layout/process4"/>
    <dgm:cxn modelId="{090D6CF9-0437-48E3-B657-6CF13C04144F}" type="presParOf" srcId="{688C7EAB-5ED5-48DB-BBB0-881AC4C49472}" destId="{BF843808-7B53-4D65-B76F-9AAD02BF270B}" srcOrd="4" destOrd="0" presId="urn:microsoft.com/office/officeart/2005/8/layout/process4"/>
    <dgm:cxn modelId="{081B7281-1D7E-4EFB-8655-9681D2FBE1D3}" type="presParOf" srcId="{BF843808-7B53-4D65-B76F-9AAD02BF270B}" destId="{C36BD64A-5BFF-40F7-ADE1-A6A1ECF874CD}" srcOrd="0" destOrd="0" presId="urn:microsoft.com/office/officeart/2005/8/layout/process4"/>
    <dgm:cxn modelId="{2376BFA9-5795-48CB-8C05-FBF4C3A0B85B}" type="presParOf" srcId="{688C7EAB-5ED5-48DB-BBB0-881AC4C49472}" destId="{8FCDA5BF-2D0A-42E2-8403-5D2FEA68ADDF}" srcOrd="5" destOrd="0" presId="urn:microsoft.com/office/officeart/2005/8/layout/process4"/>
    <dgm:cxn modelId="{FCBC361C-9C69-4B29-AA78-9345410C3517}" type="presParOf" srcId="{688C7EAB-5ED5-48DB-BBB0-881AC4C49472}" destId="{96467279-262C-4BC5-A103-416A39F65EAC}" srcOrd="6" destOrd="0" presId="urn:microsoft.com/office/officeart/2005/8/layout/process4"/>
    <dgm:cxn modelId="{B986CA97-AB4D-47B1-B01C-990B4B111F23}" type="presParOf" srcId="{96467279-262C-4BC5-A103-416A39F65EAC}" destId="{74B29F90-29E0-4A83-955F-37151659860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36E5A64-80E6-4E5B-9BD9-99B309548257}" type="doc">
      <dgm:prSet loTypeId="urn:microsoft.com/office/officeart/2005/8/layout/process4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5A81217-9A17-40E8-9CB4-0DDC4F767B35}">
      <dgm:prSet custT="1"/>
      <dgm:spPr/>
      <dgm:t>
        <a:bodyPr/>
        <a:lstStyle/>
        <a:p>
          <a:pPr rtl="0"/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Заказчиком по позиции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 "Перчатки смотровые (диагностические) хлоропреновые" указано: </a:t>
          </a:r>
        </a:p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"Срок годности - 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5лет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".</a:t>
          </a:r>
        </a:p>
        <a:p>
          <a:pPr rtl="0"/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610648-23B6-4202-8A2A-3F5C6A3A92F0}" type="parTrans" cxnId="{5CBAB405-2C4A-42A4-85CE-649E665C7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2DA1D4-DE96-423F-8911-085F69DFADB1}" type="sibTrans" cxnId="{5CBAB405-2C4A-42A4-85CE-649E665C7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932588-AAE4-45ED-B2E2-69A8BD30ED52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Закупка перчаток проводится для обеспечения нужд лечебного учреждения на срок до 31.12.2021 года.</a:t>
          </a:r>
        </a:p>
        <a:p>
          <a:pPr rtl="0"/>
          <a:endParaRPr lang="ru-RU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911B58-0D42-4369-BFF7-45368168F581}" type="parTrans" cxnId="{D0405356-DF2B-492C-82D5-ECD7713CF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B17B60-39BE-4148-ACFF-69D4C59CC86E}" type="sibTrans" cxnId="{D0405356-DF2B-492C-82D5-ECD7713CF78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4680FA-1E70-4B79-8443-4308AEE60E3A}">
      <dgm:prSet custT="1"/>
      <dgm:spPr/>
      <dgm:t>
        <a:bodyPr/>
        <a:lstStyle/>
        <a:p>
          <a:pPr rtl="0"/>
          <a:endParaRPr lang="ru-RU" sz="1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письмом ФАС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ИА/34601/17 от 24.05.2017ребование заказчиков к остаточному сроку годности, значительно превышающему планируемый период потребления (например, при планировании закупки на календарный год заказчиком требуется к поставке лекарственный препарат с остаточным сроком годности 18 месяцев), может иметь признаки нарушения Закона</a:t>
          </a:r>
        </a:p>
        <a:p>
          <a:pPr rtl="0"/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endParaRPr lang="ru-RU" sz="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6E0B38-F268-49EC-B972-85BF1FE9A8C8}" type="parTrans" cxnId="{AA3B7F8C-BED0-4E7B-8B78-E736808B6D7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234D71-CFFD-45FA-A8C1-1D0C71D60F15}" type="sibTrans" cxnId="{AA3B7F8C-BED0-4E7B-8B78-E736808B6D7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76FE0D-C000-4395-8E78-005F841DCDFA}">
      <dgm:prSet custT="1"/>
      <dgm:spPr/>
      <dgm:t>
        <a:bodyPr/>
        <a:lstStyle/>
        <a:p>
          <a:pPr rtl="0"/>
          <a:endParaRPr lang="ru-RU" sz="1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Требование остаточного срока годности 5 лет является необоснованным. Потребность лечебного учреждения можно обеспечить и перчатками с остаточным сроком годности 18 месяцев. Таким образом, действия Заказчика нарушают часть 4 статьи 33, пункт 1 части 1 статьи 64 Закона</a:t>
          </a:r>
        </a:p>
        <a:p>
          <a:pPr rtl="0"/>
          <a:endParaRPr lang="ru-RU" sz="1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E61D9B-7B9B-47EC-BFBE-5AF4F4ED84BC}" type="parTrans" cxnId="{E5F60AFD-004A-4860-BC78-3E7498628F6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FE751B-4B87-4FC8-8703-8247A15B280B}" type="sibTrans" cxnId="{E5F60AFD-004A-4860-BC78-3E7498628F6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8C7EAB-5ED5-48DB-BBB0-881AC4C49472}" type="pres">
      <dgm:prSet presAssocID="{336E5A64-80E6-4E5B-9BD9-99B3095482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F86D0-8898-4422-8FCA-FCC5AAB5E1DD}" type="pres">
      <dgm:prSet presAssocID="{6C76FE0D-C000-4395-8E78-005F841DCDFA}" presName="boxAndChildren" presStyleCnt="0"/>
      <dgm:spPr/>
    </dgm:pt>
    <dgm:pt modelId="{7632989E-5FA7-4846-BE57-D4CA03335424}" type="pres">
      <dgm:prSet presAssocID="{6C76FE0D-C000-4395-8E78-005F841DCDFA}" presName="parentTextBox" presStyleLbl="node1" presStyleIdx="0" presStyleCnt="4" custLinFactNeighborY="-4908"/>
      <dgm:spPr/>
      <dgm:t>
        <a:bodyPr/>
        <a:lstStyle/>
        <a:p>
          <a:endParaRPr lang="ru-RU"/>
        </a:p>
      </dgm:t>
    </dgm:pt>
    <dgm:pt modelId="{77D5BDEA-457A-4B01-B52D-3ACFAFB7731F}" type="pres">
      <dgm:prSet presAssocID="{3C234D71-CFFD-45FA-A8C1-1D0C71D60F15}" presName="sp" presStyleCnt="0"/>
      <dgm:spPr/>
    </dgm:pt>
    <dgm:pt modelId="{C3574BFC-4CAD-415D-AC6C-FB1BD3E84246}" type="pres">
      <dgm:prSet presAssocID="{A74680FA-1E70-4B79-8443-4308AEE60E3A}" presName="arrowAndChildren" presStyleCnt="0"/>
      <dgm:spPr/>
    </dgm:pt>
    <dgm:pt modelId="{45FEB3B9-EC13-4EEF-96DE-96DB76B2E622}" type="pres">
      <dgm:prSet presAssocID="{A74680FA-1E70-4B79-8443-4308AEE60E3A}" presName="parentTextArrow" presStyleLbl="node1" presStyleIdx="1" presStyleCnt="4" custLinFactNeighborX="5530" custLinFactNeighborY="3596"/>
      <dgm:spPr/>
      <dgm:t>
        <a:bodyPr/>
        <a:lstStyle/>
        <a:p>
          <a:endParaRPr lang="ru-RU"/>
        </a:p>
      </dgm:t>
    </dgm:pt>
    <dgm:pt modelId="{526EE1C3-F1FB-4360-A199-1EF0DCBEF175}" type="pres">
      <dgm:prSet presAssocID="{37B17B60-39BE-4148-ACFF-69D4C59CC86E}" presName="sp" presStyleCnt="0"/>
      <dgm:spPr/>
    </dgm:pt>
    <dgm:pt modelId="{BF843808-7B53-4D65-B76F-9AAD02BF270B}" type="pres">
      <dgm:prSet presAssocID="{07932588-AAE4-45ED-B2E2-69A8BD30ED52}" presName="arrowAndChildren" presStyleCnt="0"/>
      <dgm:spPr/>
    </dgm:pt>
    <dgm:pt modelId="{C36BD64A-5BFF-40F7-ADE1-A6A1ECF874CD}" type="pres">
      <dgm:prSet presAssocID="{07932588-AAE4-45ED-B2E2-69A8BD30ED52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8FCDA5BF-2D0A-42E2-8403-5D2FEA68ADDF}" type="pres">
      <dgm:prSet presAssocID="{A82DA1D4-DE96-423F-8911-085F69DFADB1}" presName="sp" presStyleCnt="0"/>
      <dgm:spPr/>
    </dgm:pt>
    <dgm:pt modelId="{96467279-262C-4BC5-A103-416A39F65EAC}" type="pres">
      <dgm:prSet presAssocID="{C5A81217-9A17-40E8-9CB4-0DDC4F767B35}" presName="arrowAndChildren" presStyleCnt="0"/>
      <dgm:spPr/>
    </dgm:pt>
    <dgm:pt modelId="{74B29F90-29E0-4A83-955F-371516598608}" type="pres">
      <dgm:prSet presAssocID="{C5A81217-9A17-40E8-9CB4-0DDC4F767B35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435330AF-C4D3-4102-9A69-4419316DE0DE}" type="presOf" srcId="{07932588-AAE4-45ED-B2E2-69A8BD30ED52}" destId="{C36BD64A-5BFF-40F7-ADE1-A6A1ECF874CD}" srcOrd="0" destOrd="0" presId="urn:microsoft.com/office/officeart/2005/8/layout/process4"/>
    <dgm:cxn modelId="{4B7CD6EF-E354-44FB-AAF9-2F58275961BD}" type="presOf" srcId="{336E5A64-80E6-4E5B-9BD9-99B309548257}" destId="{688C7EAB-5ED5-48DB-BBB0-881AC4C49472}" srcOrd="0" destOrd="0" presId="urn:microsoft.com/office/officeart/2005/8/layout/process4"/>
    <dgm:cxn modelId="{AA3B7F8C-BED0-4E7B-8B78-E736808B6D7C}" srcId="{336E5A64-80E6-4E5B-9BD9-99B309548257}" destId="{A74680FA-1E70-4B79-8443-4308AEE60E3A}" srcOrd="2" destOrd="0" parTransId="{766E0B38-F268-49EC-B972-85BF1FE9A8C8}" sibTransId="{3C234D71-CFFD-45FA-A8C1-1D0C71D60F15}"/>
    <dgm:cxn modelId="{D0405356-DF2B-492C-82D5-ECD7713CF78B}" srcId="{336E5A64-80E6-4E5B-9BD9-99B309548257}" destId="{07932588-AAE4-45ED-B2E2-69A8BD30ED52}" srcOrd="1" destOrd="0" parTransId="{CB911B58-0D42-4369-BFF7-45368168F581}" sibTransId="{37B17B60-39BE-4148-ACFF-69D4C59CC86E}"/>
    <dgm:cxn modelId="{1CF58C0E-60F6-4AB9-B9FA-7845BA7D19F9}" type="presOf" srcId="{A74680FA-1E70-4B79-8443-4308AEE60E3A}" destId="{45FEB3B9-EC13-4EEF-96DE-96DB76B2E622}" srcOrd="0" destOrd="0" presId="urn:microsoft.com/office/officeart/2005/8/layout/process4"/>
    <dgm:cxn modelId="{F7543E44-69FC-49B0-B3C8-0E0AC24152C8}" type="presOf" srcId="{6C76FE0D-C000-4395-8E78-005F841DCDFA}" destId="{7632989E-5FA7-4846-BE57-D4CA03335424}" srcOrd="0" destOrd="0" presId="urn:microsoft.com/office/officeart/2005/8/layout/process4"/>
    <dgm:cxn modelId="{E5F60AFD-004A-4860-BC78-3E7498628F6C}" srcId="{336E5A64-80E6-4E5B-9BD9-99B309548257}" destId="{6C76FE0D-C000-4395-8E78-005F841DCDFA}" srcOrd="3" destOrd="0" parTransId="{F6E61D9B-7B9B-47EC-BFBE-5AF4F4ED84BC}" sibTransId="{5BFE751B-4B87-4FC8-8703-8247A15B280B}"/>
    <dgm:cxn modelId="{5CBAB405-2C4A-42A4-85CE-649E665C778B}" srcId="{336E5A64-80E6-4E5B-9BD9-99B309548257}" destId="{C5A81217-9A17-40E8-9CB4-0DDC4F767B35}" srcOrd="0" destOrd="0" parTransId="{27610648-23B6-4202-8A2A-3F5C6A3A92F0}" sibTransId="{A82DA1D4-DE96-423F-8911-085F69DFADB1}"/>
    <dgm:cxn modelId="{5C5AEAC6-2F3E-4D6B-B3C6-3E0036672D45}" type="presOf" srcId="{C5A81217-9A17-40E8-9CB4-0DDC4F767B35}" destId="{74B29F90-29E0-4A83-955F-371516598608}" srcOrd="0" destOrd="0" presId="urn:microsoft.com/office/officeart/2005/8/layout/process4"/>
    <dgm:cxn modelId="{0809632F-F9A1-4C03-83AF-2A31C6540F07}" type="presParOf" srcId="{688C7EAB-5ED5-48DB-BBB0-881AC4C49472}" destId="{E89F86D0-8898-4422-8FCA-FCC5AAB5E1DD}" srcOrd="0" destOrd="0" presId="urn:microsoft.com/office/officeart/2005/8/layout/process4"/>
    <dgm:cxn modelId="{9AFCD7E5-6874-4662-901C-A92F0A146224}" type="presParOf" srcId="{E89F86D0-8898-4422-8FCA-FCC5AAB5E1DD}" destId="{7632989E-5FA7-4846-BE57-D4CA03335424}" srcOrd="0" destOrd="0" presId="urn:microsoft.com/office/officeart/2005/8/layout/process4"/>
    <dgm:cxn modelId="{ACB91F5B-EEAA-45BD-8BDF-950F5913F9CA}" type="presParOf" srcId="{688C7EAB-5ED5-48DB-BBB0-881AC4C49472}" destId="{77D5BDEA-457A-4B01-B52D-3ACFAFB7731F}" srcOrd="1" destOrd="0" presId="urn:microsoft.com/office/officeart/2005/8/layout/process4"/>
    <dgm:cxn modelId="{CFA33F01-9496-4DA6-AD75-50F713D66509}" type="presParOf" srcId="{688C7EAB-5ED5-48DB-BBB0-881AC4C49472}" destId="{C3574BFC-4CAD-415D-AC6C-FB1BD3E84246}" srcOrd="2" destOrd="0" presId="urn:microsoft.com/office/officeart/2005/8/layout/process4"/>
    <dgm:cxn modelId="{19E90406-B873-43E6-A4C9-A6A1376C27A0}" type="presParOf" srcId="{C3574BFC-4CAD-415D-AC6C-FB1BD3E84246}" destId="{45FEB3B9-EC13-4EEF-96DE-96DB76B2E622}" srcOrd="0" destOrd="0" presId="urn:microsoft.com/office/officeart/2005/8/layout/process4"/>
    <dgm:cxn modelId="{A2C795C5-6415-498D-97A6-88F9B8ADF077}" type="presParOf" srcId="{688C7EAB-5ED5-48DB-BBB0-881AC4C49472}" destId="{526EE1C3-F1FB-4360-A199-1EF0DCBEF175}" srcOrd="3" destOrd="0" presId="urn:microsoft.com/office/officeart/2005/8/layout/process4"/>
    <dgm:cxn modelId="{45AB3311-1E96-4C9B-B7CE-D261A96240B2}" type="presParOf" srcId="{688C7EAB-5ED5-48DB-BBB0-881AC4C49472}" destId="{BF843808-7B53-4D65-B76F-9AAD02BF270B}" srcOrd="4" destOrd="0" presId="urn:microsoft.com/office/officeart/2005/8/layout/process4"/>
    <dgm:cxn modelId="{51EFF311-3588-4B96-B98E-D1177297FD22}" type="presParOf" srcId="{BF843808-7B53-4D65-B76F-9AAD02BF270B}" destId="{C36BD64A-5BFF-40F7-ADE1-A6A1ECF874CD}" srcOrd="0" destOrd="0" presId="urn:microsoft.com/office/officeart/2005/8/layout/process4"/>
    <dgm:cxn modelId="{8E26DA37-5D4C-4EE4-8D0C-A5F08786CB9E}" type="presParOf" srcId="{688C7EAB-5ED5-48DB-BBB0-881AC4C49472}" destId="{8FCDA5BF-2D0A-42E2-8403-5D2FEA68ADDF}" srcOrd="5" destOrd="0" presId="urn:microsoft.com/office/officeart/2005/8/layout/process4"/>
    <dgm:cxn modelId="{1C2A4336-7107-4523-991F-AE09619F1304}" type="presParOf" srcId="{688C7EAB-5ED5-48DB-BBB0-881AC4C49472}" destId="{96467279-262C-4BC5-A103-416A39F65EAC}" srcOrd="6" destOrd="0" presId="urn:microsoft.com/office/officeart/2005/8/layout/process4"/>
    <dgm:cxn modelId="{7185B446-A7DE-4109-964A-B84EB34EBBB1}" type="presParOf" srcId="{96467279-262C-4BC5-A103-416A39F65EAC}" destId="{74B29F90-29E0-4A83-955F-37151659860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51DB033-CB3A-4556-9933-2BBD3DDBEC71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ED962E7-099B-4B19-898B-409FA07AAE64}">
      <dgm:prSet/>
      <dgm:spPr/>
      <dgm:t>
        <a:bodyPr/>
        <a:lstStyle/>
        <a:p>
          <a:pPr rtl="0"/>
          <a:r>
            <a:rPr lang="ru-RU" smtClean="0"/>
            <a:t>В соответствии с частью 1 статьи 26 Федерального закона от 23.11.2009 № 261-ФЗ государственные и муниципальные заказчики обязаны осуществлять закупки товаров, работ, услуг для обеспечения государственных и муниципальных нужд в соответствии с требованиями энергетической эффективности этих товаров, работ, услуг.</a:t>
          </a:r>
          <a:endParaRPr lang="ru-RU"/>
        </a:p>
      </dgm:t>
    </dgm:pt>
    <dgm:pt modelId="{506A36F1-CAAC-4CC4-97AF-CA403D2152D7}" type="parTrans" cxnId="{A791346D-D528-49F3-B76A-BE491D6563B6}">
      <dgm:prSet/>
      <dgm:spPr/>
      <dgm:t>
        <a:bodyPr/>
        <a:lstStyle/>
        <a:p>
          <a:endParaRPr lang="ru-RU"/>
        </a:p>
      </dgm:t>
    </dgm:pt>
    <dgm:pt modelId="{CBCEBF75-9513-49C9-9D14-CE3ECE846C23}" type="sibTrans" cxnId="{A791346D-D528-49F3-B76A-BE491D6563B6}">
      <dgm:prSet/>
      <dgm:spPr/>
      <dgm:t>
        <a:bodyPr/>
        <a:lstStyle/>
        <a:p>
          <a:endParaRPr lang="ru-RU"/>
        </a:p>
      </dgm:t>
    </dgm:pt>
    <dgm:pt modelId="{0FD4FD86-5FA5-4F98-A9DD-4D090A5BFC32}">
      <dgm:prSet/>
      <dgm:spPr/>
      <dgm:t>
        <a:bodyPr/>
        <a:lstStyle/>
        <a:p>
          <a:pPr rtl="0"/>
          <a:r>
            <a:rPr lang="ru-RU" dirty="0" smtClean="0"/>
            <a:t>Постановлением Правительства РФ от 31.12.2009 № 1221 был утвержден Перечень товаров, в отношении которых устанавливаются требования энергетической эффективности. </a:t>
          </a:r>
          <a:endParaRPr lang="ru-RU" dirty="0"/>
        </a:p>
      </dgm:t>
    </dgm:pt>
    <dgm:pt modelId="{A00E14B5-C386-47F8-99B9-4047A996D7C3}" type="parTrans" cxnId="{EDEA8665-0922-4C27-ADB2-65955C988D96}">
      <dgm:prSet/>
      <dgm:spPr/>
      <dgm:t>
        <a:bodyPr/>
        <a:lstStyle/>
        <a:p>
          <a:endParaRPr lang="ru-RU"/>
        </a:p>
      </dgm:t>
    </dgm:pt>
    <dgm:pt modelId="{2DE6F5ED-0A7E-4C04-A9B9-84F423D6F443}" type="sibTrans" cxnId="{EDEA8665-0922-4C27-ADB2-65955C988D96}">
      <dgm:prSet/>
      <dgm:spPr/>
      <dgm:t>
        <a:bodyPr/>
        <a:lstStyle/>
        <a:p>
          <a:endParaRPr lang="ru-RU"/>
        </a:p>
      </dgm:t>
    </dgm:pt>
    <dgm:pt modelId="{2A906E63-D61A-4F2C-897A-44E10CECC0AA}">
      <dgm:prSet/>
      <dgm:spPr/>
      <dgm:t>
        <a:bodyPr/>
        <a:lstStyle/>
        <a:p>
          <a:pPr rtl="0"/>
          <a:r>
            <a:rPr lang="ru-RU" dirty="0" smtClean="0"/>
            <a:t>Приказом установлены требования только для некоторых видов товаров из указанного перечня со следующими кодами ОКПД2:</a:t>
          </a:r>
          <a:endParaRPr lang="ru-RU" dirty="0"/>
        </a:p>
      </dgm:t>
    </dgm:pt>
    <dgm:pt modelId="{B53D2265-74CB-4406-9E9B-2040D7474A9F}" type="parTrans" cxnId="{F5446D66-34AD-4D4E-BC46-10902E3B0834}">
      <dgm:prSet/>
      <dgm:spPr/>
      <dgm:t>
        <a:bodyPr/>
        <a:lstStyle/>
        <a:p>
          <a:endParaRPr lang="ru-RU"/>
        </a:p>
      </dgm:t>
    </dgm:pt>
    <dgm:pt modelId="{6CC57E53-2214-45F5-8A12-88D00ADB40A0}" type="sibTrans" cxnId="{F5446D66-34AD-4D4E-BC46-10902E3B0834}">
      <dgm:prSet/>
      <dgm:spPr/>
      <dgm:t>
        <a:bodyPr/>
        <a:lstStyle/>
        <a:p>
          <a:endParaRPr lang="ru-RU"/>
        </a:p>
      </dgm:t>
    </dgm:pt>
    <dgm:pt modelId="{BFAE1A50-0883-48FF-9BF3-C8B6646A9607}">
      <dgm:prSet/>
      <dgm:spPr/>
      <dgm:t>
        <a:bodyPr/>
        <a:lstStyle/>
        <a:p>
          <a:pPr rtl="0"/>
          <a:r>
            <a:rPr lang="ru-RU" b="1" dirty="0" smtClean="0"/>
            <a:t>27.11.23, 27.11.24, 27.11.25 – двигатели электрические асинхронные</a:t>
          </a:r>
          <a:endParaRPr lang="ru-RU" b="1" dirty="0"/>
        </a:p>
      </dgm:t>
    </dgm:pt>
    <dgm:pt modelId="{59B3DCF6-0008-4BF7-B0B9-96D982DE70F7}" type="parTrans" cxnId="{B0C71239-88D6-41B2-9A13-7675BA4D6BA8}">
      <dgm:prSet/>
      <dgm:spPr/>
      <dgm:t>
        <a:bodyPr/>
        <a:lstStyle/>
        <a:p>
          <a:endParaRPr lang="ru-RU"/>
        </a:p>
      </dgm:t>
    </dgm:pt>
    <dgm:pt modelId="{AE7103C1-181A-49B1-911E-7A0F1630DDC1}" type="sibTrans" cxnId="{B0C71239-88D6-41B2-9A13-7675BA4D6BA8}">
      <dgm:prSet/>
      <dgm:spPr/>
      <dgm:t>
        <a:bodyPr/>
        <a:lstStyle/>
        <a:p>
          <a:endParaRPr lang="ru-RU"/>
        </a:p>
      </dgm:t>
    </dgm:pt>
    <dgm:pt modelId="{0CBB498B-D3F1-48D2-9F23-30CA0D28B67A}">
      <dgm:prSet/>
      <dgm:spPr/>
      <dgm:t>
        <a:bodyPr/>
        <a:lstStyle/>
        <a:p>
          <a:pPr rtl="0"/>
          <a:r>
            <a:rPr lang="ru-RU" b="1" dirty="0" smtClean="0"/>
            <a:t>26.40.20 – телевизоры</a:t>
          </a:r>
          <a:endParaRPr lang="ru-RU" b="1" dirty="0"/>
        </a:p>
      </dgm:t>
    </dgm:pt>
    <dgm:pt modelId="{4BA037D9-CC5C-4990-B78A-BE0CD4F678BD}" type="parTrans" cxnId="{B8CCDCD6-B6FB-4F40-8011-278DEF387957}">
      <dgm:prSet/>
      <dgm:spPr/>
      <dgm:t>
        <a:bodyPr/>
        <a:lstStyle/>
        <a:p>
          <a:endParaRPr lang="ru-RU"/>
        </a:p>
      </dgm:t>
    </dgm:pt>
    <dgm:pt modelId="{0016FDA3-59EB-473B-B175-448B3C8ED9CB}" type="sibTrans" cxnId="{B8CCDCD6-B6FB-4F40-8011-278DEF387957}">
      <dgm:prSet/>
      <dgm:spPr/>
      <dgm:t>
        <a:bodyPr/>
        <a:lstStyle/>
        <a:p>
          <a:endParaRPr lang="ru-RU"/>
        </a:p>
      </dgm:t>
    </dgm:pt>
    <dgm:pt modelId="{560F4A53-EAC1-4F66-985C-11C6DDE8500F}">
      <dgm:prSet/>
      <dgm:spPr/>
      <dgm:t>
        <a:bodyPr/>
        <a:lstStyle/>
        <a:p>
          <a:pPr rtl="0"/>
          <a:r>
            <a:rPr lang="ru-RU" b="1" dirty="0" smtClean="0"/>
            <a:t>28.13 – насосы для воды</a:t>
          </a:r>
          <a:endParaRPr lang="ru-RU" b="1" dirty="0"/>
        </a:p>
      </dgm:t>
    </dgm:pt>
    <dgm:pt modelId="{850FF247-793A-4020-9653-6379618CF801}" type="parTrans" cxnId="{282ACBF5-8C44-4809-843F-213BF78B4B85}">
      <dgm:prSet/>
      <dgm:spPr/>
      <dgm:t>
        <a:bodyPr/>
        <a:lstStyle/>
        <a:p>
          <a:endParaRPr lang="ru-RU"/>
        </a:p>
      </dgm:t>
    </dgm:pt>
    <dgm:pt modelId="{C498C133-A7ED-4EFB-A8C9-AB2366011F24}" type="sibTrans" cxnId="{282ACBF5-8C44-4809-843F-213BF78B4B85}">
      <dgm:prSet/>
      <dgm:spPr/>
      <dgm:t>
        <a:bodyPr/>
        <a:lstStyle/>
        <a:p>
          <a:endParaRPr lang="ru-RU"/>
        </a:p>
      </dgm:t>
    </dgm:pt>
    <dgm:pt modelId="{156F8D2F-9F57-4F4B-BA4F-9FE5419BF8F0}">
      <dgm:prSet/>
      <dgm:spPr/>
      <dgm:t>
        <a:bodyPr/>
        <a:lstStyle/>
        <a:p>
          <a:pPr rtl="0"/>
          <a:r>
            <a:rPr lang="ru-RU" b="1" dirty="0" smtClean="0"/>
            <a:t>27.51.15.110 – комнатные вентиляторы</a:t>
          </a:r>
          <a:endParaRPr lang="ru-RU" b="1" dirty="0"/>
        </a:p>
      </dgm:t>
    </dgm:pt>
    <dgm:pt modelId="{6780FAE4-A81F-41D9-8E3C-EED06E7C8DBC}" type="parTrans" cxnId="{527C7700-42EB-4CBA-9B32-484EF84DBC80}">
      <dgm:prSet/>
      <dgm:spPr/>
      <dgm:t>
        <a:bodyPr/>
        <a:lstStyle/>
        <a:p>
          <a:endParaRPr lang="ru-RU"/>
        </a:p>
      </dgm:t>
    </dgm:pt>
    <dgm:pt modelId="{A38F0E65-8604-4D1D-A770-1003D29F2930}" type="sibTrans" cxnId="{527C7700-42EB-4CBA-9B32-484EF84DBC80}">
      <dgm:prSet/>
      <dgm:spPr/>
      <dgm:t>
        <a:bodyPr/>
        <a:lstStyle/>
        <a:p>
          <a:endParaRPr lang="ru-RU"/>
        </a:p>
      </dgm:t>
    </dgm:pt>
    <dgm:pt modelId="{78331974-084D-495B-9F91-3A547CE9610C}">
      <dgm:prSet/>
      <dgm:spPr/>
      <dgm:t>
        <a:bodyPr/>
        <a:lstStyle/>
        <a:p>
          <a:pPr rtl="0"/>
          <a:r>
            <a:rPr lang="ru-RU" b="1" dirty="0" smtClean="0"/>
            <a:t>28.25.12 – кондиционеры воздуха</a:t>
          </a:r>
          <a:endParaRPr lang="ru-RU" b="1" dirty="0"/>
        </a:p>
      </dgm:t>
    </dgm:pt>
    <dgm:pt modelId="{F9CABABF-8706-4A03-A24B-6AC854C7025D}" type="parTrans" cxnId="{AF34079B-4E9A-4EE7-AB92-BE3942633C07}">
      <dgm:prSet/>
      <dgm:spPr/>
      <dgm:t>
        <a:bodyPr/>
        <a:lstStyle/>
        <a:p>
          <a:endParaRPr lang="ru-RU"/>
        </a:p>
      </dgm:t>
    </dgm:pt>
    <dgm:pt modelId="{4326BC6C-2099-4246-A8A0-8D13082301B3}" type="sibTrans" cxnId="{AF34079B-4E9A-4EE7-AB92-BE3942633C07}">
      <dgm:prSet/>
      <dgm:spPr/>
      <dgm:t>
        <a:bodyPr/>
        <a:lstStyle/>
        <a:p>
          <a:endParaRPr lang="ru-RU"/>
        </a:p>
      </dgm:t>
    </dgm:pt>
    <dgm:pt modelId="{D19F4E85-81C3-4A61-94E2-724A7CC18CBF}" type="pres">
      <dgm:prSet presAssocID="{E51DB033-CB3A-4556-9933-2BBD3DDBEC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0BF426-FB1D-40F0-927A-DB87A6F40974}" type="pres">
      <dgm:prSet presAssocID="{9ED962E7-099B-4B19-898B-409FA07AAE6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B0BC9-0841-4935-A8B4-ABF2F21CAF41}" type="pres">
      <dgm:prSet presAssocID="{CBCEBF75-9513-49C9-9D14-CE3ECE846C23}" presName="spacer" presStyleCnt="0"/>
      <dgm:spPr/>
    </dgm:pt>
    <dgm:pt modelId="{608BC0A9-2AF7-4B50-957A-D238FA52B341}" type="pres">
      <dgm:prSet presAssocID="{0FD4FD86-5FA5-4F98-A9DD-4D090A5BFC32}" presName="parentText" presStyleLbl="node1" presStyleIdx="1" presStyleCnt="3" custScaleY="804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CB0C6-10C4-4A69-A2C2-2AB6F75F98D5}" type="pres">
      <dgm:prSet presAssocID="{2DE6F5ED-0A7E-4C04-A9B9-84F423D6F443}" presName="spacer" presStyleCnt="0"/>
      <dgm:spPr/>
    </dgm:pt>
    <dgm:pt modelId="{EB71A996-B8C2-4A7A-B8FC-E537C4A54054}" type="pres">
      <dgm:prSet presAssocID="{2A906E63-D61A-4F2C-897A-44E10CECC0AA}" presName="parentText" presStyleLbl="node1" presStyleIdx="2" presStyleCnt="3" custScaleY="640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9F636-BBAD-4DD0-9EB9-8D2D2F304678}" type="pres">
      <dgm:prSet presAssocID="{2A906E63-D61A-4F2C-897A-44E10CECC0A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802ADA-06A7-4137-B5F4-6787B62573FB}" type="presOf" srcId="{2A906E63-D61A-4F2C-897A-44E10CECC0AA}" destId="{EB71A996-B8C2-4A7A-B8FC-E537C4A54054}" srcOrd="0" destOrd="0" presId="urn:microsoft.com/office/officeart/2005/8/layout/vList2"/>
    <dgm:cxn modelId="{F5446D66-34AD-4D4E-BC46-10902E3B0834}" srcId="{E51DB033-CB3A-4556-9933-2BBD3DDBEC71}" destId="{2A906E63-D61A-4F2C-897A-44E10CECC0AA}" srcOrd="2" destOrd="0" parTransId="{B53D2265-74CB-4406-9E9B-2040D7474A9F}" sibTransId="{6CC57E53-2214-45F5-8A12-88D00ADB40A0}"/>
    <dgm:cxn modelId="{50A0517C-DC9D-4777-A836-4A4E5B9920FF}" type="presOf" srcId="{78331974-084D-495B-9F91-3A547CE9610C}" destId="{C8C9F636-BBAD-4DD0-9EB9-8D2D2F304678}" srcOrd="0" destOrd="4" presId="urn:microsoft.com/office/officeart/2005/8/layout/vList2"/>
    <dgm:cxn modelId="{451631BA-4D73-4F04-97C4-1319B0BD1937}" type="presOf" srcId="{9ED962E7-099B-4B19-898B-409FA07AAE64}" destId="{3E0BF426-FB1D-40F0-927A-DB87A6F40974}" srcOrd="0" destOrd="0" presId="urn:microsoft.com/office/officeart/2005/8/layout/vList2"/>
    <dgm:cxn modelId="{B0C71239-88D6-41B2-9A13-7675BA4D6BA8}" srcId="{2A906E63-D61A-4F2C-897A-44E10CECC0AA}" destId="{BFAE1A50-0883-48FF-9BF3-C8B6646A9607}" srcOrd="0" destOrd="0" parTransId="{59B3DCF6-0008-4BF7-B0B9-96D982DE70F7}" sibTransId="{AE7103C1-181A-49B1-911E-7A0F1630DDC1}"/>
    <dgm:cxn modelId="{0C23F1EB-D2E0-4AFE-B3C1-B20E699C4E2F}" type="presOf" srcId="{0FD4FD86-5FA5-4F98-A9DD-4D090A5BFC32}" destId="{608BC0A9-2AF7-4B50-957A-D238FA52B341}" srcOrd="0" destOrd="0" presId="urn:microsoft.com/office/officeart/2005/8/layout/vList2"/>
    <dgm:cxn modelId="{4AFF0CAC-4D67-4DFB-A307-3E486036625F}" type="presOf" srcId="{560F4A53-EAC1-4F66-985C-11C6DDE8500F}" destId="{C8C9F636-BBAD-4DD0-9EB9-8D2D2F304678}" srcOrd="0" destOrd="2" presId="urn:microsoft.com/office/officeart/2005/8/layout/vList2"/>
    <dgm:cxn modelId="{B8CCDCD6-B6FB-4F40-8011-278DEF387957}" srcId="{2A906E63-D61A-4F2C-897A-44E10CECC0AA}" destId="{0CBB498B-D3F1-48D2-9F23-30CA0D28B67A}" srcOrd="1" destOrd="0" parTransId="{4BA037D9-CC5C-4990-B78A-BE0CD4F678BD}" sibTransId="{0016FDA3-59EB-473B-B175-448B3C8ED9CB}"/>
    <dgm:cxn modelId="{A3C8695A-BDC6-4B25-8B55-EC5F4F97017A}" type="presOf" srcId="{BFAE1A50-0883-48FF-9BF3-C8B6646A9607}" destId="{C8C9F636-BBAD-4DD0-9EB9-8D2D2F304678}" srcOrd="0" destOrd="0" presId="urn:microsoft.com/office/officeart/2005/8/layout/vList2"/>
    <dgm:cxn modelId="{AA5D3DE4-A081-4DE2-AA7E-219739994CC0}" type="presOf" srcId="{0CBB498B-D3F1-48D2-9F23-30CA0D28B67A}" destId="{C8C9F636-BBAD-4DD0-9EB9-8D2D2F304678}" srcOrd="0" destOrd="1" presId="urn:microsoft.com/office/officeart/2005/8/layout/vList2"/>
    <dgm:cxn modelId="{A791346D-D528-49F3-B76A-BE491D6563B6}" srcId="{E51DB033-CB3A-4556-9933-2BBD3DDBEC71}" destId="{9ED962E7-099B-4B19-898B-409FA07AAE64}" srcOrd="0" destOrd="0" parTransId="{506A36F1-CAAC-4CC4-97AF-CA403D2152D7}" sibTransId="{CBCEBF75-9513-49C9-9D14-CE3ECE846C23}"/>
    <dgm:cxn modelId="{AF34079B-4E9A-4EE7-AB92-BE3942633C07}" srcId="{2A906E63-D61A-4F2C-897A-44E10CECC0AA}" destId="{78331974-084D-495B-9F91-3A547CE9610C}" srcOrd="4" destOrd="0" parTransId="{F9CABABF-8706-4A03-A24B-6AC854C7025D}" sibTransId="{4326BC6C-2099-4246-A8A0-8D13082301B3}"/>
    <dgm:cxn modelId="{EC02FDB3-41A1-4AF8-86D6-1C4D4D65DC83}" type="presOf" srcId="{156F8D2F-9F57-4F4B-BA4F-9FE5419BF8F0}" destId="{C8C9F636-BBAD-4DD0-9EB9-8D2D2F304678}" srcOrd="0" destOrd="3" presId="urn:microsoft.com/office/officeart/2005/8/layout/vList2"/>
    <dgm:cxn modelId="{BEE52EFC-BAD1-4CFC-9D35-49FD5AA9785A}" type="presOf" srcId="{E51DB033-CB3A-4556-9933-2BBD3DDBEC71}" destId="{D19F4E85-81C3-4A61-94E2-724A7CC18CBF}" srcOrd="0" destOrd="0" presId="urn:microsoft.com/office/officeart/2005/8/layout/vList2"/>
    <dgm:cxn modelId="{282ACBF5-8C44-4809-843F-213BF78B4B85}" srcId="{2A906E63-D61A-4F2C-897A-44E10CECC0AA}" destId="{560F4A53-EAC1-4F66-985C-11C6DDE8500F}" srcOrd="2" destOrd="0" parTransId="{850FF247-793A-4020-9653-6379618CF801}" sibTransId="{C498C133-A7ED-4EFB-A8C9-AB2366011F24}"/>
    <dgm:cxn modelId="{527C7700-42EB-4CBA-9B32-484EF84DBC80}" srcId="{2A906E63-D61A-4F2C-897A-44E10CECC0AA}" destId="{156F8D2F-9F57-4F4B-BA4F-9FE5419BF8F0}" srcOrd="3" destOrd="0" parTransId="{6780FAE4-A81F-41D9-8E3C-EED06E7C8DBC}" sibTransId="{A38F0E65-8604-4D1D-A770-1003D29F2930}"/>
    <dgm:cxn modelId="{EDEA8665-0922-4C27-ADB2-65955C988D96}" srcId="{E51DB033-CB3A-4556-9933-2BBD3DDBEC71}" destId="{0FD4FD86-5FA5-4F98-A9DD-4D090A5BFC32}" srcOrd="1" destOrd="0" parTransId="{A00E14B5-C386-47F8-99B9-4047A996D7C3}" sibTransId="{2DE6F5ED-0A7E-4C04-A9B9-84F423D6F443}"/>
    <dgm:cxn modelId="{344973F1-58D1-4AA7-888D-695047F77753}" type="presParOf" srcId="{D19F4E85-81C3-4A61-94E2-724A7CC18CBF}" destId="{3E0BF426-FB1D-40F0-927A-DB87A6F40974}" srcOrd="0" destOrd="0" presId="urn:microsoft.com/office/officeart/2005/8/layout/vList2"/>
    <dgm:cxn modelId="{64E7F88C-79F4-4D93-9053-3A835B2D2B74}" type="presParOf" srcId="{D19F4E85-81C3-4A61-94E2-724A7CC18CBF}" destId="{794B0BC9-0841-4935-A8B4-ABF2F21CAF41}" srcOrd="1" destOrd="0" presId="urn:microsoft.com/office/officeart/2005/8/layout/vList2"/>
    <dgm:cxn modelId="{73225FEE-8C4C-4218-B02A-26D30FD15D53}" type="presParOf" srcId="{D19F4E85-81C3-4A61-94E2-724A7CC18CBF}" destId="{608BC0A9-2AF7-4B50-957A-D238FA52B341}" srcOrd="2" destOrd="0" presId="urn:microsoft.com/office/officeart/2005/8/layout/vList2"/>
    <dgm:cxn modelId="{7DCE12AD-0F43-4948-A20E-F9C1DBD4349B}" type="presParOf" srcId="{D19F4E85-81C3-4A61-94E2-724A7CC18CBF}" destId="{E48CB0C6-10C4-4A69-A2C2-2AB6F75F98D5}" srcOrd="3" destOrd="0" presId="urn:microsoft.com/office/officeart/2005/8/layout/vList2"/>
    <dgm:cxn modelId="{ECFE8FB1-4F5F-451D-8CD7-F1CFC3F4E020}" type="presParOf" srcId="{D19F4E85-81C3-4A61-94E2-724A7CC18CBF}" destId="{EB71A996-B8C2-4A7A-B8FC-E537C4A54054}" srcOrd="4" destOrd="0" presId="urn:microsoft.com/office/officeart/2005/8/layout/vList2"/>
    <dgm:cxn modelId="{2C9B7C91-192F-462A-AA90-1F8C16A9754B}" type="presParOf" srcId="{D19F4E85-81C3-4A61-94E2-724A7CC18CBF}" destId="{C8C9F636-BBAD-4DD0-9EB9-8D2D2F30467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FFDD18-2F2C-491B-9C63-86A1689C235F}" type="doc">
      <dgm:prSet loTypeId="urn:microsoft.com/office/officeart/2005/8/layout/vList2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6606167-E359-47F2-AAFC-7237D6E63B98}">
      <dgm:prSet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УКАЗЫВАЮТСЯ ФУНКЦИОНАЛЬНЫЕ </a:t>
          </a:r>
          <a:r>
            <a:rPr lang="ru-RU" i="1" dirty="0" smtClean="0">
              <a:effectLst/>
            </a:rPr>
            <a:t>(пр. Люк аварийно-вентиляционный с вентилятором – «Наличие»)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ТЕХНИЧЕСКИЕ </a:t>
          </a:r>
          <a:r>
            <a:rPr lang="ru-RU" i="1" dirty="0" smtClean="0">
              <a:effectLst/>
            </a:rPr>
            <a:t>(пр. тип коробки передач -  «Механика» )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КАЧЕСТВЕННЫЕ </a:t>
          </a:r>
          <a:r>
            <a:rPr lang="ru-RU" i="1" dirty="0" smtClean="0">
              <a:effectLst/>
            </a:rPr>
            <a:t>(пр. </a:t>
          </a:r>
          <a:r>
            <a: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</a:t>
          </a:r>
          <a:r>
            <a:rPr lang="ru-RU" i="1" dirty="0" smtClean="0"/>
            <a:t>хема компоновки транспортного средства-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i="1" dirty="0" smtClean="0"/>
            <a:t>Вагонная, фургон без скосов, наличие полок для ручной клади</a:t>
          </a:r>
          <a:r>
            <a: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)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ЭКСПЛУАТАЦИОННЫЕ (пр. </a:t>
          </a:r>
          <a:r>
            <a:rPr lang="ru-RU" dirty="0" smtClean="0"/>
            <a:t>Кабина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dirty="0" smtClean="0"/>
            <a:t>«Со спальным местом для обеспечения отдыха водителя»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 </a:t>
          </a:r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ХАРАКТЕРИСТИКИ 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ОБЪЕКТА ЗАКУПКИ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65F164-43F2-4E7F-A93D-F289B9789896}" type="parTrans" cxnId="{80033444-B846-4FAE-8A37-DEB9A944279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BFFE59-2564-4D71-A722-749723531D9D}" type="sibTrans" cxnId="{80033444-B846-4FAE-8A37-DEB9A944279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E130EA-D6AC-44E1-9836-4FAA1213ABC2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ДОЛЖНЫ ВКЛЮЧАТЬСЯ ТРЕБОВАНИЯ ИЛИ УКАЗАНИЯ В ОТНОШЕНИИ ТОВАРНЫХ ЗНАКОВ </a:t>
          </a:r>
          <a:r>
            <a:rPr lang="ru-RU" i="1" dirty="0" smtClean="0">
              <a:effectLst/>
            </a:rPr>
            <a:t>(</a:t>
          </a:r>
          <a:r>
            <a:rPr lang="ru-RU" i="1" dirty="0" err="1" smtClean="0">
              <a:effectLst/>
            </a:rPr>
            <a:t>пр.Картридж</a:t>
          </a:r>
          <a:r>
            <a:rPr lang="ru-RU" i="1" dirty="0" smtClean="0">
              <a:effectLst/>
            </a:rPr>
            <a:t> </a:t>
          </a:r>
          <a:r>
            <a:rPr lang="en-US" i="1" dirty="0" smtClean="0">
              <a:effectLst/>
            </a:rPr>
            <a:t>SAMSUNG </a:t>
          </a:r>
          <a:r>
            <a:rPr lang="en-US" i="1" dirty="0" err="1" smtClean="0">
              <a:effectLst/>
            </a:rPr>
            <a:t>MLT</a:t>
          </a:r>
          <a:r>
            <a:rPr lang="en-US" i="1" dirty="0" smtClean="0">
              <a:effectLst/>
            </a:rPr>
            <a:t> - </a:t>
          </a:r>
          <a:r>
            <a:rPr lang="en-US" i="1" dirty="0" err="1" smtClean="0">
              <a:effectLst/>
            </a:rPr>
            <a:t>D115L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), ЗНАКОВ ОБСЛУЖИВАНИЯ, ФИРМЕННЫХ НАИМЕНОВАНИЙ, ПАТЕНТОВ, ПОЛЕЗНЫХ МОДЕЛЕЙ, ПРОМЫШЛЕННЫХ ОБРАЗЦОВ, НАИМЕНОВАНИЕ СТРАНЫ ПРОИСХОЖДЕНИЯ ТОВАРА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736629-F98F-4714-B82B-F4CC25F847A4}" type="parTrans" cxnId="{9055AC5F-C6B8-4532-AA3D-14173A18DDF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1CB3A3-1E47-464B-954D-FD0C77CC2122}" type="sibTrans" cxnId="{9055AC5F-C6B8-4532-AA3D-14173A18DDF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2653D4-49D8-4C7E-B760-DB7DC2060AB3}">
      <dgm:prSet/>
      <dgm:spPr/>
      <dgm:t>
        <a:bodyPr/>
        <a:lstStyle/>
        <a:p>
          <a:pPr algn="ctr"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ДОЛЖНЫ ВКЛЮЧАТЬСЯ ТРЕБОВАНИЯ К ТОВАРАМ, ИНФОРМАЦИИ, РАБОТАМ, УСЛУГАМ ПРИ УСЛОВИИ, ЧТО ТАКИЕ ТРЕБОВАНИЯ ИЛИ УКАЗАНИЯ ВЛЕКУТ ЗА СОБОЙ ОГРАНИЧЕНИЕ КОЛИЧЕСТВА УЧАСТНИКОВ ЗАКУПКИ</a:t>
          </a:r>
        </a:p>
        <a:p>
          <a:pPr algn="ctr" rtl="0"/>
          <a:r>
            <a: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(пр. уникальные технологии, способы исполнения,  цвета и форсы неосновных элементов, остаточный срок годности в %, год выпуска и т.п.)</a:t>
          </a:r>
          <a:endParaRPr lang="ru-RU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182293-6902-42E4-B560-105B2FC36DC3}" type="parTrans" cxnId="{3293B582-D8BF-4552-B1F9-15A3FEA00FE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659571-CBAE-477C-9B01-617E566C5C86}" type="sibTrans" cxnId="{3293B582-D8BF-4552-B1F9-15A3FEA00FE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40BD06-4C90-4623-8D58-C4E1942AADEB}" type="pres">
      <dgm:prSet presAssocID="{D2FFDD18-2F2C-491B-9C63-86A1689C23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8EC6F1-E666-4C3D-90C9-451422081AC7}" type="pres">
      <dgm:prSet presAssocID="{36606167-E359-47F2-AAFC-7237D6E63B9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368A9-1466-4A8F-8B78-45CC46735A40}" type="pres">
      <dgm:prSet presAssocID="{62BFFE59-2564-4D71-A722-749723531D9D}" presName="spacer" presStyleCnt="0"/>
      <dgm:spPr/>
    </dgm:pt>
    <dgm:pt modelId="{7500930D-4B27-4B9A-AC31-3AA3DBD5E913}" type="pres">
      <dgm:prSet presAssocID="{D2E130EA-D6AC-44E1-9836-4FAA1213ABC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430F2-C0C4-461C-94B0-4BFA2EE8B5F2}" type="pres">
      <dgm:prSet presAssocID="{441CB3A3-1E47-464B-954D-FD0C77CC2122}" presName="spacer" presStyleCnt="0"/>
      <dgm:spPr/>
    </dgm:pt>
    <dgm:pt modelId="{13D890E9-2E20-47C2-B67D-DF5CAA5F65A3}" type="pres">
      <dgm:prSet presAssocID="{232653D4-49D8-4C7E-B760-DB7DC2060AB3}" presName="parentText" presStyleLbl="node1" presStyleIdx="2" presStyleCnt="3" custLinFactNeighborX="168" custLinFactNeighborY="-232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55AC5F-C6B8-4532-AA3D-14173A18DDF2}" srcId="{D2FFDD18-2F2C-491B-9C63-86A1689C235F}" destId="{D2E130EA-D6AC-44E1-9836-4FAA1213ABC2}" srcOrd="1" destOrd="0" parTransId="{9F736629-F98F-4714-B82B-F4CC25F847A4}" sibTransId="{441CB3A3-1E47-464B-954D-FD0C77CC2122}"/>
    <dgm:cxn modelId="{BD00E6F7-D0D3-4A72-938D-359A053A52C9}" type="presOf" srcId="{232653D4-49D8-4C7E-B760-DB7DC2060AB3}" destId="{13D890E9-2E20-47C2-B67D-DF5CAA5F65A3}" srcOrd="0" destOrd="0" presId="urn:microsoft.com/office/officeart/2005/8/layout/vList2"/>
    <dgm:cxn modelId="{80033444-B846-4FAE-8A37-DEB9A9442791}" srcId="{D2FFDD18-2F2C-491B-9C63-86A1689C235F}" destId="{36606167-E359-47F2-AAFC-7237D6E63B98}" srcOrd="0" destOrd="0" parTransId="{0965F164-43F2-4E7F-A93D-F289B9789896}" sibTransId="{62BFFE59-2564-4D71-A722-749723531D9D}"/>
    <dgm:cxn modelId="{619FE80A-75BF-44BB-AA8D-AB9902182D60}" type="presOf" srcId="{D2FFDD18-2F2C-491B-9C63-86A1689C235F}" destId="{6A40BD06-4C90-4623-8D58-C4E1942AADEB}" srcOrd="0" destOrd="0" presId="urn:microsoft.com/office/officeart/2005/8/layout/vList2"/>
    <dgm:cxn modelId="{3293B582-D8BF-4552-B1F9-15A3FEA00FEA}" srcId="{D2FFDD18-2F2C-491B-9C63-86A1689C235F}" destId="{232653D4-49D8-4C7E-B760-DB7DC2060AB3}" srcOrd="2" destOrd="0" parTransId="{40182293-6902-42E4-B560-105B2FC36DC3}" sibTransId="{0F659571-CBAE-477C-9B01-617E566C5C86}"/>
    <dgm:cxn modelId="{C937387C-E85F-4E1B-8987-C91703D698B4}" type="presOf" srcId="{36606167-E359-47F2-AAFC-7237D6E63B98}" destId="{C88EC6F1-E666-4C3D-90C9-451422081AC7}" srcOrd="0" destOrd="0" presId="urn:microsoft.com/office/officeart/2005/8/layout/vList2"/>
    <dgm:cxn modelId="{032D5013-2947-4917-8006-2DBB867CA7ED}" type="presOf" srcId="{D2E130EA-D6AC-44E1-9836-4FAA1213ABC2}" destId="{7500930D-4B27-4B9A-AC31-3AA3DBD5E913}" srcOrd="0" destOrd="0" presId="urn:microsoft.com/office/officeart/2005/8/layout/vList2"/>
    <dgm:cxn modelId="{D2000B32-5D8A-4F99-AFE9-D4ECAEB3E896}" type="presParOf" srcId="{6A40BD06-4C90-4623-8D58-C4E1942AADEB}" destId="{C88EC6F1-E666-4C3D-90C9-451422081AC7}" srcOrd="0" destOrd="0" presId="urn:microsoft.com/office/officeart/2005/8/layout/vList2"/>
    <dgm:cxn modelId="{C3339D3E-D745-4AFC-B5B2-9CC1F6D41ADD}" type="presParOf" srcId="{6A40BD06-4C90-4623-8D58-C4E1942AADEB}" destId="{EA0368A9-1466-4A8F-8B78-45CC46735A40}" srcOrd="1" destOrd="0" presId="urn:microsoft.com/office/officeart/2005/8/layout/vList2"/>
    <dgm:cxn modelId="{5184B92D-FB7A-4D6D-86A7-DE72F117CFED}" type="presParOf" srcId="{6A40BD06-4C90-4623-8D58-C4E1942AADEB}" destId="{7500930D-4B27-4B9A-AC31-3AA3DBD5E913}" srcOrd="2" destOrd="0" presId="urn:microsoft.com/office/officeart/2005/8/layout/vList2"/>
    <dgm:cxn modelId="{47843BD2-67EC-4A54-B9B3-E09EB8077E10}" type="presParOf" srcId="{6A40BD06-4C90-4623-8D58-C4E1942AADEB}" destId="{53D430F2-C0C4-461C-94B0-4BFA2EE8B5F2}" srcOrd="3" destOrd="0" presId="urn:microsoft.com/office/officeart/2005/8/layout/vList2"/>
    <dgm:cxn modelId="{F6D44E9D-95E2-437A-AEEC-184BE0D5ADCF}" type="presParOf" srcId="{6A40BD06-4C90-4623-8D58-C4E1942AADEB}" destId="{13D890E9-2E20-47C2-B67D-DF5CAA5F65A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289CC36-B136-460F-862C-C9ABA0BA80E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C39593-E187-40DC-A38D-AD1261B29FEA}">
      <dgm:prSet phldrT="[Текст]" custT="1"/>
      <dgm:spPr/>
      <dgm:t>
        <a:bodyPr/>
        <a:lstStyle/>
        <a:p>
          <a:pPr algn="just"/>
          <a:r>
            <a:rPr lang="ru-RU" sz="1400" b="1" dirty="0" smtClean="0"/>
            <a:t>1. Позиции справочника КТРУ применяются в системе АЦК-Госзаказ начиная с этапа формирования ЭД Заявка на закупку</a:t>
          </a:r>
          <a:endParaRPr lang="ru-RU" sz="1400" b="1" dirty="0"/>
        </a:p>
      </dgm:t>
    </dgm:pt>
    <dgm:pt modelId="{97A4C4FC-AB40-400F-BF39-A296EF9D5D89}" type="parTrans" cxnId="{C0FD4E97-7651-4F63-BE38-4645DEF9A617}">
      <dgm:prSet/>
      <dgm:spPr/>
      <dgm:t>
        <a:bodyPr/>
        <a:lstStyle/>
        <a:p>
          <a:endParaRPr lang="ru-RU"/>
        </a:p>
      </dgm:t>
    </dgm:pt>
    <dgm:pt modelId="{98215F67-0092-4811-82C6-E62C9E316B77}" type="sibTrans" cxnId="{C0FD4E97-7651-4F63-BE38-4645DEF9A617}">
      <dgm:prSet/>
      <dgm:spPr/>
      <dgm:t>
        <a:bodyPr/>
        <a:lstStyle/>
        <a:p>
          <a:endParaRPr lang="ru-RU"/>
        </a:p>
      </dgm:t>
    </dgm:pt>
    <dgm:pt modelId="{39B97F3B-E24B-4008-9737-B762FECE73CB}">
      <dgm:prSet phldrT="[Текст]" custT="1"/>
      <dgm:spPr/>
      <dgm:t>
        <a:bodyPr/>
        <a:lstStyle/>
        <a:p>
          <a:r>
            <a:rPr lang="ru-RU" sz="1400" b="1" dirty="0" smtClean="0"/>
            <a:t>5. В случае применения позиции справочника КТРУ возможно укрупнение детализации кода ОКПД2. Детализация кода ОКПД2 изменяется автоматически в соответствии с данными справочника КТРУ</a:t>
          </a:r>
          <a:endParaRPr lang="ru-RU" sz="1400" b="1" dirty="0"/>
        </a:p>
      </dgm:t>
    </dgm:pt>
    <dgm:pt modelId="{72DA95DF-9AB1-4A00-B39E-71F4BECB0890}" type="parTrans" cxnId="{2A9CD11E-0C96-47E3-8004-724057586E22}">
      <dgm:prSet/>
      <dgm:spPr/>
      <dgm:t>
        <a:bodyPr/>
        <a:lstStyle/>
        <a:p>
          <a:endParaRPr lang="ru-RU"/>
        </a:p>
      </dgm:t>
    </dgm:pt>
    <dgm:pt modelId="{E435F761-AFEB-48B3-92DA-CA0E7718846B}" type="sibTrans" cxnId="{2A9CD11E-0C96-47E3-8004-724057586E22}">
      <dgm:prSet/>
      <dgm:spPr/>
      <dgm:t>
        <a:bodyPr/>
        <a:lstStyle/>
        <a:p>
          <a:endParaRPr lang="ru-RU"/>
        </a:p>
      </dgm:t>
    </dgm:pt>
    <dgm:pt modelId="{B8B2F547-A652-4B53-8809-EEA172103841}">
      <dgm:prSet phldrT="[Текст]" custT="1"/>
      <dgm:spPr/>
      <dgm:t>
        <a:bodyPr/>
        <a:lstStyle/>
        <a:p>
          <a:r>
            <a:rPr lang="ru-RU" sz="1300" b="1" dirty="0" smtClean="0"/>
            <a:t>6. В случае отсутствия сведений о лекарственном препарате в составе справочника ЕСКЛП в ЕИС, заказчику необходимо самостоятельно сформировать обращение в службу технической поддержки ЕИС. При подтверждении СТП ЕИС факта отсутствия лекарственного препарата в ЕСКЛП, по согласованию с СТП обеспечивается возможность точечного внесения сведений о лекарственном препарате в «ручном режиме».</a:t>
          </a:r>
          <a:endParaRPr lang="ru-RU" sz="1300" b="1" dirty="0"/>
        </a:p>
      </dgm:t>
    </dgm:pt>
    <dgm:pt modelId="{80A6E1BD-211B-4D48-AF5C-5C8FFAE11C0A}" type="parTrans" cxnId="{7C85D0DC-D24D-41F8-8BFB-2174FC93932D}">
      <dgm:prSet/>
      <dgm:spPr/>
      <dgm:t>
        <a:bodyPr/>
        <a:lstStyle/>
        <a:p>
          <a:endParaRPr lang="ru-RU"/>
        </a:p>
      </dgm:t>
    </dgm:pt>
    <dgm:pt modelId="{9ACD8601-6E08-4D90-892E-3ED36F5B956F}" type="sibTrans" cxnId="{7C85D0DC-D24D-41F8-8BFB-2174FC93932D}">
      <dgm:prSet/>
      <dgm:spPr/>
      <dgm:t>
        <a:bodyPr/>
        <a:lstStyle/>
        <a:p>
          <a:endParaRPr lang="ru-RU"/>
        </a:p>
      </dgm:t>
    </dgm:pt>
    <dgm:pt modelId="{E8D16A6B-295A-4390-A04F-507906FB656B}">
      <dgm:prSet custT="1"/>
      <dgm:spPr/>
      <dgm:t>
        <a:bodyPr/>
        <a:lstStyle/>
        <a:p>
          <a:r>
            <a:rPr lang="ru-RU" sz="1400" b="1" dirty="0" smtClean="0"/>
            <a:t>4. Загрузка обновленной информации по справочнику КТРУ сайта ЕИС в систему АЦК-Госзаказ осуществляется автоматически ежедневно в 00 часов 30 минут</a:t>
          </a:r>
          <a:endParaRPr lang="ru-RU" sz="1400" b="1" dirty="0"/>
        </a:p>
      </dgm:t>
    </dgm:pt>
    <dgm:pt modelId="{599E50FC-B714-4463-BC1C-DDA3D39B99F0}" type="parTrans" cxnId="{9ABD4CD0-BB74-44A2-908E-51714351275F}">
      <dgm:prSet/>
      <dgm:spPr/>
      <dgm:t>
        <a:bodyPr/>
        <a:lstStyle/>
        <a:p>
          <a:endParaRPr lang="ru-RU"/>
        </a:p>
      </dgm:t>
    </dgm:pt>
    <dgm:pt modelId="{23E372FF-DF5A-4364-A4CB-018D029B0438}" type="sibTrans" cxnId="{9ABD4CD0-BB74-44A2-908E-51714351275F}">
      <dgm:prSet/>
      <dgm:spPr/>
      <dgm:t>
        <a:bodyPr/>
        <a:lstStyle/>
        <a:p>
          <a:endParaRPr lang="ru-RU"/>
        </a:p>
      </dgm:t>
    </dgm:pt>
    <dgm:pt modelId="{DBE56664-4955-4336-BBE1-2F890756E138}">
      <dgm:prSet/>
      <dgm:spPr/>
      <dgm:t>
        <a:bodyPr/>
        <a:lstStyle/>
        <a:p>
          <a:endParaRPr lang="ru-RU"/>
        </a:p>
      </dgm:t>
    </dgm:pt>
    <dgm:pt modelId="{87A0759F-0C97-438A-97BA-255A11A172FF}" type="parTrans" cxnId="{0849A1FF-0577-430E-9A85-D13E54CB023B}">
      <dgm:prSet/>
      <dgm:spPr/>
      <dgm:t>
        <a:bodyPr/>
        <a:lstStyle/>
        <a:p>
          <a:endParaRPr lang="ru-RU"/>
        </a:p>
      </dgm:t>
    </dgm:pt>
    <dgm:pt modelId="{B869AD79-9E85-4318-82AF-B294C40B149C}" type="sibTrans" cxnId="{0849A1FF-0577-430E-9A85-D13E54CB023B}">
      <dgm:prSet/>
      <dgm:spPr/>
      <dgm:t>
        <a:bodyPr/>
        <a:lstStyle/>
        <a:p>
          <a:endParaRPr lang="ru-RU"/>
        </a:p>
      </dgm:t>
    </dgm:pt>
    <dgm:pt modelId="{CF2D6987-ACD1-4AC3-8AE2-91BE44A62185}">
      <dgm:prSet custT="1"/>
      <dgm:spPr/>
      <dgm:t>
        <a:bodyPr/>
        <a:lstStyle/>
        <a:p>
          <a:pPr algn="just"/>
          <a:r>
            <a:rPr lang="ru-RU" sz="1400" b="1" dirty="0" smtClean="0"/>
            <a:t>2. Для применения в описании объекта закупки в ЭД Заявка на закупку доступны только не укрупненные позиции справочника КТРУ</a:t>
          </a:r>
          <a:endParaRPr lang="ru-RU" sz="1400" b="1" dirty="0"/>
        </a:p>
      </dgm:t>
    </dgm:pt>
    <dgm:pt modelId="{96375B17-CB48-4D76-A3AB-F134FC4677AF}" type="parTrans" cxnId="{B441C6D9-B3B7-4125-A0B9-1C4B73014EE5}">
      <dgm:prSet/>
      <dgm:spPr/>
      <dgm:t>
        <a:bodyPr/>
        <a:lstStyle/>
        <a:p>
          <a:endParaRPr lang="ru-RU"/>
        </a:p>
      </dgm:t>
    </dgm:pt>
    <dgm:pt modelId="{378C3C59-2BEC-4125-B614-8204FBE63F85}" type="sibTrans" cxnId="{B441C6D9-B3B7-4125-A0B9-1C4B73014EE5}">
      <dgm:prSet/>
      <dgm:spPr/>
      <dgm:t>
        <a:bodyPr/>
        <a:lstStyle/>
        <a:p>
          <a:endParaRPr lang="ru-RU"/>
        </a:p>
      </dgm:t>
    </dgm:pt>
    <dgm:pt modelId="{DF7AD59E-6E53-46FD-81EE-49DE1FA94792}">
      <dgm:prSet custT="1"/>
      <dgm:spPr/>
      <dgm:t>
        <a:bodyPr/>
        <a:lstStyle/>
        <a:p>
          <a:r>
            <a:rPr lang="ru-RU" sz="1400" b="1" dirty="0" smtClean="0"/>
            <a:t>3. В связи с регулярными обновлениями справочника КТРУ необходимо отслеживать актуальность позиции справочника КТРУ, а также ее характеристик</a:t>
          </a:r>
          <a:endParaRPr lang="ru-RU" sz="1400" b="1" dirty="0"/>
        </a:p>
      </dgm:t>
    </dgm:pt>
    <dgm:pt modelId="{6B9C278C-E925-4F8E-A816-F379AC14615D}" type="parTrans" cxnId="{A81F3CF4-7495-4DD7-BC74-D17F8E363204}">
      <dgm:prSet/>
      <dgm:spPr/>
      <dgm:t>
        <a:bodyPr/>
        <a:lstStyle/>
        <a:p>
          <a:endParaRPr lang="ru-RU"/>
        </a:p>
      </dgm:t>
    </dgm:pt>
    <dgm:pt modelId="{F5C7BB76-806D-4868-B57E-D3269D5119AF}" type="sibTrans" cxnId="{A81F3CF4-7495-4DD7-BC74-D17F8E363204}">
      <dgm:prSet/>
      <dgm:spPr/>
      <dgm:t>
        <a:bodyPr/>
        <a:lstStyle/>
        <a:p>
          <a:endParaRPr lang="ru-RU"/>
        </a:p>
      </dgm:t>
    </dgm:pt>
    <dgm:pt modelId="{36886AC5-9E3B-4460-8537-052714EAA797}">
      <dgm:prSet/>
      <dgm:spPr/>
      <dgm:t>
        <a:bodyPr/>
        <a:lstStyle/>
        <a:p>
          <a:endParaRPr lang="ru-RU"/>
        </a:p>
      </dgm:t>
    </dgm:pt>
    <dgm:pt modelId="{1863750A-6528-4AFE-8BE1-AE6AEC434E21}" type="parTrans" cxnId="{8C381339-08E0-4BCF-9D4E-73B0DFE8C697}">
      <dgm:prSet/>
      <dgm:spPr/>
      <dgm:t>
        <a:bodyPr/>
        <a:lstStyle/>
        <a:p>
          <a:endParaRPr lang="ru-RU"/>
        </a:p>
      </dgm:t>
    </dgm:pt>
    <dgm:pt modelId="{C6B6853A-9BDA-44B5-97FB-6E7AF02E5EAB}" type="sibTrans" cxnId="{8C381339-08E0-4BCF-9D4E-73B0DFE8C697}">
      <dgm:prSet/>
      <dgm:spPr/>
      <dgm:t>
        <a:bodyPr/>
        <a:lstStyle/>
        <a:p>
          <a:endParaRPr lang="ru-RU"/>
        </a:p>
      </dgm:t>
    </dgm:pt>
    <dgm:pt modelId="{C199DE58-880B-4D35-9407-DF40537E1550}" type="pres">
      <dgm:prSet presAssocID="{A289CC36-B136-460F-862C-C9ABA0BA80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39D509-CBB4-4F80-89E4-B26202ED0DA6}" type="pres">
      <dgm:prSet presAssocID="{88C39593-E187-40DC-A38D-AD1261B29FEA}" presName="parentLin" presStyleCnt="0"/>
      <dgm:spPr/>
    </dgm:pt>
    <dgm:pt modelId="{3E42BB17-BAC4-45D3-95F1-F6473F03D840}" type="pres">
      <dgm:prSet presAssocID="{88C39593-E187-40DC-A38D-AD1261B29FEA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AF6C7C4-35FD-4A3D-9933-1EF388313589}" type="pres">
      <dgm:prSet presAssocID="{88C39593-E187-40DC-A38D-AD1261B29FEA}" presName="parentText" presStyleLbl="node1" presStyleIdx="0" presStyleCnt="7" custScaleX="132165" custScaleY="4214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38D10-4682-430A-BC49-BDFF6ECD6A98}" type="pres">
      <dgm:prSet presAssocID="{88C39593-E187-40DC-A38D-AD1261B29FEA}" presName="negativeSpace" presStyleCnt="0"/>
      <dgm:spPr/>
    </dgm:pt>
    <dgm:pt modelId="{3284FA26-60F2-4000-913F-64799D9D2696}" type="pres">
      <dgm:prSet presAssocID="{88C39593-E187-40DC-A38D-AD1261B29FEA}" presName="childText" presStyleLbl="conFgAcc1" presStyleIdx="0" presStyleCnt="7">
        <dgm:presLayoutVars>
          <dgm:bulletEnabled val="1"/>
        </dgm:presLayoutVars>
      </dgm:prSet>
      <dgm:spPr/>
    </dgm:pt>
    <dgm:pt modelId="{2C0FB353-1D9E-418D-82DE-BABD95611D74}" type="pres">
      <dgm:prSet presAssocID="{98215F67-0092-4811-82C6-E62C9E316B77}" presName="spaceBetweenRectangles" presStyleCnt="0"/>
      <dgm:spPr/>
    </dgm:pt>
    <dgm:pt modelId="{134509AF-C113-4B1B-A80D-C75ACAFC79F3}" type="pres">
      <dgm:prSet presAssocID="{CF2D6987-ACD1-4AC3-8AE2-91BE44A62185}" presName="parentLin" presStyleCnt="0"/>
      <dgm:spPr/>
    </dgm:pt>
    <dgm:pt modelId="{D9EE9F0C-0912-483D-A7E3-77B348D0AF6B}" type="pres">
      <dgm:prSet presAssocID="{CF2D6987-ACD1-4AC3-8AE2-91BE44A62185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AF4FF0EB-6469-42F1-B12D-E0CB99F7AFDB}" type="pres">
      <dgm:prSet presAssocID="{CF2D6987-ACD1-4AC3-8AE2-91BE44A62185}" presName="parentText" presStyleLbl="node1" presStyleIdx="1" presStyleCnt="7" custScaleX="132151" custScaleY="4431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0D6D8-BBB3-4533-8E56-B3C892FD9F7C}" type="pres">
      <dgm:prSet presAssocID="{CF2D6987-ACD1-4AC3-8AE2-91BE44A62185}" presName="negativeSpace" presStyleCnt="0"/>
      <dgm:spPr/>
    </dgm:pt>
    <dgm:pt modelId="{1EAF4599-1302-4AD0-9E66-1589C9D1D64E}" type="pres">
      <dgm:prSet presAssocID="{CF2D6987-ACD1-4AC3-8AE2-91BE44A62185}" presName="childText" presStyleLbl="conFgAcc1" presStyleIdx="1" presStyleCnt="7">
        <dgm:presLayoutVars>
          <dgm:bulletEnabled val="1"/>
        </dgm:presLayoutVars>
      </dgm:prSet>
      <dgm:spPr/>
    </dgm:pt>
    <dgm:pt modelId="{369703D3-D4C4-415D-B15D-317365A4C67B}" type="pres">
      <dgm:prSet presAssocID="{378C3C59-2BEC-4125-B614-8204FBE63F85}" presName="spaceBetweenRectangles" presStyleCnt="0"/>
      <dgm:spPr/>
    </dgm:pt>
    <dgm:pt modelId="{82F9165D-2A65-4E89-81F5-2867E682CBB1}" type="pres">
      <dgm:prSet presAssocID="{DF7AD59E-6E53-46FD-81EE-49DE1FA94792}" presName="parentLin" presStyleCnt="0"/>
      <dgm:spPr/>
    </dgm:pt>
    <dgm:pt modelId="{06F56142-7A84-4CBE-B8A7-CDD457A69CD8}" type="pres">
      <dgm:prSet presAssocID="{DF7AD59E-6E53-46FD-81EE-49DE1FA94792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C0E438A9-2F52-4D68-AF9D-A645105A933F}" type="pres">
      <dgm:prSet presAssocID="{DF7AD59E-6E53-46FD-81EE-49DE1FA94792}" presName="parentText" presStyleLbl="node1" presStyleIdx="2" presStyleCnt="7" custScaleX="132418" custScaleY="4256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8D2EC-DF92-4EFB-990F-30D63DDCAF7A}" type="pres">
      <dgm:prSet presAssocID="{DF7AD59E-6E53-46FD-81EE-49DE1FA94792}" presName="negativeSpace" presStyleCnt="0"/>
      <dgm:spPr/>
    </dgm:pt>
    <dgm:pt modelId="{A4604AC3-D2B3-4641-BB30-35C23811429E}" type="pres">
      <dgm:prSet presAssocID="{DF7AD59E-6E53-46FD-81EE-49DE1FA94792}" presName="childText" presStyleLbl="conFgAcc1" presStyleIdx="2" presStyleCnt="7">
        <dgm:presLayoutVars>
          <dgm:bulletEnabled val="1"/>
        </dgm:presLayoutVars>
      </dgm:prSet>
      <dgm:spPr/>
    </dgm:pt>
    <dgm:pt modelId="{7528B047-FD2F-40E6-9D24-3E5621BAFD1B}" type="pres">
      <dgm:prSet presAssocID="{F5C7BB76-806D-4868-B57E-D3269D5119AF}" presName="spaceBetweenRectangles" presStyleCnt="0"/>
      <dgm:spPr/>
    </dgm:pt>
    <dgm:pt modelId="{5186CFA2-0738-4CA3-BC5A-B23D88719A9A}" type="pres">
      <dgm:prSet presAssocID="{E8D16A6B-295A-4390-A04F-507906FB656B}" presName="parentLin" presStyleCnt="0"/>
      <dgm:spPr/>
    </dgm:pt>
    <dgm:pt modelId="{72CE9436-93CE-4A43-B9DF-3460387721AA}" type="pres">
      <dgm:prSet presAssocID="{E8D16A6B-295A-4390-A04F-507906FB656B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2D5C9CA9-4209-4EA3-B9EA-C749564C3018}" type="pres">
      <dgm:prSet presAssocID="{E8D16A6B-295A-4390-A04F-507906FB656B}" presName="parentText" presStyleLbl="node1" presStyleIdx="3" presStyleCnt="7" custScaleX="132870" custScaleY="4478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0987E-7595-40ED-BE45-A00F21DEAA95}" type="pres">
      <dgm:prSet presAssocID="{E8D16A6B-295A-4390-A04F-507906FB656B}" presName="negativeSpace" presStyleCnt="0"/>
      <dgm:spPr/>
    </dgm:pt>
    <dgm:pt modelId="{5BE13068-B093-4DFA-94F6-2983D3B6110B}" type="pres">
      <dgm:prSet presAssocID="{E8D16A6B-295A-4390-A04F-507906FB656B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001DD-9553-4DFB-A336-8521C91E86D3}" type="pres">
      <dgm:prSet presAssocID="{23E372FF-DF5A-4364-A4CB-018D029B0438}" presName="spaceBetweenRectangles" presStyleCnt="0"/>
      <dgm:spPr/>
    </dgm:pt>
    <dgm:pt modelId="{B2122FD2-9268-493E-970C-1413DA30862A}" type="pres">
      <dgm:prSet presAssocID="{39B97F3B-E24B-4008-9737-B762FECE73CB}" presName="parentLin" presStyleCnt="0"/>
      <dgm:spPr/>
    </dgm:pt>
    <dgm:pt modelId="{2BA551AC-39C4-41E8-A38B-798DA05D17CC}" type="pres">
      <dgm:prSet presAssocID="{39B97F3B-E24B-4008-9737-B762FECE73CB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F5DFD8EB-F3E6-43AF-91A7-0990C50EC592}" type="pres">
      <dgm:prSet presAssocID="{39B97F3B-E24B-4008-9737-B762FECE73CB}" presName="parentText" presStyleLbl="node1" presStyleIdx="4" presStyleCnt="7" custScaleX="132496" custScaleY="4716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B884B9-AF86-4E74-B987-3CF5A022E897}" type="pres">
      <dgm:prSet presAssocID="{39B97F3B-E24B-4008-9737-B762FECE73CB}" presName="negativeSpace" presStyleCnt="0"/>
      <dgm:spPr/>
    </dgm:pt>
    <dgm:pt modelId="{A36A8CC8-A314-4ADA-BE98-585ED1D5F98B}" type="pres">
      <dgm:prSet presAssocID="{39B97F3B-E24B-4008-9737-B762FECE73CB}" presName="childText" presStyleLbl="conFgAcc1" presStyleIdx="4" presStyleCnt="7">
        <dgm:presLayoutVars>
          <dgm:bulletEnabled val="1"/>
        </dgm:presLayoutVars>
      </dgm:prSet>
      <dgm:spPr/>
    </dgm:pt>
    <dgm:pt modelId="{467C5840-6AA7-4DD4-90F6-E3CFF2435F98}" type="pres">
      <dgm:prSet presAssocID="{E435F761-AFEB-48B3-92DA-CA0E7718846B}" presName="spaceBetweenRectangles" presStyleCnt="0"/>
      <dgm:spPr/>
    </dgm:pt>
    <dgm:pt modelId="{99B6B3A9-19AF-480C-8BA6-7FC36415B095}" type="pres">
      <dgm:prSet presAssocID="{B8B2F547-A652-4B53-8809-EEA172103841}" presName="parentLin" presStyleCnt="0"/>
      <dgm:spPr/>
    </dgm:pt>
    <dgm:pt modelId="{FFFA6308-9264-4CDD-A217-BF1D040A96C8}" type="pres">
      <dgm:prSet presAssocID="{B8B2F547-A652-4B53-8809-EEA172103841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41DF8E49-3749-4A3E-B6C0-53D60F16D0E7}" type="pres">
      <dgm:prSet presAssocID="{B8B2F547-A652-4B53-8809-EEA172103841}" presName="parentText" presStyleLbl="node1" presStyleIdx="5" presStyleCnt="7" custScaleX="132659" custScaleY="5232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9F46E-383E-40FA-B7A0-55CCEE0EB571}" type="pres">
      <dgm:prSet presAssocID="{B8B2F547-A652-4B53-8809-EEA172103841}" presName="negativeSpace" presStyleCnt="0"/>
      <dgm:spPr/>
    </dgm:pt>
    <dgm:pt modelId="{91B921AF-3A07-4AAB-A383-63503B2E6DB8}" type="pres">
      <dgm:prSet presAssocID="{B8B2F547-A652-4B53-8809-EEA172103841}" presName="childText" presStyleLbl="conFgAcc1" presStyleIdx="5" presStyleCnt="7">
        <dgm:presLayoutVars>
          <dgm:bulletEnabled val="1"/>
        </dgm:presLayoutVars>
      </dgm:prSet>
      <dgm:spPr/>
    </dgm:pt>
    <dgm:pt modelId="{08939A79-426D-40E9-8F55-218FB260A1B4}" type="pres">
      <dgm:prSet presAssocID="{9ACD8601-6E08-4D90-892E-3ED36F5B956F}" presName="spaceBetweenRectangles" presStyleCnt="0"/>
      <dgm:spPr/>
    </dgm:pt>
    <dgm:pt modelId="{640804D3-1B55-4075-8642-E5D7B6A010D4}" type="pres">
      <dgm:prSet presAssocID="{36886AC5-9E3B-4460-8537-052714EAA797}" presName="parentLin" presStyleCnt="0"/>
      <dgm:spPr/>
    </dgm:pt>
    <dgm:pt modelId="{E82BA145-B4C7-4FE9-888E-B49ECB4C8BE3}" type="pres">
      <dgm:prSet presAssocID="{36886AC5-9E3B-4460-8537-052714EAA797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E25BA65E-BCAA-4620-9823-44ED2A6DF61C}" type="pres">
      <dgm:prSet presAssocID="{36886AC5-9E3B-4460-8537-052714EAA797}" presName="parentText" presStyleLbl="node1" presStyleIdx="6" presStyleCnt="7" custScaleX="131773" custScaleY="527867" custLinFactNeighborX="97531" custLinFactNeighborY="-174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85636-A5BA-441E-896B-50D535223632}" type="pres">
      <dgm:prSet presAssocID="{36886AC5-9E3B-4460-8537-052714EAA797}" presName="negativeSpace" presStyleCnt="0"/>
      <dgm:spPr/>
    </dgm:pt>
    <dgm:pt modelId="{FEC988ED-564E-4F13-8034-79A41BBF0D93}" type="pres">
      <dgm:prSet presAssocID="{36886AC5-9E3B-4460-8537-052714EAA79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8C381339-08E0-4BCF-9D4E-73B0DFE8C697}" srcId="{A289CC36-B136-460F-862C-C9ABA0BA80EA}" destId="{36886AC5-9E3B-4460-8537-052714EAA797}" srcOrd="6" destOrd="0" parTransId="{1863750A-6528-4AFE-8BE1-AE6AEC434E21}" sibTransId="{C6B6853A-9BDA-44B5-97FB-6E7AF02E5EAB}"/>
    <dgm:cxn modelId="{CE577981-B69F-47F4-876A-21FF9BE18C67}" type="presOf" srcId="{36886AC5-9E3B-4460-8537-052714EAA797}" destId="{E82BA145-B4C7-4FE9-888E-B49ECB4C8BE3}" srcOrd="0" destOrd="0" presId="urn:microsoft.com/office/officeart/2005/8/layout/list1"/>
    <dgm:cxn modelId="{189A64B1-C58E-4F15-8D44-C8085A9667C3}" type="presOf" srcId="{CF2D6987-ACD1-4AC3-8AE2-91BE44A62185}" destId="{AF4FF0EB-6469-42F1-B12D-E0CB99F7AFDB}" srcOrd="1" destOrd="0" presId="urn:microsoft.com/office/officeart/2005/8/layout/list1"/>
    <dgm:cxn modelId="{87D6DEB0-E27B-411C-95CB-ACB88E2C8E50}" type="presOf" srcId="{88C39593-E187-40DC-A38D-AD1261B29FEA}" destId="{8AF6C7C4-35FD-4A3D-9933-1EF388313589}" srcOrd="1" destOrd="0" presId="urn:microsoft.com/office/officeart/2005/8/layout/list1"/>
    <dgm:cxn modelId="{013362D0-350C-4072-8014-2F5FDE93909C}" type="presOf" srcId="{DBE56664-4955-4336-BBE1-2F890756E138}" destId="{5BE13068-B093-4DFA-94F6-2983D3B6110B}" srcOrd="0" destOrd="0" presId="urn:microsoft.com/office/officeart/2005/8/layout/list1"/>
    <dgm:cxn modelId="{1373CE0B-7563-4235-AB27-4311057A956A}" type="presOf" srcId="{A289CC36-B136-460F-862C-C9ABA0BA80EA}" destId="{C199DE58-880B-4D35-9407-DF40537E1550}" srcOrd="0" destOrd="0" presId="urn:microsoft.com/office/officeart/2005/8/layout/list1"/>
    <dgm:cxn modelId="{41D3F9F8-E7F4-4698-9413-C25B0F411509}" type="presOf" srcId="{39B97F3B-E24B-4008-9737-B762FECE73CB}" destId="{F5DFD8EB-F3E6-43AF-91A7-0990C50EC592}" srcOrd="1" destOrd="0" presId="urn:microsoft.com/office/officeart/2005/8/layout/list1"/>
    <dgm:cxn modelId="{F7E40041-A048-4118-9220-A848B814F911}" type="presOf" srcId="{DF7AD59E-6E53-46FD-81EE-49DE1FA94792}" destId="{06F56142-7A84-4CBE-B8A7-CDD457A69CD8}" srcOrd="0" destOrd="0" presId="urn:microsoft.com/office/officeart/2005/8/layout/list1"/>
    <dgm:cxn modelId="{A81F3CF4-7495-4DD7-BC74-D17F8E363204}" srcId="{A289CC36-B136-460F-862C-C9ABA0BA80EA}" destId="{DF7AD59E-6E53-46FD-81EE-49DE1FA94792}" srcOrd="2" destOrd="0" parTransId="{6B9C278C-E925-4F8E-A816-F379AC14615D}" sibTransId="{F5C7BB76-806D-4868-B57E-D3269D5119AF}"/>
    <dgm:cxn modelId="{8AEB3077-61BF-4121-8B14-4C1439FF6FD0}" type="presOf" srcId="{88C39593-E187-40DC-A38D-AD1261B29FEA}" destId="{3E42BB17-BAC4-45D3-95F1-F6473F03D840}" srcOrd="0" destOrd="0" presId="urn:microsoft.com/office/officeart/2005/8/layout/list1"/>
    <dgm:cxn modelId="{0DA9A084-FC70-48BB-B47B-0F2A814C1654}" type="presOf" srcId="{CF2D6987-ACD1-4AC3-8AE2-91BE44A62185}" destId="{D9EE9F0C-0912-483D-A7E3-77B348D0AF6B}" srcOrd="0" destOrd="0" presId="urn:microsoft.com/office/officeart/2005/8/layout/list1"/>
    <dgm:cxn modelId="{F8D1F3D7-4E52-42BA-86F2-BC51BD24B8BE}" type="presOf" srcId="{39B97F3B-E24B-4008-9737-B762FECE73CB}" destId="{2BA551AC-39C4-41E8-A38B-798DA05D17CC}" srcOrd="0" destOrd="0" presId="urn:microsoft.com/office/officeart/2005/8/layout/list1"/>
    <dgm:cxn modelId="{0849A1FF-0577-430E-9A85-D13E54CB023B}" srcId="{E8D16A6B-295A-4390-A04F-507906FB656B}" destId="{DBE56664-4955-4336-BBE1-2F890756E138}" srcOrd="0" destOrd="0" parTransId="{87A0759F-0C97-438A-97BA-255A11A172FF}" sibTransId="{B869AD79-9E85-4318-82AF-B294C40B149C}"/>
    <dgm:cxn modelId="{9ABD4CD0-BB74-44A2-908E-51714351275F}" srcId="{A289CC36-B136-460F-862C-C9ABA0BA80EA}" destId="{E8D16A6B-295A-4390-A04F-507906FB656B}" srcOrd="3" destOrd="0" parTransId="{599E50FC-B714-4463-BC1C-DDA3D39B99F0}" sibTransId="{23E372FF-DF5A-4364-A4CB-018D029B0438}"/>
    <dgm:cxn modelId="{B441C6D9-B3B7-4125-A0B9-1C4B73014EE5}" srcId="{A289CC36-B136-460F-862C-C9ABA0BA80EA}" destId="{CF2D6987-ACD1-4AC3-8AE2-91BE44A62185}" srcOrd="1" destOrd="0" parTransId="{96375B17-CB48-4D76-A3AB-F134FC4677AF}" sibTransId="{378C3C59-2BEC-4125-B614-8204FBE63F85}"/>
    <dgm:cxn modelId="{0C98E421-52AC-4923-8823-D7E7366BCCB9}" type="presOf" srcId="{36886AC5-9E3B-4460-8537-052714EAA797}" destId="{E25BA65E-BCAA-4620-9823-44ED2A6DF61C}" srcOrd="1" destOrd="0" presId="urn:microsoft.com/office/officeart/2005/8/layout/list1"/>
    <dgm:cxn modelId="{3206D108-73F0-4B70-BA3E-5420BFBAB0A3}" type="presOf" srcId="{B8B2F547-A652-4B53-8809-EEA172103841}" destId="{41DF8E49-3749-4A3E-B6C0-53D60F16D0E7}" srcOrd="1" destOrd="0" presId="urn:microsoft.com/office/officeart/2005/8/layout/list1"/>
    <dgm:cxn modelId="{C23EC3BB-2AEC-4057-A019-59FCE6AC2892}" type="presOf" srcId="{E8D16A6B-295A-4390-A04F-507906FB656B}" destId="{2D5C9CA9-4209-4EA3-B9EA-C749564C3018}" srcOrd="1" destOrd="0" presId="urn:microsoft.com/office/officeart/2005/8/layout/list1"/>
    <dgm:cxn modelId="{862302C0-9075-4622-AA2F-82C364FAABFE}" type="presOf" srcId="{B8B2F547-A652-4B53-8809-EEA172103841}" destId="{FFFA6308-9264-4CDD-A217-BF1D040A96C8}" srcOrd="0" destOrd="0" presId="urn:microsoft.com/office/officeart/2005/8/layout/list1"/>
    <dgm:cxn modelId="{722D54D5-903E-43BA-803B-A3C75E5CF0EA}" type="presOf" srcId="{E8D16A6B-295A-4390-A04F-507906FB656B}" destId="{72CE9436-93CE-4A43-B9DF-3460387721AA}" srcOrd="0" destOrd="0" presId="urn:microsoft.com/office/officeart/2005/8/layout/list1"/>
    <dgm:cxn modelId="{C0FD4E97-7651-4F63-BE38-4645DEF9A617}" srcId="{A289CC36-B136-460F-862C-C9ABA0BA80EA}" destId="{88C39593-E187-40DC-A38D-AD1261B29FEA}" srcOrd="0" destOrd="0" parTransId="{97A4C4FC-AB40-400F-BF39-A296EF9D5D89}" sibTransId="{98215F67-0092-4811-82C6-E62C9E316B77}"/>
    <dgm:cxn modelId="{2A9CD11E-0C96-47E3-8004-724057586E22}" srcId="{A289CC36-B136-460F-862C-C9ABA0BA80EA}" destId="{39B97F3B-E24B-4008-9737-B762FECE73CB}" srcOrd="4" destOrd="0" parTransId="{72DA95DF-9AB1-4A00-B39E-71F4BECB0890}" sibTransId="{E435F761-AFEB-48B3-92DA-CA0E7718846B}"/>
    <dgm:cxn modelId="{0C32C6DF-9CD7-4AB5-9AA4-7DBFD1B9E554}" type="presOf" srcId="{DF7AD59E-6E53-46FD-81EE-49DE1FA94792}" destId="{C0E438A9-2F52-4D68-AF9D-A645105A933F}" srcOrd="1" destOrd="0" presId="urn:microsoft.com/office/officeart/2005/8/layout/list1"/>
    <dgm:cxn modelId="{7C85D0DC-D24D-41F8-8BFB-2174FC93932D}" srcId="{A289CC36-B136-460F-862C-C9ABA0BA80EA}" destId="{B8B2F547-A652-4B53-8809-EEA172103841}" srcOrd="5" destOrd="0" parTransId="{80A6E1BD-211B-4D48-AF5C-5C8FFAE11C0A}" sibTransId="{9ACD8601-6E08-4D90-892E-3ED36F5B956F}"/>
    <dgm:cxn modelId="{FA0B7913-BEAA-4BF2-B873-98D29522418C}" type="presParOf" srcId="{C199DE58-880B-4D35-9407-DF40537E1550}" destId="{6C39D509-CBB4-4F80-89E4-B26202ED0DA6}" srcOrd="0" destOrd="0" presId="urn:microsoft.com/office/officeart/2005/8/layout/list1"/>
    <dgm:cxn modelId="{CB6F6D35-6092-49BA-9DE7-5199D1467022}" type="presParOf" srcId="{6C39D509-CBB4-4F80-89E4-B26202ED0DA6}" destId="{3E42BB17-BAC4-45D3-95F1-F6473F03D840}" srcOrd="0" destOrd="0" presId="urn:microsoft.com/office/officeart/2005/8/layout/list1"/>
    <dgm:cxn modelId="{755E82EC-AAA6-4610-9E5D-0B26C0F5A998}" type="presParOf" srcId="{6C39D509-CBB4-4F80-89E4-B26202ED0DA6}" destId="{8AF6C7C4-35FD-4A3D-9933-1EF388313589}" srcOrd="1" destOrd="0" presId="urn:microsoft.com/office/officeart/2005/8/layout/list1"/>
    <dgm:cxn modelId="{54613340-5DBD-4DC2-BCB6-F39EEE358E35}" type="presParOf" srcId="{C199DE58-880B-4D35-9407-DF40537E1550}" destId="{16638D10-4682-430A-BC49-BDFF6ECD6A98}" srcOrd="1" destOrd="0" presId="urn:microsoft.com/office/officeart/2005/8/layout/list1"/>
    <dgm:cxn modelId="{50F76C5E-55A5-4288-8453-4E57F5DBF528}" type="presParOf" srcId="{C199DE58-880B-4D35-9407-DF40537E1550}" destId="{3284FA26-60F2-4000-913F-64799D9D2696}" srcOrd="2" destOrd="0" presId="urn:microsoft.com/office/officeart/2005/8/layout/list1"/>
    <dgm:cxn modelId="{1A04B028-56A6-4A73-AB7C-6B2CD3A192D3}" type="presParOf" srcId="{C199DE58-880B-4D35-9407-DF40537E1550}" destId="{2C0FB353-1D9E-418D-82DE-BABD95611D74}" srcOrd="3" destOrd="0" presId="urn:microsoft.com/office/officeart/2005/8/layout/list1"/>
    <dgm:cxn modelId="{B905823F-2E4B-4C4D-8A59-4627C7829A36}" type="presParOf" srcId="{C199DE58-880B-4D35-9407-DF40537E1550}" destId="{134509AF-C113-4B1B-A80D-C75ACAFC79F3}" srcOrd="4" destOrd="0" presId="urn:microsoft.com/office/officeart/2005/8/layout/list1"/>
    <dgm:cxn modelId="{BA0B4705-CEF5-4EFE-8B62-7D9998380336}" type="presParOf" srcId="{134509AF-C113-4B1B-A80D-C75ACAFC79F3}" destId="{D9EE9F0C-0912-483D-A7E3-77B348D0AF6B}" srcOrd="0" destOrd="0" presId="urn:microsoft.com/office/officeart/2005/8/layout/list1"/>
    <dgm:cxn modelId="{9DA320FC-F51A-4A96-BFE1-4E71A031C1D7}" type="presParOf" srcId="{134509AF-C113-4B1B-A80D-C75ACAFC79F3}" destId="{AF4FF0EB-6469-42F1-B12D-E0CB99F7AFDB}" srcOrd="1" destOrd="0" presId="urn:microsoft.com/office/officeart/2005/8/layout/list1"/>
    <dgm:cxn modelId="{7BF92EDA-E706-40F8-8B40-A5FCA45A4ED0}" type="presParOf" srcId="{C199DE58-880B-4D35-9407-DF40537E1550}" destId="{8090D6D8-BBB3-4533-8E56-B3C892FD9F7C}" srcOrd="5" destOrd="0" presId="urn:microsoft.com/office/officeart/2005/8/layout/list1"/>
    <dgm:cxn modelId="{EE0426D1-A39D-4098-BA3C-C1D7150E182B}" type="presParOf" srcId="{C199DE58-880B-4D35-9407-DF40537E1550}" destId="{1EAF4599-1302-4AD0-9E66-1589C9D1D64E}" srcOrd="6" destOrd="0" presId="urn:microsoft.com/office/officeart/2005/8/layout/list1"/>
    <dgm:cxn modelId="{88426A02-2784-46BF-B8D8-C35F674F5678}" type="presParOf" srcId="{C199DE58-880B-4D35-9407-DF40537E1550}" destId="{369703D3-D4C4-415D-B15D-317365A4C67B}" srcOrd="7" destOrd="0" presId="urn:microsoft.com/office/officeart/2005/8/layout/list1"/>
    <dgm:cxn modelId="{34CBBBE1-FF5F-437A-80E3-B5BCA69BE1A4}" type="presParOf" srcId="{C199DE58-880B-4D35-9407-DF40537E1550}" destId="{82F9165D-2A65-4E89-81F5-2867E682CBB1}" srcOrd="8" destOrd="0" presId="urn:microsoft.com/office/officeart/2005/8/layout/list1"/>
    <dgm:cxn modelId="{8D582CE3-8F05-4781-939B-AC23797AB1FB}" type="presParOf" srcId="{82F9165D-2A65-4E89-81F5-2867E682CBB1}" destId="{06F56142-7A84-4CBE-B8A7-CDD457A69CD8}" srcOrd="0" destOrd="0" presId="urn:microsoft.com/office/officeart/2005/8/layout/list1"/>
    <dgm:cxn modelId="{1F5DC461-BA68-4694-B7BA-92DD9D47181E}" type="presParOf" srcId="{82F9165D-2A65-4E89-81F5-2867E682CBB1}" destId="{C0E438A9-2F52-4D68-AF9D-A645105A933F}" srcOrd="1" destOrd="0" presId="urn:microsoft.com/office/officeart/2005/8/layout/list1"/>
    <dgm:cxn modelId="{918B36C4-11B0-469E-ACA4-2D6ABD5E7161}" type="presParOf" srcId="{C199DE58-880B-4D35-9407-DF40537E1550}" destId="{8AA8D2EC-DF92-4EFB-990F-30D63DDCAF7A}" srcOrd="9" destOrd="0" presId="urn:microsoft.com/office/officeart/2005/8/layout/list1"/>
    <dgm:cxn modelId="{744068CA-633B-4CFB-B46C-0B39BE70D040}" type="presParOf" srcId="{C199DE58-880B-4D35-9407-DF40537E1550}" destId="{A4604AC3-D2B3-4641-BB30-35C23811429E}" srcOrd="10" destOrd="0" presId="urn:microsoft.com/office/officeart/2005/8/layout/list1"/>
    <dgm:cxn modelId="{9146B300-9E4F-43AE-80FA-A288219ACD1F}" type="presParOf" srcId="{C199DE58-880B-4D35-9407-DF40537E1550}" destId="{7528B047-FD2F-40E6-9D24-3E5621BAFD1B}" srcOrd="11" destOrd="0" presId="urn:microsoft.com/office/officeart/2005/8/layout/list1"/>
    <dgm:cxn modelId="{5CC49617-9845-4B18-8D40-C25BEDB14F79}" type="presParOf" srcId="{C199DE58-880B-4D35-9407-DF40537E1550}" destId="{5186CFA2-0738-4CA3-BC5A-B23D88719A9A}" srcOrd="12" destOrd="0" presId="urn:microsoft.com/office/officeart/2005/8/layout/list1"/>
    <dgm:cxn modelId="{757D9691-3F85-4875-90B9-A48A3DB9DFDF}" type="presParOf" srcId="{5186CFA2-0738-4CA3-BC5A-B23D88719A9A}" destId="{72CE9436-93CE-4A43-B9DF-3460387721AA}" srcOrd="0" destOrd="0" presId="urn:microsoft.com/office/officeart/2005/8/layout/list1"/>
    <dgm:cxn modelId="{D4A050F0-FDBE-4444-8D38-2EDF4402BB73}" type="presParOf" srcId="{5186CFA2-0738-4CA3-BC5A-B23D88719A9A}" destId="{2D5C9CA9-4209-4EA3-B9EA-C749564C3018}" srcOrd="1" destOrd="0" presId="urn:microsoft.com/office/officeart/2005/8/layout/list1"/>
    <dgm:cxn modelId="{25039450-2902-49E5-89B3-86963658A61D}" type="presParOf" srcId="{C199DE58-880B-4D35-9407-DF40537E1550}" destId="{7C90987E-7595-40ED-BE45-A00F21DEAA95}" srcOrd="13" destOrd="0" presId="urn:microsoft.com/office/officeart/2005/8/layout/list1"/>
    <dgm:cxn modelId="{EDF517D1-A587-4687-90BB-68A2F5466C75}" type="presParOf" srcId="{C199DE58-880B-4D35-9407-DF40537E1550}" destId="{5BE13068-B093-4DFA-94F6-2983D3B6110B}" srcOrd="14" destOrd="0" presId="urn:microsoft.com/office/officeart/2005/8/layout/list1"/>
    <dgm:cxn modelId="{10DDEC3D-1009-4556-AC36-25F32CAF5CC8}" type="presParOf" srcId="{C199DE58-880B-4D35-9407-DF40537E1550}" destId="{03D001DD-9553-4DFB-A336-8521C91E86D3}" srcOrd="15" destOrd="0" presId="urn:microsoft.com/office/officeart/2005/8/layout/list1"/>
    <dgm:cxn modelId="{A9E0F774-EABF-4C06-BCCA-07C8F80E78A0}" type="presParOf" srcId="{C199DE58-880B-4D35-9407-DF40537E1550}" destId="{B2122FD2-9268-493E-970C-1413DA30862A}" srcOrd="16" destOrd="0" presId="urn:microsoft.com/office/officeart/2005/8/layout/list1"/>
    <dgm:cxn modelId="{DC2D3AE9-7BF3-4E8A-8597-6CBD9A8708DD}" type="presParOf" srcId="{B2122FD2-9268-493E-970C-1413DA30862A}" destId="{2BA551AC-39C4-41E8-A38B-798DA05D17CC}" srcOrd="0" destOrd="0" presId="urn:microsoft.com/office/officeart/2005/8/layout/list1"/>
    <dgm:cxn modelId="{CEEDB66B-327A-4C76-9315-6D81A4D886D3}" type="presParOf" srcId="{B2122FD2-9268-493E-970C-1413DA30862A}" destId="{F5DFD8EB-F3E6-43AF-91A7-0990C50EC592}" srcOrd="1" destOrd="0" presId="urn:microsoft.com/office/officeart/2005/8/layout/list1"/>
    <dgm:cxn modelId="{BE51F691-C07D-4AD8-8103-4EAFC2A7C692}" type="presParOf" srcId="{C199DE58-880B-4D35-9407-DF40537E1550}" destId="{F8B884B9-AF86-4E74-B987-3CF5A022E897}" srcOrd="17" destOrd="0" presId="urn:microsoft.com/office/officeart/2005/8/layout/list1"/>
    <dgm:cxn modelId="{20C0EAD9-622A-4847-887D-6C444905C191}" type="presParOf" srcId="{C199DE58-880B-4D35-9407-DF40537E1550}" destId="{A36A8CC8-A314-4ADA-BE98-585ED1D5F98B}" srcOrd="18" destOrd="0" presId="urn:microsoft.com/office/officeart/2005/8/layout/list1"/>
    <dgm:cxn modelId="{A7C22A81-5924-49E4-8B6D-1AFE41DEF277}" type="presParOf" srcId="{C199DE58-880B-4D35-9407-DF40537E1550}" destId="{467C5840-6AA7-4DD4-90F6-E3CFF2435F98}" srcOrd="19" destOrd="0" presId="urn:microsoft.com/office/officeart/2005/8/layout/list1"/>
    <dgm:cxn modelId="{A9BB6E10-F7E3-46B1-A951-AEA61364C62D}" type="presParOf" srcId="{C199DE58-880B-4D35-9407-DF40537E1550}" destId="{99B6B3A9-19AF-480C-8BA6-7FC36415B095}" srcOrd="20" destOrd="0" presId="urn:microsoft.com/office/officeart/2005/8/layout/list1"/>
    <dgm:cxn modelId="{172852DE-BAA0-403B-957F-0A359266DF76}" type="presParOf" srcId="{99B6B3A9-19AF-480C-8BA6-7FC36415B095}" destId="{FFFA6308-9264-4CDD-A217-BF1D040A96C8}" srcOrd="0" destOrd="0" presId="urn:microsoft.com/office/officeart/2005/8/layout/list1"/>
    <dgm:cxn modelId="{673BFD52-A826-4966-8181-5DB61BFA6F9A}" type="presParOf" srcId="{99B6B3A9-19AF-480C-8BA6-7FC36415B095}" destId="{41DF8E49-3749-4A3E-B6C0-53D60F16D0E7}" srcOrd="1" destOrd="0" presId="urn:microsoft.com/office/officeart/2005/8/layout/list1"/>
    <dgm:cxn modelId="{9C93763C-3033-4D02-8219-A2CE50DE51AA}" type="presParOf" srcId="{C199DE58-880B-4D35-9407-DF40537E1550}" destId="{D459F46E-383E-40FA-B7A0-55CCEE0EB571}" srcOrd="21" destOrd="0" presId="urn:microsoft.com/office/officeart/2005/8/layout/list1"/>
    <dgm:cxn modelId="{C95FE9FA-D837-4BE2-A25A-8A19FF7C6340}" type="presParOf" srcId="{C199DE58-880B-4D35-9407-DF40537E1550}" destId="{91B921AF-3A07-4AAB-A383-63503B2E6DB8}" srcOrd="22" destOrd="0" presId="urn:microsoft.com/office/officeart/2005/8/layout/list1"/>
    <dgm:cxn modelId="{77A7E85A-2439-435F-A7C5-13229DEFD1A5}" type="presParOf" srcId="{C199DE58-880B-4D35-9407-DF40537E1550}" destId="{08939A79-426D-40E9-8F55-218FB260A1B4}" srcOrd="23" destOrd="0" presId="urn:microsoft.com/office/officeart/2005/8/layout/list1"/>
    <dgm:cxn modelId="{FCCE5D52-590A-42E0-8D00-D349402B5543}" type="presParOf" srcId="{C199DE58-880B-4D35-9407-DF40537E1550}" destId="{640804D3-1B55-4075-8642-E5D7B6A010D4}" srcOrd="24" destOrd="0" presId="urn:microsoft.com/office/officeart/2005/8/layout/list1"/>
    <dgm:cxn modelId="{60E3D25C-6BEA-4552-AD2C-76A3765BEFD0}" type="presParOf" srcId="{640804D3-1B55-4075-8642-E5D7B6A010D4}" destId="{E82BA145-B4C7-4FE9-888E-B49ECB4C8BE3}" srcOrd="0" destOrd="0" presId="urn:microsoft.com/office/officeart/2005/8/layout/list1"/>
    <dgm:cxn modelId="{772C705B-974C-4C09-ACA5-4FDEC84DEC79}" type="presParOf" srcId="{640804D3-1B55-4075-8642-E5D7B6A010D4}" destId="{E25BA65E-BCAA-4620-9823-44ED2A6DF61C}" srcOrd="1" destOrd="0" presId="urn:microsoft.com/office/officeart/2005/8/layout/list1"/>
    <dgm:cxn modelId="{7044A059-7431-431E-B114-40D1A68695D9}" type="presParOf" srcId="{C199DE58-880B-4D35-9407-DF40537E1550}" destId="{58285636-A5BA-441E-896B-50D535223632}" srcOrd="25" destOrd="0" presId="urn:microsoft.com/office/officeart/2005/8/layout/list1"/>
    <dgm:cxn modelId="{3F1C2008-6665-4D8C-B1A5-33C6D2B0E74C}" type="presParOf" srcId="{C199DE58-880B-4D35-9407-DF40537E1550}" destId="{FEC988ED-564E-4F13-8034-79A41BBF0D9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B65193-5750-4E7A-88DC-BDFC5B50D030}" type="doc">
      <dgm:prSet loTypeId="urn:microsoft.com/office/officeart/2005/8/layout/b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98B82B3-A75D-4994-AE1F-A4DABCD26143}">
      <dgm:prSet custT="1"/>
      <dgm:spPr>
        <a:noFill/>
      </dgm:spPr>
      <dgm:t>
        <a:bodyPr/>
        <a:lstStyle/>
        <a:p>
          <a:pPr algn="l" rtl="0"/>
          <a:r>
            <a: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r>
            <a:rPr lang="ru-RU" sz="3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Действующим законодательством о КС не установлено четких критериев и требований к инструкции по заполнению заявки на участие в аукционе;</a:t>
          </a:r>
        </a:p>
        <a:p>
          <a:pPr rtl="0"/>
          <a:r>
            <a:rPr lang="ru-RU" sz="3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Заказчикам надлежит учитывать нормы, установленные ч. 2 ст. 64 44-ФЗ, согласно которым документация об электронном аукционе  </a:t>
          </a:r>
          <a:r>
            <a:rPr lang="ru-RU" sz="3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может </a:t>
          </a:r>
          <a:r>
            <a:rPr lang="ru-RU" sz="3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содержать требования к оформлению и форме заявки на участие в таком аукционе.</a:t>
          </a:r>
        </a:p>
        <a:p>
          <a:pPr rtl="0"/>
          <a:r>
            <a:rPr lang="ru-RU" sz="3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Соблюдение данных требований и запретов направлено на исключение возможности субъективного восприятия требований заказчика участниками закупки и членами аукционной комиссии.</a:t>
          </a:r>
        </a:p>
        <a:p>
          <a:pPr rtl="0"/>
          <a:endParaRPr lang="ru-RU" sz="3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E4448E-8138-4414-ABC7-B1C239D6BC68}" type="sibTrans" cxnId="{AF061475-59EE-4DA3-B4D1-74E2AC0781D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FD31A2-98DF-488D-9820-1BA213312114}" type="parTrans" cxnId="{AF061475-59EE-4DA3-B4D1-74E2AC0781D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7351CD-27A1-4F3F-A7AD-CA5BB48CD03A}" type="pres">
      <dgm:prSet presAssocID="{49B65193-5750-4E7A-88DC-BDFC5B50D0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15E27A-38AA-4FF1-BA5E-968C522C05CF}" type="pres">
      <dgm:prSet presAssocID="{498B82B3-A75D-4994-AE1F-A4DABCD26143}" presName="node" presStyleLbl="node1" presStyleIdx="0" presStyleCnt="1" custScaleX="141632" custLinFactNeighborX="18770" custLinFactNeighborY="25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7E3EB-73F5-4738-8312-F22C81447D6F}" type="presOf" srcId="{49B65193-5750-4E7A-88DC-BDFC5B50D030}" destId="{607351CD-27A1-4F3F-A7AD-CA5BB48CD03A}" srcOrd="0" destOrd="0" presId="urn:microsoft.com/office/officeart/2005/8/layout/bProcess3"/>
    <dgm:cxn modelId="{43892140-3E5B-4DB5-AED2-90759D98EE7E}" type="presOf" srcId="{498B82B3-A75D-4994-AE1F-A4DABCD26143}" destId="{F215E27A-38AA-4FF1-BA5E-968C522C05CF}" srcOrd="0" destOrd="0" presId="urn:microsoft.com/office/officeart/2005/8/layout/bProcess3"/>
    <dgm:cxn modelId="{AF061475-59EE-4DA3-B4D1-74E2AC0781D3}" srcId="{49B65193-5750-4E7A-88DC-BDFC5B50D030}" destId="{498B82B3-A75D-4994-AE1F-A4DABCD26143}" srcOrd="0" destOrd="0" parTransId="{2FFD31A2-98DF-488D-9820-1BA213312114}" sibTransId="{B4E4448E-8138-4414-ABC7-B1C239D6BC68}"/>
    <dgm:cxn modelId="{4C8BD871-9DC7-4121-A01C-7078572FD0F9}" type="presParOf" srcId="{607351CD-27A1-4F3F-A7AD-CA5BB48CD03A}" destId="{F215E27A-38AA-4FF1-BA5E-968C522C05CF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B65193-5750-4E7A-88DC-BDFC5B50D030}" type="doc">
      <dgm:prSet loTypeId="urn:microsoft.com/office/officeart/2005/8/layout/b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98B82B3-A75D-4994-AE1F-A4DABCD26143}">
      <dgm:prSet custT="1"/>
      <dgm:spPr>
        <a:noFill/>
      </dgm:spPr>
      <dgm:t>
        <a:bodyPr/>
        <a:lstStyle/>
        <a:p>
          <a:pPr algn="l" rtl="0"/>
          <a:r>
            <a: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целях обеспечения возможности участникам закупки надлежащим образом заполнить заявку и указать требуемые показатели заказчик устанавливает в документации о закупке инструкцию по заполнению заявок, в которой </a:t>
          </a:r>
          <a:r>
            <a: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целесообразно:</a:t>
          </a:r>
        </a:p>
        <a:p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1) указать на раздел и (или) пункт документации о закупке, в котором содержатся показатели, предусмотренные ч. 2 ст. 33 44-ФЗ, в отношении которых участники закупки                                                                            делают предложение в своих заявках;</a:t>
          </a:r>
        </a:p>
        <a:p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2) определить, в отношении каких именно показателей заказчиком установлены максимальные и (или) минимальные значения, показателя или диапазона значений показателя);</a:t>
          </a:r>
        </a:p>
        <a:p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3) определить, в отношении каких именно показателей заказчиком установлены значения, которые не могут изменяться, и соответственно подлежат указанию участниками закупки в своих заявках без каких-либо изменений;</a:t>
          </a:r>
        </a:p>
        <a:p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4) </a:t>
          </a:r>
          <a:r>
            <a: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сопоставить </a:t>
          </a:r>
          <a:r>
            <a:rPr lang="ru-RU" sz="2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требования технических регламентов, стандартов и иных документов, предусмотренных законодательством РФ о техническом регулировании (далее - Стандарты), с показателями, значения которых подлежат указанию в заявке (в случае установления заказчиком в документации о закупке требования о соответствии таких показателей значениям, установленным Стандартами).</a:t>
          </a:r>
        </a:p>
        <a:p>
          <a:pPr rtl="0"/>
          <a:endParaRPr lang="ru-RU" sz="3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endParaRPr lang="ru-RU" sz="21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E4448E-8138-4414-ABC7-B1C239D6BC68}" type="sibTrans" cxnId="{AF061475-59EE-4DA3-B4D1-74E2AC0781D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FD31A2-98DF-488D-9820-1BA213312114}" type="parTrans" cxnId="{AF061475-59EE-4DA3-B4D1-74E2AC0781D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7351CD-27A1-4F3F-A7AD-CA5BB48CD03A}" type="pres">
      <dgm:prSet presAssocID="{49B65193-5750-4E7A-88DC-BDFC5B50D0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15E27A-38AA-4FF1-BA5E-968C522C05CF}" type="pres">
      <dgm:prSet presAssocID="{498B82B3-A75D-4994-AE1F-A4DABCD26143}" presName="node" presStyleLbl="node1" presStyleIdx="0" presStyleCnt="1" custScaleX="141632" custLinFactNeighborX="18770" custLinFactNeighborY="25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212014-4094-49CF-B843-10D68FC30E06}" type="presOf" srcId="{49B65193-5750-4E7A-88DC-BDFC5B50D030}" destId="{607351CD-27A1-4F3F-A7AD-CA5BB48CD03A}" srcOrd="0" destOrd="0" presId="urn:microsoft.com/office/officeart/2005/8/layout/bProcess3"/>
    <dgm:cxn modelId="{AF061475-59EE-4DA3-B4D1-74E2AC0781D3}" srcId="{49B65193-5750-4E7A-88DC-BDFC5B50D030}" destId="{498B82B3-A75D-4994-AE1F-A4DABCD26143}" srcOrd="0" destOrd="0" parTransId="{2FFD31A2-98DF-488D-9820-1BA213312114}" sibTransId="{B4E4448E-8138-4414-ABC7-B1C239D6BC68}"/>
    <dgm:cxn modelId="{5DD51DCC-194A-441C-80A3-08135851B96C}" type="presOf" srcId="{498B82B3-A75D-4994-AE1F-A4DABCD26143}" destId="{F215E27A-38AA-4FF1-BA5E-968C522C05CF}" srcOrd="0" destOrd="0" presId="urn:microsoft.com/office/officeart/2005/8/layout/bProcess3"/>
    <dgm:cxn modelId="{5BE354D2-B6AD-4D59-93D4-00BA0FF8F40A}" type="presParOf" srcId="{607351CD-27A1-4F3F-A7AD-CA5BB48CD03A}" destId="{F215E27A-38AA-4FF1-BA5E-968C522C05CF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68C174-C2DC-420E-94FC-B4CBDD616C12}" type="doc">
      <dgm:prSet loTypeId="urn:microsoft.com/office/officeart/2005/8/layout/process4" loCatId="process" qsTypeId="urn:microsoft.com/office/officeart/2005/8/quickstyle/simple2" qsCatId="simple" csTypeId="urn:microsoft.com/office/officeart/2005/8/colors/accent3_1" csCatId="accent3"/>
      <dgm:spPr/>
      <dgm:t>
        <a:bodyPr/>
        <a:lstStyle/>
        <a:p>
          <a:endParaRPr lang="ru-RU"/>
        </a:p>
      </dgm:t>
    </dgm:pt>
    <dgm:pt modelId="{D3174317-C7B3-408F-82E6-D483F5469043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посчитал указание некоторых значений показателей, установленных к объекту закупки, завышенными и необоснованными.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48A58F-AB7C-4BCA-BE87-80BB5A1D53C8}" type="parTrans" cxnId="{914127A8-FF8B-4AE9-AA99-BD0EEF11F3C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1AD4-4E6A-4964-967A-58D9516131D8}" type="sibTrans" cxnId="{914127A8-FF8B-4AE9-AA99-BD0EEF11F3C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983D32-5317-4A07-A4D8-C9AE6F108A10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техническое задание содержит обоснование характеристик для каждой позиции технического задания, которые были доказаны на заседании заказчиком.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A7105B-1676-42A8-93C0-09E49ACE5B71}" type="parTrans" cxnId="{4FA3B310-8060-46D8-AB8D-1779791A34E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C76280-7DED-46E5-B9E6-B3289E561BC0}" type="sibTrans" cxnId="{4FA3B310-8060-46D8-AB8D-1779791A34E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2DF348-5FCA-4783-9FD5-BBB3680A4742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УФАС по Пензенской области признала действия заказчика соответствующими требованиям действующего законодательства.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8E9942-4690-4A7B-BA37-26851E3AA06C}" type="parTrans" cxnId="{FB071D4C-F2B5-478A-99CF-DFCAF0B4D3B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BA2964-448C-47DD-8D5A-B603EEA61427}" type="sibTrans" cxnId="{FB071D4C-F2B5-478A-99CF-DFCAF0B4D3B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CCBC24-150F-43DD-95F6-2C41F93DC9C4}" type="pres">
      <dgm:prSet presAssocID="{1268C174-C2DC-420E-94FC-B4CBDD616C1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7DA202-F0BA-47F1-90D1-B0A56F2960EF}" type="pres">
      <dgm:prSet presAssocID="{6E2DF348-5FCA-4783-9FD5-BBB3680A4742}" presName="boxAndChildren" presStyleCnt="0"/>
      <dgm:spPr/>
    </dgm:pt>
    <dgm:pt modelId="{9C0BAC86-8FC0-4D2F-ACF2-61C43CBB6511}" type="pres">
      <dgm:prSet presAssocID="{6E2DF348-5FCA-4783-9FD5-BBB3680A4742}" presName="parentTextBox" presStyleLbl="node1" presStyleIdx="0" presStyleCnt="3"/>
      <dgm:spPr/>
      <dgm:t>
        <a:bodyPr/>
        <a:lstStyle/>
        <a:p>
          <a:endParaRPr lang="ru-RU"/>
        </a:p>
      </dgm:t>
    </dgm:pt>
    <dgm:pt modelId="{9E6BA13C-FEF7-4AC6-985A-B74C81523DFA}" type="pres">
      <dgm:prSet presAssocID="{7EC76280-7DED-46E5-B9E6-B3289E561BC0}" presName="sp" presStyleCnt="0"/>
      <dgm:spPr/>
    </dgm:pt>
    <dgm:pt modelId="{A692ABD2-C680-4B27-8AA3-958D74ADBB5D}" type="pres">
      <dgm:prSet presAssocID="{7D983D32-5317-4A07-A4D8-C9AE6F108A10}" presName="arrowAndChildren" presStyleCnt="0"/>
      <dgm:spPr/>
    </dgm:pt>
    <dgm:pt modelId="{2FDA9337-D5BA-4AED-9BBA-759A50CC7CAD}" type="pres">
      <dgm:prSet presAssocID="{7D983D32-5317-4A07-A4D8-C9AE6F108A10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CAEC5AE6-371C-466A-AB39-9E7FB91A6742}" type="pres">
      <dgm:prSet presAssocID="{82351AD4-4E6A-4964-967A-58D9516131D8}" presName="sp" presStyleCnt="0"/>
      <dgm:spPr/>
    </dgm:pt>
    <dgm:pt modelId="{27EC4DF0-0F44-4C79-9E35-59B3C604A316}" type="pres">
      <dgm:prSet presAssocID="{D3174317-C7B3-408F-82E6-D483F5469043}" presName="arrowAndChildren" presStyleCnt="0"/>
      <dgm:spPr/>
    </dgm:pt>
    <dgm:pt modelId="{CD5CFFEB-2AAE-4731-AA56-E5E5F95B5F93}" type="pres">
      <dgm:prSet presAssocID="{D3174317-C7B3-408F-82E6-D483F5469043}" presName="parentTextArrow" presStyleLbl="node1" presStyleIdx="2" presStyleCnt="3" custLinFactNeighborX="5885" custLinFactNeighborY="1616"/>
      <dgm:spPr/>
      <dgm:t>
        <a:bodyPr/>
        <a:lstStyle/>
        <a:p>
          <a:endParaRPr lang="ru-RU"/>
        </a:p>
      </dgm:t>
    </dgm:pt>
  </dgm:ptLst>
  <dgm:cxnLst>
    <dgm:cxn modelId="{A328B081-FAFF-4B2F-A12A-35E2F0FE1067}" type="presOf" srcId="{7D983D32-5317-4A07-A4D8-C9AE6F108A10}" destId="{2FDA9337-D5BA-4AED-9BBA-759A50CC7CAD}" srcOrd="0" destOrd="0" presId="urn:microsoft.com/office/officeart/2005/8/layout/process4"/>
    <dgm:cxn modelId="{914127A8-FF8B-4AE9-AA99-BD0EEF11F3C3}" srcId="{1268C174-C2DC-420E-94FC-B4CBDD616C12}" destId="{D3174317-C7B3-408F-82E6-D483F5469043}" srcOrd="0" destOrd="0" parTransId="{C248A58F-AB7C-4BCA-BE87-80BB5A1D53C8}" sibTransId="{82351AD4-4E6A-4964-967A-58D9516131D8}"/>
    <dgm:cxn modelId="{CAEAAB2D-437F-4B84-A580-5A07384C1D44}" type="presOf" srcId="{6E2DF348-5FCA-4783-9FD5-BBB3680A4742}" destId="{9C0BAC86-8FC0-4D2F-ACF2-61C43CBB6511}" srcOrd="0" destOrd="0" presId="urn:microsoft.com/office/officeart/2005/8/layout/process4"/>
    <dgm:cxn modelId="{DE2807D4-0C01-4095-8528-866B3F6DF81C}" type="presOf" srcId="{1268C174-C2DC-420E-94FC-B4CBDD616C12}" destId="{85CCBC24-150F-43DD-95F6-2C41F93DC9C4}" srcOrd="0" destOrd="0" presId="urn:microsoft.com/office/officeart/2005/8/layout/process4"/>
    <dgm:cxn modelId="{4FA3B310-8060-46D8-AB8D-1779791A34E5}" srcId="{1268C174-C2DC-420E-94FC-B4CBDD616C12}" destId="{7D983D32-5317-4A07-A4D8-C9AE6F108A10}" srcOrd="1" destOrd="0" parTransId="{79A7105B-1676-42A8-93C0-09E49ACE5B71}" sibTransId="{7EC76280-7DED-46E5-B9E6-B3289E561BC0}"/>
    <dgm:cxn modelId="{FB071D4C-F2B5-478A-99CF-DFCAF0B4D3B4}" srcId="{1268C174-C2DC-420E-94FC-B4CBDD616C12}" destId="{6E2DF348-5FCA-4783-9FD5-BBB3680A4742}" srcOrd="2" destOrd="0" parTransId="{D08E9942-4690-4A7B-BA37-26851E3AA06C}" sibTransId="{29BA2964-448C-47DD-8D5A-B603EEA61427}"/>
    <dgm:cxn modelId="{2F58BBA9-AEB4-4E3D-87C9-BB668DC34322}" type="presOf" srcId="{D3174317-C7B3-408F-82E6-D483F5469043}" destId="{CD5CFFEB-2AAE-4731-AA56-E5E5F95B5F93}" srcOrd="0" destOrd="0" presId="urn:microsoft.com/office/officeart/2005/8/layout/process4"/>
    <dgm:cxn modelId="{FF54D815-4139-4D76-927C-81F8F8B2EAA9}" type="presParOf" srcId="{85CCBC24-150F-43DD-95F6-2C41F93DC9C4}" destId="{DF7DA202-F0BA-47F1-90D1-B0A56F2960EF}" srcOrd="0" destOrd="0" presId="urn:microsoft.com/office/officeart/2005/8/layout/process4"/>
    <dgm:cxn modelId="{78457C16-4C73-47EA-8772-7ECB1755CF72}" type="presParOf" srcId="{DF7DA202-F0BA-47F1-90D1-B0A56F2960EF}" destId="{9C0BAC86-8FC0-4D2F-ACF2-61C43CBB6511}" srcOrd="0" destOrd="0" presId="urn:microsoft.com/office/officeart/2005/8/layout/process4"/>
    <dgm:cxn modelId="{BB6587CE-A527-46C1-BD45-1A6911DCAC0F}" type="presParOf" srcId="{85CCBC24-150F-43DD-95F6-2C41F93DC9C4}" destId="{9E6BA13C-FEF7-4AC6-985A-B74C81523DFA}" srcOrd="1" destOrd="0" presId="urn:microsoft.com/office/officeart/2005/8/layout/process4"/>
    <dgm:cxn modelId="{86BA3F14-69DA-48A9-B531-4922FA19A285}" type="presParOf" srcId="{85CCBC24-150F-43DD-95F6-2C41F93DC9C4}" destId="{A692ABD2-C680-4B27-8AA3-958D74ADBB5D}" srcOrd="2" destOrd="0" presId="urn:microsoft.com/office/officeart/2005/8/layout/process4"/>
    <dgm:cxn modelId="{F85CE2C7-D078-4EDC-83DA-BC38A27CE7CD}" type="presParOf" srcId="{A692ABD2-C680-4B27-8AA3-958D74ADBB5D}" destId="{2FDA9337-D5BA-4AED-9BBA-759A50CC7CAD}" srcOrd="0" destOrd="0" presId="urn:microsoft.com/office/officeart/2005/8/layout/process4"/>
    <dgm:cxn modelId="{85EF3E59-F5FC-4E78-9FFD-B4AFB636D0F0}" type="presParOf" srcId="{85CCBC24-150F-43DD-95F6-2C41F93DC9C4}" destId="{CAEC5AE6-371C-466A-AB39-9E7FB91A6742}" srcOrd="3" destOrd="0" presId="urn:microsoft.com/office/officeart/2005/8/layout/process4"/>
    <dgm:cxn modelId="{32CD88BC-D525-4B2E-B9B6-0927ABF0690F}" type="presParOf" srcId="{85CCBC24-150F-43DD-95F6-2C41F93DC9C4}" destId="{27EC4DF0-0F44-4C79-9E35-59B3C604A316}" srcOrd="4" destOrd="0" presId="urn:microsoft.com/office/officeart/2005/8/layout/process4"/>
    <dgm:cxn modelId="{1EEDEB79-CBB6-4E98-BE80-E5F873C2BA1F}" type="presParOf" srcId="{27EC4DF0-0F44-4C79-9E35-59B3C604A316}" destId="{CD5CFFEB-2AAE-4731-AA56-E5E5F95B5F9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A8BB72-BB16-4127-97D7-92DC3642CC8D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0C27A02-FAF2-438F-86A7-FB3639C4C7AF}">
      <dgm:prSet/>
      <dgm:spPr/>
      <dgm:t>
        <a:bodyPr/>
        <a:lstStyle/>
        <a:p>
          <a:pPr rtl="0"/>
          <a:r>
            <a:rPr lang="ru-RU" dirty="0" smtClean="0"/>
            <a:t>В своей жалобе заявитель указал, что под критерии, установленные в аукционной документации заказчиком, подходят только процессоры одного производства</a:t>
          </a:r>
          <a:r>
            <a:rPr lang="en-US" dirty="0" smtClean="0"/>
            <a:t> Intel.</a:t>
          </a:r>
          <a:endParaRPr lang="ru-RU" dirty="0"/>
        </a:p>
      </dgm:t>
    </dgm:pt>
    <dgm:pt modelId="{8DF949CC-AEBC-491D-A4DD-2F3CCDECED16}" type="parTrans" cxnId="{6F7F82AC-1623-42FE-90E5-9A623280E34B}">
      <dgm:prSet/>
      <dgm:spPr/>
      <dgm:t>
        <a:bodyPr/>
        <a:lstStyle/>
        <a:p>
          <a:endParaRPr lang="ru-RU"/>
        </a:p>
      </dgm:t>
    </dgm:pt>
    <dgm:pt modelId="{E1227418-D843-40B4-95AD-15BD4A4BD4CB}" type="sibTrans" cxnId="{6F7F82AC-1623-42FE-90E5-9A623280E34B}">
      <dgm:prSet/>
      <dgm:spPr/>
      <dgm:t>
        <a:bodyPr/>
        <a:lstStyle/>
        <a:p>
          <a:endParaRPr lang="ru-RU"/>
        </a:p>
      </dgm:t>
    </dgm:pt>
    <dgm:pt modelId="{FBD48D44-5D13-4B8C-8037-DE0CAEE20D01}">
      <dgm:prSet/>
      <dgm:spPr/>
      <dgm:t>
        <a:bodyPr/>
        <a:lstStyle/>
        <a:p>
          <a:pPr rtl="0"/>
          <a:r>
            <a:rPr lang="ru-RU" smtClean="0"/>
            <a:t>Проанализировав информацию, </a:t>
          </a:r>
          <a:r>
            <a:rPr lang="ru-RU" b="1" smtClean="0"/>
            <a:t>содержащуюся на официальном сайте производителя AMD</a:t>
          </a:r>
          <a:r>
            <a:rPr lang="ru-RU" smtClean="0"/>
            <a:t>, Комиссия Новосибирского УФАС России установила, что под указанные подателем жалобы спорные характеристики с учетом количества ядер процессора </a:t>
          </a:r>
          <a:r>
            <a:rPr lang="ru-RU" b="1" smtClean="0"/>
            <a:t>не подходит ни одна модель процессора производства AMD</a:t>
          </a:r>
          <a:r>
            <a:rPr lang="ru-RU" smtClean="0"/>
            <a:t>, что свидетельствует о том, что перечню требований к характеристикам товара, установленным в описании объекта закупки, соответствует процессор единственного производителя. </a:t>
          </a:r>
          <a:endParaRPr lang="ru-RU"/>
        </a:p>
      </dgm:t>
    </dgm:pt>
    <dgm:pt modelId="{7E1BD7F5-F3FD-41C7-8ED1-D12353B038D8}" type="parTrans" cxnId="{E76113B8-1C15-4D64-A1B7-EB13953D94A8}">
      <dgm:prSet/>
      <dgm:spPr/>
      <dgm:t>
        <a:bodyPr/>
        <a:lstStyle/>
        <a:p>
          <a:endParaRPr lang="ru-RU"/>
        </a:p>
      </dgm:t>
    </dgm:pt>
    <dgm:pt modelId="{091570F8-D12E-4CBB-8E03-D0954F52612F}" type="sibTrans" cxnId="{E76113B8-1C15-4D64-A1B7-EB13953D94A8}">
      <dgm:prSet/>
      <dgm:spPr/>
      <dgm:t>
        <a:bodyPr/>
        <a:lstStyle/>
        <a:p>
          <a:endParaRPr lang="ru-RU"/>
        </a:p>
      </dgm:t>
    </dgm:pt>
    <dgm:pt modelId="{F2324B5C-3D65-4FA8-9F17-C40933C5F8C7}">
      <dgm:prSet/>
      <dgm:spPr/>
      <dgm:t>
        <a:bodyPr/>
        <a:lstStyle/>
        <a:p>
          <a:pPr rtl="0"/>
          <a:r>
            <a:rPr lang="ru-RU" b="1" dirty="0" smtClean="0"/>
            <a:t>Таким образом, заказчиком нарушены положения ч. 1 ст. 33 Закона о контрактной системе.</a:t>
          </a:r>
          <a:endParaRPr lang="ru-RU" b="1" dirty="0"/>
        </a:p>
      </dgm:t>
    </dgm:pt>
    <dgm:pt modelId="{E310F25F-2128-4C73-AF67-16A097D9A3CF}" type="parTrans" cxnId="{2BD137D8-8B32-4DCE-9010-B3510F82F0B1}">
      <dgm:prSet/>
      <dgm:spPr/>
      <dgm:t>
        <a:bodyPr/>
        <a:lstStyle/>
        <a:p>
          <a:endParaRPr lang="ru-RU"/>
        </a:p>
      </dgm:t>
    </dgm:pt>
    <dgm:pt modelId="{5E10B81F-2798-4AC9-ABCA-5FEBAE55A72B}" type="sibTrans" cxnId="{2BD137D8-8B32-4DCE-9010-B3510F82F0B1}">
      <dgm:prSet/>
      <dgm:spPr/>
      <dgm:t>
        <a:bodyPr/>
        <a:lstStyle/>
        <a:p>
          <a:endParaRPr lang="ru-RU"/>
        </a:p>
      </dgm:t>
    </dgm:pt>
    <dgm:pt modelId="{9D53AB2E-7623-4B28-9611-268AD68F7DCD}">
      <dgm:prSet/>
      <dgm:spPr/>
      <dgm:t>
        <a:bodyPr/>
        <a:lstStyle/>
        <a:p>
          <a:pPr rtl="0"/>
          <a:r>
            <a:rPr lang="ru-RU" smtClean="0"/>
            <a:t>О выявленном нарушении также свидетельствует тот факт, что на участие в электронном аукционе была подана только одна заявка.</a:t>
          </a:r>
          <a:endParaRPr lang="ru-RU"/>
        </a:p>
      </dgm:t>
    </dgm:pt>
    <dgm:pt modelId="{149B3183-ED3A-457F-8628-E77863D6D9D3}" type="parTrans" cxnId="{F7896A8D-1B2B-46BD-8138-98C34BA5B5BC}">
      <dgm:prSet/>
      <dgm:spPr/>
      <dgm:t>
        <a:bodyPr/>
        <a:lstStyle/>
        <a:p>
          <a:endParaRPr lang="ru-RU"/>
        </a:p>
      </dgm:t>
    </dgm:pt>
    <dgm:pt modelId="{CF1BF124-3EED-4E2B-8B01-962AEABFF6C0}" type="sibTrans" cxnId="{F7896A8D-1B2B-46BD-8138-98C34BA5B5BC}">
      <dgm:prSet/>
      <dgm:spPr/>
      <dgm:t>
        <a:bodyPr/>
        <a:lstStyle/>
        <a:p>
          <a:endParaRPr lang="ru-RU"/>
        </a:p>
      </dgm:t>
    </dgm:pt>
    <dgm:pt modelId="{CBA0898E-EC4E-4591-83AB-25A1D5011E80}" type="pres">
      <dgm:prSet presAssocID="{77A8BB72-BB16-4127-97D7-92DC3642CC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C8BAAA-2679-4A86-BAE0-168C4DA46F11}" type="pres">
      <dgm:prSet presAssocID="{00C27A02-FAF2-438F-86A7-FB3639C4C7AF}" presName="parentText" presStyleLbl="node1" presStyleIdx="0" presStyleCnt="4" custScaleY="693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2DE88-AC58-4C70-93F6-78AAC53E12F7}" type="pres">
      <dgm:prSet presAssocID="{E1227418-D843-40B4-95AD-15BD4A4BD4CB}" presName="spacer" presStyleCnt="0"/>
      <dgm:spPr/>
    </dgm:pt>
    <dgm:pt modelId="{0D65C8DA-D79F-4BE4-946E-5CBEE9ECDC27}" type="pres">
      <dgm:prSet presAssocID="{FBD48D44-5D13-4B8C-8037-DE0CAEE20D0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26832-53CA-484C-9F45-A9090D32A2CC}" type="pres">
      <dgm:prSet presAssocID="{091570F8-D12E-4CBB-8E03-D0954F52612F}" presName="spacer" presStyleCnt="0"/>
      <dgm:spPr/>
    </dgm:pt>
    <dgm:pt modelId="{0CB67C35-F13C-41A5-9E4A-4A8F800A6DEE}" type="pres">
      <dgm:prSet presAssocID="{F2324B5C-3D65-4FA8-9F17-C40933C5F8C7}" presName="parentText" presStyleLbl="node1" presStyleIdx="2" presStyleCnt="4" custScaleY="80685" custLinFactNeighborY="167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411EA-457B-4FCB-B279-9E00307A39B6}" type="pres">
      <dgm:prSet presAssocID="{5E10B81F-2798-4AC9-ABCA-5FEBAE55A72B}" presName="spacer" presStyleCnt="0"/>
      <dgm:spPr/>
    </dgm:pt>
    <dgm:pt modelId="{2E3E5CD8-189C-43C8-B3B5-8737A57E02D5}" type="pres">
      <dgm:prSet presAssocID="{9D53AB2E-7623-4B28-9611-268AD68F7DCD}" presName="parentText" presStyleLbl="node1" presStyleIdx="3" presStyleCnt="4" custScaleY="709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7F82AC-1623-42FE-90E5-9A623280E34B}" srcId="{77A8BB72-BB16-4127-97D7-92DC3642CC8D}" destId="{00C27A02-FAF2-438F-86A7-FB3639C4C7AF}" srcOrd="0" destOrd="0" parTransId="{8DF949CC-AEBC-491D-A4DD-2F3CCDECED16}" sibTransId="{E1227418-D843-40B4-95AD-15BD4A4BD4CB}"/>
    <dgm:cxn modelId="{F7896A8D-1B2B-46BD-8138-98C34BA5B5BC}" srcId="{77A8BB72-BB16-4127-97D7-92DC3642CC8D}" destId="{9D53AB2E-7623-4B28-9611-268AD68F7DCD}" srcOrd="3" destOrd="0" parTransId="{149B3183-ED3A-457F-8628-E77863D6D9D3}" sibTransId="{CF1BF124-3EED-4E2B-8B01-962AEABFF6C0}"/>
    <dgm:cxn modelId="{808517CF-7719-4E64-8766-E6584205D06E}" type="presOf" srcId="{77A8BB72-BB16-4127-97D7-92DC3642CC8D}" destId="{CBA0898E-EC4E-4591-83AB-25A1D5011E80}" srcOrd="0" destOrd="0" presId="urn:microsoft.com/office/officeart/2005/8/layout/vList2"/>
    <dgm:cxn modelId="{25FCE66E-83D6-4BC4-9C84-F72C7213DDB8}" type="presOf" srcId="{FBD48D44-5D13-4B8C-8037-DE0CAEE20D01}" destId="{0D65C8DA-D79F-4BE4-946E-5CBEE9ECDC27}" srcOrd="0" destOrd="0" presId="urn:microsoft.com/office/officeart/2005/8/layout/vList2"/>
    <dgm:cxn modelId="{E76113B8-1C15-4D64-A1B7-EB13953D94A8}" srcId="{77A8BB72-BB16-4127-97D7-92DC3642CC8D}" destId="{FBD48D44-5D13-4B8C-8037-DE0CAEE20D01}" srcOrd="1" destOrd="0" parTransId="{7E1BD7F5-F3FD-41C7-8ED1-D12353B038D8}" sibTransId="{091570F8-D12E-4CBB-8E03-D0954F52612F}"/>
    <dgm:cxn modelId="{A2FBE4AF-985D-475A-9611-CE15D021F92E}" type="presOf" srcId="{9D53AB2E-7623-4B28-9611-268AD68F7DCD}" destId="{2E3E5CD8-189C-43C8-B3B5-8737A57E02D5}" srcOrd="0" destOrd="0" presId="urn:microsoft.com/office/officeart/2005/8/layout/vList2"/>
    <dgm:cxn modelId="{800B3355-5F1D-4572-B3DC-E4B253A9A634}" type="presOf" srcId="{00C27A02-FAF2-438F-86A7-FB3639C4C7AF}" destId="{16C8BAAA-2679-4A86-BAE0-168C4DA46F11}" srcOrd="0" destOrd="0" presId="urn:microsoft.com/office/officeart/2005/8/layout/vList2"/>
    <dgm:cxn modelId="{7046145D-56E8-4C1B-B67D-5B2979DA1F23}" type="presOf" srcId="{F2324B5C-3D65-4FA8-9F17-C40933C5F8C7}" destId="{0CB67C35-F13C-41A5-9E4A-4A8F800A6DEE}" srcOrd="0" destOrd="0" presId="urn:microsoft.com/office/officeart/2005/8/layout/vList2"/>
    <dgm:cxn modelId="{2BD137D8-8B32-4DCE-9010-B3510F82F0B1}" srcId="{77A8BB72-BB16-4127-97D7-92DC3642CC8D}" destId="{F2324B5C-3D65-4FA8-9F17-C40933C5F8C7}" srcOrd="2" destOrd="0" parTransId="{E310F25F-2128-4C73-AF67-16A097D9A3CF}" sibTransId="{5E10B81F-2798-4AC9-ABCA-5FEBAE55A72B}"/>
    <dgm:cxn modelId="{82344CD1-DC89-4531-98FD-7110FC9F0358}" type="presParOf" srcId="{CBA0898E-EC4E-4591-83AB-25A1D5011E80}" destId="{16C8BAAA-2679-4A86-BAE0-168C4DA46F11}" srcOrd="0" destOrd="0" presId="urn:microsoft.com/office/officeart/2005/8/layout/vList2"/>
    <dgm:cxn modelId="{BDB0136D-D12A-472A-9776-0D5F7212C590}" type="presParOf" srcId="{CBA0898E-EC4E-4591-83AB-25A1D5011E80}" destId="{BE82DE88-AC58-4C70-93F6-78AAC53E12F7}" srcOrd="1" destOrd="0" presId="urn:microsoft.com/office/officeart/2005/8/layout/vList2"/>
    <dgm:cxn modelId="{42B57672-BA97-4155-9BD8-57E995825846}" type="presParOf" srcId="{CBA0898E-EC4E-4591-83AB-25A1D5011E80}" destId="{0D65C8DA-D79F-4BE4-946E-5CBEE9ECDC27}" srcOrd="2" destOrd="0" presId="urn:microsoft.com/office/officeart/2005/8/layout/vList2"/>
    <dgm:cxn modelId="{56639AFF-D429-4F2D-B256-BAACBA253CC2}" type="presParOf" srcId="{CBA0898E-EC4E-4591-83AB-25A1D5011E80}" destId="{B5926832-53CA-484C-9F45-A9090D32A2CC}" srcOrd="3" destOrd="0" presId="urn:microsoft.com/office/officeart/2005/8/layout/vList2"/>
    <dgm:cxn modelId="{0CC5E5B5-D57C-4DF1-9946-33D4FAF959B1}" type="presParOf" srcId="{CBA0898E-EC4E-4591-83AB-25A1D5011E80}" destId="{0CB67C35-F13C-41A5-9E4A-4A8F800A6DEE}" srcOrd="4" destOrd="0" presId="urn:microsoft.com/office/officeart/2005/8/layout/vList2"/>
    <dgm:cxn modelId="{14FA8D27-B9E7-444D-BBBB-2F98FB6245C0}" type="presParOf" srcId="{CBA0898E-EC4E-4591-83AB-25A1D5011E80}" destId="{082411EA-457B-4FCB-B279-9E00307A39B6}" srcOrd="5" destOrd="0" presId="urn:microsoft.com/office/officeart/2005/8/layout/vList2"/>
    <dgm:cxn modelId="{F55808DB-D010-4909-AC47-15D96F2D3CE8}" type="presParOf" srcId="{CBA0898E-EC4E-4591-83AB-25A1D5011E80}" destId="{2E3E5CD8-189C-43C8-B3B5-8737A57E02D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1E6B31-679E-4EDF-9B2B-812470DD530C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C94667-0174-4684-A4E7-5767C1F3D3DD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отмечает, что если у Заказчика имеются определенные обоснованные потребности в получении тех или иных товаров, он вправе устанавливать соответствующие требования к товарам в аукционной документации, но, таким образом, чтобы 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составе одного лота не закупались наряду с товарами, производимыми неограниченным кругом производителей, и уникальными товарами единственного производителя.</a:t>
          </a:r>
          <a:endParaRPr lang="ru-RU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F59C56-3FFC-4CFA-9211-582B7A7F0723}" type="parTrans" cxnId="{B5E676FF-82EF-41D5-AB11-6D2D4E3B27E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4DABB7-E352-4AB5-B2E7-637613CF5A74}" type="sibTrans" cxnId="{B5E676FF-82EF-41D5-AB11-6D2D4E3B27E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8AF291-70B3-4135-85A4-65210AA69843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также отмечает, что в случае, если при закупке товаров среди требуемых к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поставке позиций присутствует хотя бы один товар, требования к характеристикам которого установлены таким образом, что совокупности таких требований отвечает только товар единственного производителя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то положения документации о такой закупке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имеют признаки ограничения количества участников закупки.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3726D6-67C8-43EA-A00F-545B57C9051E}" type="parTrans" cxnId="{E3ABC071-6317-4B5D-810F-C6B7D53CE70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682DF8-0E9D-46BA-8A07-AABF1387C36E}" type="sibTrans" cxnId="{E3ABC071-6317-4B5D-810F-C6B7D53CE70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76BBDF-C25E-402D-AE7F-4C9A1EE9331B}" type="pres">
      <dgm:prSet presAssocID="{511E6B31-679E-4EDF-9B2B-812470DD530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4EA877-2868-45BA-9BF4-35A7F2544FFF}" type="pres">
      <dgm:prSet presAssocID="{3DC94667-0174-4684-A4E7-5767C1F3D3DD}" presName="comp" presStyleCnt="0"/>
      <dgm:spPr/>
    </dgm:pt>
    <dgm:pt modelId="{F620F63B-4155-40BD-8848-EECFE8E7D50B}" type="pres">
      <dgm:prSet presAssocID="{3DC94667-0174-4684-A4E7-5767C1F3D3DD}" presName="box" presStyleLbl="node1" presStyleIdx="0" presStyleCnt="2"/>
      <dgm:spPr/>
      <dgm:t>
        <a:bodyPr/>
        <a:lstStyle/>
        <a:p>
          <a:endParaRPr lang="ru-RU"/>
        </a:p>
      </dgm:t>
    </dgm:pt>
    <dgm:pt modelId="{B4A3C259-6DD6-4DA3-8241-93DBD2F11493}" type="pres">
      <dgm:prSet presAssocID="{3DC94667-0174-4684-A4E7-5767C1F3D3DD}" presName="img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03CD0B5E-9D8E-4E89-AB7D-6A8BB287AA3B}" type="pres">
      <dgm:prSet presAssocID="{3DC94667-0174-4684-A4E7-5767C1F3D3DD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7A367-8583-43F8-936F-61DE7AC61D69}" type="pres">
      <dgm:prSet presAssocID="{B64DABB7-E352-4AB5-B2E7-637613CF5A74}" presName="spacer" presStyleCnt="0"/>
      <dgm:spPr/>
    </dgm:pt>
    <dgm:pt modelId="{2A44CE76-359D-46E2-A5ED-021845491C99}" type="pres">
      <dgm:prSet presAssocID="{8E8AF291-70B3-4135-85A4-65210AA69843}" presName="comp" presStyleCnt="0"/>
      <dgm:spPr/>
    </dgm:pt>
    <dgm:pt modelId="{5BB022CA-F1B4-47F8-B06A-45D5576D9DAC}" type="pres">
      <dgm:prSet presAssocID="{8E8AF291-70B3-4135-85A4-65210AA69843}" presName="box" presStyleLbl="node1" presStyleIdx="1" presStyleCnt="2"/>
      <dgm:spPr/>
      <dgm:t>
        <a:bodyPr/>
        <a:lstStyle/>
        <a:p>
          <a:endParaRPr lang="ru-RU"/>
        </a:p>
      </dgm:t>
    </dgm:pt>
    <dgm:pt modelId="{7C2F89CF-6E4E-4FBB-8B25-1B6319E47744}" type="pres">
      <dgm:prSet presAssocID="{8E8AF291-70B3-4135-85A4-65210AA69843}" presName="img" presStyleLbl="fgImgPlace1" presStyleIdx="1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74CADCB0-3DC7-4746-A1CC-F3D680982A14}" type="pres">
      <dgm:prSet presAssocID="{8E8AF291-70B3-4135-85A4-65210AA69843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CE1725-84BF-47C9-AC4B-BBA142F10804}" type="presOf" srcId="{8E8AF291-70B3-4135-85A4-65210AA69843}" destId="{74CADCB0-3DC7-4746-A1CC-F3D680982A14}" srcOrd="1" destOrd="0" presId="urn:microsoft.com/office/officeart/2005/8/layout/vList4"/>
    <dgm:cxn modelId="{B5E676FF-82EF-41D5-AB11-6D2D4E3B27E9}" srcId="{511E6B31-679E-4EDF-9B2B-812470DD530C}" destId="{3DC94667-0174-4684-A4E7-5767C1F3D3DD}" srcOrd="0" destOrd="0" parTransId="{2CF59C56-3FFC-4CFA-9211-582B7A7F0723}" sibTransId="{B64DABB7-E352-4AB5-B2E7-637613CF5A74}"/>
    <dgm:cxn modelId="{CA664818-9D6D-4FD7-A63B-E0078D03859D}" type="presOf" srcId="{8E8AF291-70B3-4135-85A4-65210AA69843}" destId="{5BB022CA-F1B4-47F8-B06A-45D5576D9DAC}" srcOrd="0" destOrd="0" presId="urn:microsoft.com/office/officeart/2005/8/layout/vList4"/>
    <dgm:cxn modelId="{E3ABC071-6317-4B5D-810F-C6B7D53CE70C}" srcId="{511E6B31-679E-4EDF-9B2B-812470DD530C}" destId="{8E8AF291-70B3-4135-85A4-65210AA69843}" srcOrd="1" destOrd="0" parTransId="{CA3726D6-67C8-43EA-A00F-545B57C9051E}" sibTransId="{28682DF8-0E9D-46BA-8A07-AABF1387C36E}"/>
    <dgm:cxn modelId="{0F3925A5-A4D0-42FF-956D-B92D7C370645}" type="presOf" srcId="{3DC94667-0174-4684-A4E7-5767C1F3D3DD}" destId="{03CD0B5E-9D8E-4E89-AB7D-6A8BB287AA3B}" srcOrd="1" destOrd="0" presId="urn:microsoft.com/office/officeart/2005/8/layout/vList4"/>
    <dgm:cxn modelId="{B6448897-583F-4304-AE98-4F99AF90511C}" type="presOf" srcId="{3DC94667-0174-4684-A4E7-5767C1F3D3DD}" destId="{F620F63B-4155-40BD-8848-EECFE8E7D50B}" srcOrd="0" destOrd="0" presId="urn:microsoft.com/office/officeart/2005/8/layout/vList4"/>
    <dgm:cxn modelId="{3355B5C2-5134-49E5-B301-49530CEF8552}" type="presOf" srcId="{511E6B31-679E-4EDF-9B2B-812470DD530C}" destId="{A876BBDF-C25E-402D-AE7F-4C9A1EE9331B}" srcOrd="0" destOrd="0" presId="urn:microsoft.com/office/officeart/2005/8/layout/vList4"/>
    <dgm:cxn modelId="{138A4F24-E427-4F4B-B88A-6987C29963F2}" type="presParOf" srcId="{A876BBDF-C25E-402D-AE7F-4C9A1EE9331B}" destId="{024EA877-2868-45BA-9BF4-35A7F2544FFF}" srcOrd="0" destOrd="0" presId="urn:microsoft.com/office/officeart/2005/8/layout/vList4"/>
    <dgm:cxn modelId="{E1033F62-78A4-454A-99EC-BCBE771E963D}" type="presParOf" srcId="{024EA877-2868-45BA-9BF4-35A7F2544FFF}" destId="{F620F63B-4155-40BD-8848-EECFE8E7D50B}" srcOrd="0" destOrd="0" presId="urn:microsoft.com/office/officeart/2005/8/layout/vList4"/>
    <dgm:cxn modelId="{9D5BAE66-F520-4D41-8EC2-B12798D9E4DE}" type="presParOf" srcId="{024EA877-2868-45BA-9BF4-35A7F2544FFF}" destId="{B4A3C259-6DD6-4DA3-8241-93DBD2F11493}" srcOrd="1" destOrd="0" presId="urn:microsoft.com/office/officeart/2005/8/layout/vList4"/>
    <dgm:cxn modelId="{21140594-3D6C-4D72-ABA1-CD006B891221}" type="presParOf" srcId="{024EA877-2868-45BA-9BF4-35A7F2544FFF}" destId="{03CD0B5E-9D8E-4E89-AB7D-6A8BB287AA3B}" srcOrd="2" destOrd="0" presId="urn:microsoft.com/office/officeart/2005/8/layout/vList4"/>
    <dgm:cxn modelId="{9F9FC113-FA1A-4AFC-8880-1C0D2F42819F}" type="presParOf" srcId="{A876BBDF-C25E-402D-AE7F-4C9A1EE9331B}" destId="{5A87A367-8583-43F8-936F-61DE7AC61D69}" srcOrd="1" destOrd="0" presId="urn:microsoft.com/office/officeart/2005/8/layout/vList4"/>
    <dgm:cxn modelId="{217E6B6D-2772-4B7B-9982-F15A165371EA}" type="presParOf" srcId="{A876BBDF-C25E-402D-AE7F-4C9A1EE9331B}" destId="{2A44CE76-359D-46E2-A5ED-021845491C99}" srcOrd="2" destOrd="0" presId="urn:microsoft.com/office/officeart/2005/8/layout/vList4"/>
    <dgm:cxn modelId="{1A8B68EF-EFB9-4F2B-8AA5-CA6A879F3587}" type="presParOf" srcId="{2A44CE76-359D-46E2-A5ED-021845491C99}" destId="{5BB022CA-F1B4-47F8-B06A-45D5576D9DAC}" srcOrd="0" destOrd="0" presId="urn:microsoft.com/office/officeart/2005/8/layout/vList4"/>
    <dgm:cxn modelId="{19CD02C4-2732-44AC-94D9-EC2358E80EE4}" type="presParOf" srcId="{2A44CE76-359D-46E2-A5ED-021845491C99}" destId="{7C2F89CF-6E4E-4FBB-8B25-1B6319E47744}" srcOrd="1" destOrd="0" presId="urn:microsoft.com/office/officeart/2005/8/layout/vList4"/>
    <dgm:cxn modelId="{03D073E2-9688-4861-90CE-9DA69E6E9904}" type="presParOf" srcId="{2A44CE76-359D-46E2-A5ED-021845491C99}" destId="{74CADCB0-3DC7-4746-A1CC-F3D680982A1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6F5DDF1-3539-4403-BE08-49D9B858BB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1975119-94DD-4FDF-9871-FDE8994286A0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позиции 40-67 технического задания сформированы под товар единственного производителя 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B9FD10-CAEA-4D52-8577-91272DA9AD80}" type="parTrans" cxnId="{6146ED90-0300-4D40-A973-AF386B0BE03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DF5723-EBE0-4BE9-A424-2B14D51BA529}" type="sibTrans" cxnId="{6146ED90-0300-4D40-A973-AF386B0BE03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EA59D4-2C15-4C3F-9436-2873784BCB75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Заказчиком не представлено сведений о наличии как минимум двух производителей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E1E355-B2EC-4F5E-A941-509FB3C8353F}" type="parTrans" cxnId="{0EA91378-AF99-4505-AF08-E220380C4C6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9986DE-112F-4EB9-B7E5-FB8ED416AEFA}" type="sibTrans" cxnId="{0EA91378-AF99-4505-AF08-E220380C4C6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CBC113-9A80-4179-AFF2-8677AA904B92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Комиссия приходит к выводу об обоснованности данного довода жалобы и о нарушении заказчиком положений п. </a:t>
          </a:r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ч. 1 ст. 33 Закона № 44-ФЗ 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 формировании особенной части аукционной документации и содержат признаки состава административного правонарушения, предусмотренного частью 4.2 статьи 7.30 КоАП РФ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54A4CB-971E-40F9-A1C1-7C9B8E96B0AA}" type="parTrans" cxnId="{68E936A0-17EC-4AC7-B4DF-1ABDD164779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77546E-807B-4BC2-A115-EE6A71099C8E}" type="sibTrans" cxnId="{68E936A0-17EC-4AC7-B4DF-1ABDD164779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C86856-BC28-45C4-BA24-15DD19502CC5}" type="pres">
      <dgm:prSet presAssocID="{86F5DDF1-3539-4403-BE08-49D9B858BB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4B3E5C-BC1A-4C9E-A8FC-E9D29C877A08}" type="pres">
      <dgm:prSet presAssocID="{21975119-94DD-4FDF-9871-FDE8994286A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93809-455E-4E0D-B27B-413018B62FD1}" type="pres">
      <dgm:prSet presAssocID="{49DF5723-EBE0-4BE9-A424-2B14D51BA529}" presName="spacer" presStyleCnt="0"/>
      <dgm:spPr/>
    </dgm:pt>
    <dgm:pt modelId="{05F0EFE6-D121-42F5-B023-6BDCE5CC5483}" type="pres">
      <dgm:prSet presAssocID="{3EEA59D4-2C15-4C3F-9436-2873784BCB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9EEA1-E05D-403B-B846-AB92A8489B96}" type="pres">
      <dgm:prSet presAssocID="{DD9986DE-112F-4EB9-B7E5-FB8ED416AEFA}" presName="spacer" presStyleCnt="0"/>
      <dgm:spPr/>
    </dgm:pt>
    <dgm:pt modelId="{A1686D64-34B5-42CD-A852-31040260F376}" type="pres">
      <dgm:prSet presAssocID="{BBCBC113-9A80-4179-AFF2-8677AA904B9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896418-19B8-46BA-8652-2DFFB05D0AE8}" type="presOf" srcId="{3EEA59D4-2C15-4C3F-9436-2873784BCB75}" destId="{05F0EFE6-D121-42F5-B023-6BDCE5CC5483}" srcOrd="0" destOrd="0" presId="urn:microsoft.com/office/officeart/2005/8/layout/vList2"/>
    <dgm:cxn modelId="{69BDEFE8-FED4-409C-A438-852D9D1EF753}" type="presOf" srcId="{21975119-94DD-4FDF-9871-FDE8994286A0}" destId="{204B3E5C-BC1A-4C9E-A8FC-E9D29C877A08}" srcOrd="0" destOrd="0" presId="urn:microsoft.com/office/officeart/2005/8/layout/vList2"/>
    <dgm:cxn modelId="{0EA91378-AF99-4505-AF08-E220380C4C67}" srcId="{86F5DDF1-3539-4403-BE08-49D9B858BB3D}" destId="{3EEA59D4-2C15-4C3F-9436-2873784BCB75}" srcOrd="1" destOrd="0" parTransId="{EFE1E355-B2EC-4F5E-A941-509FB3C8353F}" sibTransId="{DD9986DE-112F-4EB9-B7E5-FB8ED416AEFA}"/>
    <dgm:cxn modelId="{9DA25109-197F-4ED9-B704-6BF1CAE79EAE}" type="presOf" srcId="{BBCBC113-9A80-4179-AFF2-8677AA904B92}" destId="{A1686D64-34B5-42CD-A852-31040260F376}" srcOrd="0" destOrd="0" presId="urn:microsoft.com/office/officeart/2005/8/layout/vList2"/>
    <dgm:cxn modelId="{6146ED90-0300-4D40-A973-AF386B0BE031}" srcId="{86F5DDF1-3539-4403-BE08-49D9B858BB3D}" destId="{21975119-94DD-4FDF-9871-FDE8994286A0}" srcOrd="0" destOrd="0" parTransId="{70B9FD10-CAEA-4D52-8577-91272DA9AD80}" sibTransId="{49DF5723-EBE0-4BE9-A424-2B14D51BA529}"/>
    <dgm:cxn modelId="{5A14FA45-87BB-465A-8D33-243F5B86D71B}" type="presOf" srcId="{86F5DDF1-3539-4403-BE08-49D9B858BB3D}" destId="{E7C86856-BC28-45C4-BA24-15DD19502CC5}" srcOrd="0" destOrd="0" presId="urn:microsoft.com/office/officeart/2005/8/layout/vList2"/>
    <dgm:cxn modelId="{68E936A0-17EC-4AC7-B4DF-1ABDD1647790}" srcId="{86F5DDF1-3539-4403-BE08-49D9B858BB3D}" destId="{BBCBC113-9A80-4179-AFF2-8677AA904B92}" srcOrd="2" destOrd="0" parTransId="{AB54A4CB-971E-40F9-A1C1-7C9B8E96B0AA}" sibTransId="{B377546E-807B-4BC2-A115-EE6A71099C8E}"/>
    <dgm:cxn modelId="{10D369B2-88E9-49CC-BE12-0949E3048B88}" type="presParOf" srcId="{E7C86856-BC28-45C4-BA24-15DD19502CC5}" destId="{204B3E5C-BC1A-4C9E-A8FC-E9D29C877A08}" srcOrd="0" destOrd="0" presId="urn:microsoft.com/office/officeart/2005/8/layout/vList2"/>
    <dgm:cxn modelId="{4F05442D-154D-4F9E-B20A-182CA8A45238}" type="presParOf" srcId="{E7C86856-BC28-45C4-BA24-15DD19502CC5}" destId="{5D493809-455E-4E0D-B27B-413018B62FD1}" srcOrd="1" destOrd="0" presId="urn:microsoft.com/office/officeart/2005/8/layout/vList2"/>
    <dgm:cxn modelId="{E815D1AA-95CF-472F-A422-CEF2DC36C695}" type="presParOf" srcId="{E7C86856-BC28-45C4-BA24-15DD19502CC5}" destId="{05F0EFE6-D121-42F5-B023-6BDCE5CC5483}" srcOrd="2" destOrd="0" presId="urn:microsoft.com/office/officeart/2005/8/layout/vList2"/>
    <dgm:cxn modelId="{43BDD974-24DC-4110-BC63-155CA0BFA65D}" type="presParOf" srcId="{E7C86856-BC28-45C4-BA24-15DD19502CC5}" destId="{8E49EEA1-E05D-403B-B846-AB92A8489B96}" srcOrd="3" destOrd="0" presId="urn:microsoft.com/office/officeart/2005/8/layout/vList2"/>
    <dgm:cxn modelId="{4B241BE7-2AD7-415B-86F3-0CB09536214B}" type="presParOf" srcId="{E7C86856-BC28-45C4-BA24-15DD19502CC5}" destId="{A1686D64-34B5-42CD-A852-31040260F3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3674332-1D57-47DC-BE59-1FAE88B79D4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AE50188-B1C4-46C9-BEEE-41F1F38FD370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Заказчиком в целях целесообразности необходимо разделить уникальные товары и иные товары неограниченного круга производителей в отдельные лоты (закупки) в связи с экономическими факторами, для соблюдения интересов потенциальных участников закупки и для недопущения ограничения количества участников закупки.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DA0BC0-2BD5-4C4A-90AF-BAC20B5A02F9}" type="parTrans" cxnId="{870047EC-4E81-432B-BD04-EC87FA75DA5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A885F8-505A-4CB9-82C8-206EB9A2B63C}" type="sibTrans" cxnId="{870047EC-4E81-432B-BD04-EC87FA75DA5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71FAA0-B51A-44B4-92A6-F8E514BA7D25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основании изложенного Комиссия Марийского УФАС России, приходит к выводу, что объединение заказчиком при проведении закупки в один лот товара "Стент для коронарных артерий, выделяющий лекарственное средство (Тип 2)" и иных изделий медицинского назначения приводят к ограничению числа участников закупки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C8F01C-9EC9-4ABA-8E6A-E73FDDCCD343}" type="parTrans" cxnId="{374A5641-52C1-4F83-A67E-2D2FCD7EC4C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BD9009-226D-4B22-BA66-18A6BB1F9256}" type="sibTrans" cxnId="{374A5641-52C1-4F83-A67E-2D2FCD7EC4C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8CFC86-EC9F-4C75-A1DF-969AE087C8A1}">
      <dgm:prSet/>
      <dgm:spPr/>
      <dgm:t>
        <a:bodyPr/>
        <a:lstStyle/>
        <a:p>
          <a:pPr rtl="0"/>
          <a:r>
            <a: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Комиссия считает возможным нарушение у заказчика не признавать, поскольку указанное объединение не было обусловлено умыслом заказчика каким-либо образом ограничить конкуренцию ввиду отсутствия полной и достоверной информации функционирования рынка продажи стентов коронарных в Российской Федерации.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2B4359-BEE2-4618-AB78-7C98A9BE96E6}" type="parTrans" cxnId="{12710477-7A2E-4043-8234-AEDAFAF6D0C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D609D7-4BB6-4D58-9A1A-67DAFF0E6B09}" type="sibTrans" cxnId="{12710477-7A2E-4043-8234-AEDAFAF6D0C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538DD0-1567-4075-8ACB-1FFCABC3810F}" type="pres">
      <dgm:prSet presAssocID="{13674332-1D57-47DC-BE59-1FAE88B79D4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C3036A-EE46-4D43-9A1F-A3FA6DBAE4A5}" type="pres">
      <dgm:prSet presAssocID="{13674332-1D57-47DC-BE59-1FAE88B79D48}" presName="dummyMaxCanvas" presStyleCnt="0">
        <dgm:presLayoutVars/>
      </dgm:prSet>
      <dgm:spPr/>
    </dgm:pt>
    <dgm:pt modelId="{71BCE71D-EBBB-4508-95DA-05001E8BFB2E}" type="pres">
      <dgm:prSet presAssocID="{13674332-1D57-47DC-BE59-1FAE88B79D4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6169A-4C76-45AF-9CFD-3B94736FFBB0}" type="pres">
      <dgm:prSet presAssocID="{13674332-1D57-47DC-BE59-1FAE88B79D4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CC1DA-4D46-423A-8273-550FC3948C19}" type="pres">
      <dgm:prSet presAssocID="{13674332-1D57-47DC-BE59-1FAE88B79D4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5CFAE-651A-4524-9660-B94889B09110}" type="pres">
      <dgm:prSet presAssocID="{13674332-1D57-47DC-BE59-1FAE88B79D4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B6F26-9AC4-42D0-BC83-CECF01704321}" type="pres">
      <dgm:prSet presAssocID="{13674332-1D57-47DC-BE59-1FAE88B79D4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D9515-8B51-4B5E-9C76-DE7F5CA8F1D2}" type="pres">
      <dgm:prSet presAssocID="{13674332-1D57-47DC-BE59-1FAE88B79D4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7C297-452B-4597-AFFB-DBA538E8C1F2}" type="pres">
      <dgm:prSet presAssocID="{13674332-1D57-47DC-BE59-1FAE88B79D4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AC2915-1FFC-4EC3-BF21-D22B3196C121}" type="pres">
      <dgm:prSet presAssocID="{13674332-1D57-47DC-BE59-1FAE88B79D4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0047EC-4E81-432B-BD04-EC87FA75DA5C}" srcId="{13674332-1D57-47DC-BE59-1FAE88B79D48}" destId="{0AE50188-B1C4-46C9-BEEE-41F1F38FD370}" srcOrd="0" destOrd="0" parTransId="{ECDA0BC0-2BD5-4C4A-90AF-BAC20B5A02F9}" sibTransId="{B0A885F8-505A-4CB9-82C8-206EB9A2B63C}"/>
    <dgm:cxn modelId="{374A5641-52C1-4F83-A67E-2D2FCD7EC4CC}" srcId="{13674332-1D57-47DC-BE59-1FAE88B79D48}" destId="{B471FAA0-B51A-44B4-92A6-F8E514BA7D25}" srcOrd="1" destOrd="0" parTransId="{4EC8F01C-9EC9-4ABA-8E6A-E73FDDCCD343}" sibTransId="{DBBD9009-226D-4B22-BA66-18A6BB1F9256}"/>
    <dgm:cxn modelId="{1216F5FC-B8F6-4726-A7D6-C5A496E4A4E2}" type="presOf" srcId="{0AE50188-B1C4-46C9-BEEE-41F1F38FD370}" destId="{71BCE71D-EBBB-4508-95DA-05001E8BFB2E}" srcOrd="0" destOrd="0" presId="urn:microsoft.com/office/officeart/2005/8/layout/vProcess5"/>
    <dgm:cxn modelId="{1EFE1EA7-28AF-4E08-9BD3-E4EF1F4CD3AD}" type="presOf" srcId="{B471FAA0-B51A-44B4-92A6-F8E514BA7D25}" destId="{B4C6169A-4C76-45AF-9CFD-3B94736FFBB0}" srcOrd="0" destOrd="0" presId="urn:microsoft.com/office/officeart/2005/8/layout/vProcess5"/>
    <dgm:cxn modelId="{77D1EBDE-8E6D-4C9D-A526-1EEEE6CD4EB6}" type="presOf" srcId="{13674332-1D57-47DC-BE59-1FAE88B79D48}" destId="{E2538DD0-1567-4075-8ACB-1FFCABC3810F}" srcOrd="0" destOrd="0" presId="urn:microsoft.com/office/officeart/2005/8/layout/vProcess5"/>
    <dgm:cxn modelId="{7187E8A4-194B-404A-8E52-1C8D87305250}" type="presOf" srcId="{268CFC86-EC9F-4C75-A1DF-969AE087C8A1}" destId="{898CC1DA-4D46-423A-8273-550FC3948C19}" srcOrd="0" destOrd="0" presId="urn:microsoft.com/office/officeart/2005/8/layout/vProcess5"/>
    <dgm:cxn modelId="{62E94590-E10E-4D24-8A47-6ECA338DE8D5}" type="presOf" srcId="{B0A885F8-505A-4CB9-82C8-206EB9A2B63C}" destId="{BE25CFAE-651A-4524-9660-B94889B09110}" srcOrd="0" destOrd="0" presId="urn:microsoft.com/office/officeart/2005/8/layout/vProcess5"/>
    <dgm:cxn modelId="{AA3623D3-FB96-4FCE-BC2D-403638CA120B}" type="presOf" srcId="{268CFC86-EC9F-4C75-A1DF-969AE087C8A1}" destId="{36AC2915-1FFC-4EC3-BF21-D22B3196C121}" srcOrd="1" destOrd="0" presId="urn:microsoft.com/office/officeart/2005/8/layout/vProcess5"/>
    <dgm:cxn modelId="{12710477-7A2E-4043-8234-AEDAFAF6D0C2}" srcId="{13674332-1D57-47DC-BE59-1FAE88B79D48}" destId="{268CFC86-EC9F-4C75-A1DF-969AE087C8A1}" srcOrd="2" destOrd="0" parTransId="{AB2B4359-BEE2-4618-AB78-7C98A9BE96E6}" sibTransId="{69D609D7-4BB6-4D58-9A1A-67DAFF0E6B09}"/>
    <dgm:cxn modelId="{E7BCAF93-669F-46FC-9176-F56774041A57}" type="presOf" srcId="{0AE50188-B1C4-46C9-BEEE-41F1F38FD370}" destId="{035D9515-8B51-4B5E-9C76-DE7F5CA8F1D2}" srcOrd="1" destOrd="0" presId="urn:microsoft.com/office/officeart/2005/8/layout/vProcess5"/>
    <dgm:cxn modelId="{2974DEAD-19C3-4391-87D6-3FA8DB5F1F1B}" type="presOf" srcId="{DBBD9009-226D-4B22-BA66-18A6BB1F9256}" destId="{5F7B6F26-9AC4-42D0-BC83-CECF01704321}" srcOrd="0" destOrd="0" presId="urn:microsoft.com/office/officeart/2005/8/layout/vProcess5"/>
    <dgm:cxn modelId="{24889EE6-BE11-49CA-84FC-EEF32C9B1506}" type="presOf" srcId="{B471FAA0-B51A-44B4-92A6-F8E514BA7D25}" destId="{5FE7C297-452B-4597-AFFB-DBA538E8C1F2}" srcOrd="1" destOrd="0" presId="urn:microsoft.com/office/officeart/2005/8/layout/vProcess5"/>
    <dgm:cxn modelId="{F0E57D1B-BA58-43C1-B487-CFAF60EF51A8}" type="presParOf" srcId="{E2538DD0-1567-4075-8ACB-1FFCABC3810F}" destId="{96C3036A-EE46-4D43-9A1F-A3FA6DBAE4A5}" srcOrd="0" destOrd="0" presId="urn:microsoft.com/office/officeart/2005/8/layout/vProcess5"/>
    <dgm:cxn modelId="{385DFDB5-6429-4AC4-85EB-D4E4035BAB5A}" type="presParOf" srcId="{E2538DD0-1567-4075-8ACB-1FFCABC3810F}" destId="{71BCE71D-EBBB-4508-95DA-05001E8BFB2E}" srcOrd="1" destOrd="0" presId="urn:microsoft.com/office/officeart/2005/8/layout/vProcess5"/>
    <dgm:cxn modelId="{387E3940-C29F-4E7E-9D44-D8967E6E78F2}" type="presParOf" srcId="{E2538DD0-1567-4075-8ACB-1FFCABC3810F}" destId="{B4C6169A-4C76-45AF-9CFD-3B94736FFBB0}" srcOrd="2" destOrd="0" presId="urn:microsoft.com/office/officeart/2005/8/layout/vProcess5"/>
    <dgm:cxn modelId="{BDD67110-1371-43B9-8C10-A843376125C8}" type="presParOf" srcId="{E2538DD0-1567-4075-8ACB-1FFCABC3810F}" destId="{898CC1DA-4D46-423A-8273-550FC3948C19}" srcOrd="3" destOrd="0" presId="urn:microsoft.com/office/officeart/2005/8/layout/vProcess5"/>
    <dgm:cxn modelId="{655BE75D-4ABF-44DF-A0AD-D2777168CB89}" type="presParOf" srcId="{E2538DD0-1567-4075-8ACB-1FFCABC3810F}" destId="{BE25CFAE-651A-4524-9660-B94889B09110}" srcOrd="4" destOrd="0" presId="urn:microsoft.com/office/officeart/2005/8/layout/vProcess5"/>
    <dgm:cxn modelId="{1FA05959-7CA2-46C4-B0C0-C45E821805A7}" type="presParOf" srcId="{E2538DD0-1567-4075-8ACB-1FFCABC3810F}" destId="{5F7B6F26-9AC4-42D0-BC83-CECF01704321}" srcOrd="5" destOrd="0" presId="urn:microsoft.com/office/officeart/2005/8/layout/vProcess5"/>
    <dgm:cxn modelId="{3FE0EAD3-36BD-420A-8D0E-7D2E246EAF6C}" type="presParOf" srcId="{E2538DD0-1567-4075-8ACB-1FFCABC3810F}" destId="{035D9515-8B51-4B5E-9C76-DE7F5CA8F1D2}" srcOrd="6" destOrd="0" presId="urn:microsoft.com/office/officeart/2005/8/layout/vProcess5"/>
    <dgm:cxn modelId="{7958A3D1-C559-4109-ACBC-C0404B33424C}" type="presParOf" srcId="{E2538DD0-1567-4075-8ACB-1FFCABC3810F}" destId="{5FE7C297-452B-4597-AFFB-DBA538E8C1F2}" srcOrd="7" destOrd="0" presId="urn:microsoft.com/office/officeart/2005/8/layout/vProcess5"/>
    <dgm:cxn modelId="{74840D73-DA49-497C-A4D5-B8194AA1585E}" type="presParOf" srcId="{E2538DD0-1567-4075-8ACB-1FFCABC3810F}" destId="{36AC2915-1FFC-4EC3-BF21-D22B3196C12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BEF04A-FACD-406B-9CA8-E73EF6D3F988}">
      <dsp:nvSpPr>
        <dsp:cNvPr id="0" name=""/>
        <dsp:cNvSpPr/>
      </dsp:nvSpPr>
      <dsp:spPr>
        <a:xfrm>
          <a:off x="4056337" y="0"/>
          <a:ext cx="2234833" cy="1263548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u="none" kern="1200" dirty="0" err="1" smtClean="0">
              <a:solidFill>
                <a:schemeClr val="bg1"/>
              </a:solidFill>
            </a:rPr>
            <a:t>Удовлет</a:t>
          </a:r>
          <a:r>
            <a:rPr lang="ru-RU" sz="1200" b="1" u="none" kern="1200" dirty="0" smtClean="0">
              <a:solidFill>
                <a:schemeClr val="bg1"/>
              </a:solidFill>
            </a:rPr>
            <a:t>-</a:t>
          </a:r>
        </a:p>
        <a:p>
          <a:pPr lvl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u="none" kern="1200" dirty="0" err="1" smtClean="0">
              <a:solidFill>
                <a:schemeClr val="bg1"/>
              </a:solidFill>
            </a:rPr>
            <a:t>ворять</a:t>
          </a:r>
          <a:r>
            <a:rPr lang="ru-RU" sz="1200" b="1" u="none" kern="1200" dirty="0" smtClean="0">
              <a:solidFill>
                <a:schemeClr val="bg1"/>
              </a:solidFill>
            </a:rPr>
            <a:t> </a:t>
          </a:r>
        </a:p>
        <a:p>
          <a:pPr lvl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u="none" kern="1200" dirty="0" smtClean="0">
              <a:solidFill>
                <a:schemeClr val="bg1"/>
              </a:solidFill>
            </a:rPr>
            <a:t>конечного </a:t>
          </a:r>
        </a:p>
        <a:p>
          <a:pPr lvl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u="none" kern="1200" dirty="0" smtClean="0">
              <a:solidFill>
                <a:schemeClr val="bg1"/>
              </a:solidFill>
            </a:rPr>
            <a:t>потребителя</a:t>
          </a:r>
          <a:endParaRPr lang="ru-RU" sz="1200" u="none" kern="1200" dirty="0">
            <a:solidFill>
              <a:schemeClr val="bg1"/>
            </a:solidFill>
          </a:endParaRPr>
        </a:p>
      </dsp:txBody>
      <dsp:txXfrm>
        <a:off x="4056337" y="0"/>
        <a:ext cx="2234833" cy="1263548"/>
      </dsp:txXfrm>
    </dsp:sp>
    <dsp:sp modelId="{E12CC659-6437-43ED-AE2F-C4965BF9071B}">
      <dsp:nvSpPr>
        <dsp:cNvPr id="0" name=""/>
        <dsp:cNvSpPr/>
      </dsp:nvSpPr>
      <dsp:spPr>
        <a:xfrm>
          <a:off x="3312379" y="1246705"/>
          <a:ext cx="3788797" cy="859784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 dirty="0"/>
        </a:p>
      </dsp:txBody>
      <dsp:txXfrm>
        <a:off x="3975419" y="1246705"/>
        <a:ext cx="2462718" cy="859784"/>
      </dsp:txXfrm>
    </dsp:sp>
    <dsp:sp modelId="{CB37BF87-3B61-4EC5-803B-80FB004FD5EF}">
      <dsp:nvSpPr>
        <dsp:cNvPr id="0" name=""/>
        <dsp:cNvSpPr/>
      </dsp:nvSpPr>
      <dsp:spPr>
        <a:xfrm>
          <a:off x="2289546" y="2116962"/>
          <a:ext cx="5766647" cy="1108434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bg1"/>
              </a:solidFill>
            </a:rPr>
            <a:t>Должно учитывать требования законодательства об энергетической эффективности и энергосбережении </a:t>
          </a:r>
          <a:endParaRPr lang="ru-RU" sz="1800" kern="1200" dirty="0" smtClean="0">
            <a:solidFill>
              <a:schemeClr val="bg1"/>
            </a:solidFill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298709" y="2116962"/>
        <a:ext cx="3748320" cy="1108434"/>
      </dsp:txXfrm>
    </dsp:sp>
    <dsp:sp modelId="{2AE11B98-7D26-4D43-9AD6-431832ECB6CF}">
      <dsp:nvSpPr>
        <dsp:cNvPr id="0" name=""/>
        <dsp:cNvSpPr/>
      </dsp:nvSpPr>
      <dsp:spPr>
        <a:xfrm>
          <a:off x="1522852" y="3219705"/>
          <a:ext cx="7300815" cy="859784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2000" b="1" kern="1200" dirty="0" smtClean="0">
            <a:solidFill>
              <a:schemeClr val="bg1"/>
            </a:solidFill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Должно быть подготовлено с учетом 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требований законодательства о техническом регулировании </a:t>
          </a:r>
        </a:p>
        <a:p>
          <a:pPr lvl="0" defTabSz="889000" rtl="0">
            <a:spcBef>
              <a:spcPct val="0"/>
            </a:spcBef>
          </a:pPr>
          <a:endParaRPr lang="ru-RU" kern="1200" dirty="0">
            <a:solidFill>
              <a:schemeClr val="bg1"/>
            </a:solidFill>
          </a:endParaRPr>
        </a:p>
      </dsp:txBody>
      <dsp:txXfrm>
        <a:off x="2800494" y="3219705"/>
        <a:ext cx="4745530" cy="859784"/>
      </dsp:txXfrm>
    </dsp:sp>
    <dsp:sp modelId="{CE7CBDB2-8E84-480F-A65F-3BED62BECD58}">
      <dsp:nvSpPr>
        <dsp:cNvPr id="0" name=""/>
        <dsp:cNvSpPr/>
      </dsp:nvSpPr>
      <dsp:spPr>
        <a:xfrm>
          <a:off x="755510" y="4119049"/>
          <a:ext cx="8834983" cy="859784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</a:rPr>
            <a:t>Должно соответствовать </a:t>
          </a:r>
          <a:r>
            <a:rPr lang="ru-RU" sz="2800" kern="1200" dirty="0" err="1" smtClean="0">
              <a:solidFill>
                <a:schemeClr val="bg1"/>
              </a:solidFill>
            </a:rPr>
            <a:t>КТРУ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2301632" y="4119049"/>
        <a:ext cx="5742739" cy="859784"/>
      </dsp:txXfrm>
    </dsp:sp>
    <dsp:sp modelId="{639A5637-720A-4901-B997-02F5B73A37B8}">
      <dsp:nvSpPr>
        <dsp:cNvPr id="0" name=""/>
        <dsp:cNvSpPr/>
      </dsp:nvSpPr>
      <dsp:spPr>
        <a:xfrm>
          <a:off x="0" y="4951338"/>
          <a:ext cx="10369152" cy="859784"/>
        </a:xfrm>
        <a:prstGeom prst="trapezoid">
          <a:avLst>
            <a:gd name="adj" fmla="val 89218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Не должно содержать средств индивидуализации, объединять несвязанные товары в лоте, ограничивать конкуренцию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1814601" y="4951338"/>
        <a:ext cx="6739948" cy="85978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850AD7-0057-448C-931A-0D3641328547}">
      <dsp:nvSpPr>
        <dsp:cNvPr id="0" name=""/>
        <dsp:cNvSpPr/>
      </dsp:nvSpPr>
      <dsp:spPr>
        <a:xfrm>
          <a:off x="0" y="3815824"/>
          <a:ext cx="10670976" cy="125243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Заказчик нарушил </a:t>
          </a:r>
          <a:r>
            <a:rPr lang="ru-RU" sz="1700" b="1" u="sng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часть 2 статьи 33 Закона № 44-ФЗ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815824"/>
        <a:ext cx="10670976" cy="1252438"/>
      </dsp:txXfrm>
    </dsp:sp>
    <dsp:sp modelId="{6C5DF92E-1E6D-4903-8C44-380433637A73}">
      <dsp:nvSpPr>
        <dsp:cNvPr id="0" name=""/>
        <dsp:cNvSpPr/>
      </dsp:nvSpPr>
      <dsp:spPr>
        <a:xfrm rot="10800000">
          <a:off x="0" y="1908360"/>
          <a:ext cx="10670976" cy="1926250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 указал, что при подготовке заявки на осуществление закупки расходного материала для остеосинтеза была допущена техническая ошибка в описании объекта закупки. </a:t>
          </a:r>
          <a:r>
            <a:rPr lang="ru-RU" sz="1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Товар с характеристиками, указанными в документации об аукционе, не будет отвечать потребностям Заказчика.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908360"/>
        <a:ext cx="10670976" cy="1251619"/>
      </dsp:txXfrm>
    </dsp:sp>
    <dsp:sp modelId="{FCB81DDE-BEE6-43FD-92B7-E97820177048}">
      <dsp:nvSpPr>
        <dsp:cNvPr id="0" name=""/>
        <dsp:cNvSpPr/>
      </dsp:nvSpPr>
      <dsp:spPr>
        <a:xfrm rot="10800000">
          <a:off x="0" y="896"/>
          <a:ext cx="10670976" cy="1926250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в своей жалобе указал, что по некоторым позициям документации об аукционе Заказчиком установлены недостоверные характеристики товара, что не позволяет участникам правильно оформить заявку на участие в электронном аукционе.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896"/>
        <a:ext cx="10670976" cy="12516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6E257-873F-4491-9383-2E9EABC399D1}">
      <dsp:nvSpPr>
        <dsp:cNvPr id="0" name=""/>
        <dsp:cNvSpPr/>
      </dsp:nvSpPr>
      <dsp:spPr>
        <a:xfrm rot="10800000">
          <a:off x="2572530" y="1057287"/>
          <a:ext cx="6808887" cy="34300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1255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действиях заказчика содержатся нарушения пункта 2 части 1 статьи 33 Закона № 44-ФЗ, пункта 1 части 1 статьи 54.3 Закона о контрактной системе, выразившиеся в нарушении правил описания объекта закупки, </a:t>
          </a: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именно использовании государственного стандарта (ГОСТ), утратившего силу</a:t>
          </a:r>
          <a:r>
            <a:rPr lang="ru-RU" sz="2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 момент объявления настоящего конкурса с ограниченным участием.</a:t>
          </a: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430040" y="1057287"/>
        <a:ext cx="5951377" cy="3430040"/>
      </dsp:txXfrm>
    </dsp:sp>
    <dsp:sp modelId="{96E5B375-3D3D-49CC-80AB-4F384DC5779A}">
      <dsp:nvSpPr>
        <dsp:cNvPr id="0" name=""/>
        <dsp:cNvSpPr/>
      </dsp:nvSpPr>
      <dsp:spPr>
        <a:xfrm>
          <a:off x="857510" y="1057287"/>
          <a:ext cx="3430040" cy="343004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F1D982-4199-4651-81F8-0F0BA6DBDC2C}">
      <dsp:nvSpPr>
        <dsp:cNvPr id="0" name=""/>
        <dsp:cNvSpPr/>
      </dsp:nvSpPr>
      <dsp:spPr>
        <a:xfrm>
          <a:off x="0" y="339381"/>
          <a:ext cx="5918448" cy="8898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положения документации названного электронного аукциона не соответствуют требованиям Закона № 44-ФЗ</a:t>
          </a:r>
          <a:endParaRPr lang="ru-RU" sz="12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440" y="382821"/>
        <a:ext cx="5831568" cy="802998"/>
      </dsp:txXfrm>
    </dsp:sp>
    <dsp:sp modelId="{95F9304A-5E9D-4E66-8E77-91EBA3FE2E3B}">
      <dsp:nvSpPr>
        <dsp:cNvPr id="0" name=""/>
        <dsp:cNvSpPr/>
      </dsp:nvSpPr>
      <dsp:spPr>
        <a:xfrm>
          <a:off x="0" y="1263820"/>
          <a:ext cx="5918448" cy="12232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Комиссией Нижегородского УФАС России установлено, что заказчиком установлено следующее требование к поставляемому товару, а именно: "Заменяемые запасные части должны быть новыми, не бывшими ранее в эксплуатации, не ранее 2019 года выпуска, не прошедшими ремонт, в том числе восстановление, замену составных частей, восстановление потребительских свойств, полностью совместимыми с ремонтируемым оборудованием".</a:t>
          </a:r>
          <a:endParaRPr lang="ru-RU" sz="12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713" y="1323533"/>
        <a:ext cx="5799022" cy="1103808"/>
      </dsp:txXfrm>
    </dsp:sp>
    <dsp:sp modelId="{C9650D13-33AF-4851-981B-F4AA45A3233D}">
      <dsp:nvSpPr>
        <dsp:cNvPr id="0" name=""/>
        <dsp:cNvSpPr/>
      </dsp:nvSpPr>
      <dsp:spPr>
        <a:xfrm>
          <a:off x="0" y="2521615"/>
          <a:ext cx="5918448" cy="90717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на заседании Комиссии аказчик затруднился обосновать потребность в установлении требований к дате производства указанных запасных частей. </a:t>
          </a:r>
          <a:endParaRPr lang="ru-RU" sz="12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85" y="2565900"/>
        <a:ext cx="5829878" cy="818605"/>
      </dsp:txXfrm>
    </dsp:sp>
    <dsp:sp modelId="{1904B8FD-76BF-4A1E-84E5-9CBA166BAF43}">
      <dsp:nvSpPr>
        <dsp:cNvPr id="0" name=""/>
        <dsp:cNvSpPr/>
      </dsp:nvSpPr>
      <dsp:spPr>
        <a:xfrm>
          <a:off x="0" y="3463350"/>
          <a:ext cx="5918448" cy="9723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Законом о контрактной системе не предусмотрено право Заказчика устанавливать в документации о закупке требования к дате выпуска товара. </a:t>
          </a:r>
          <a:endParaRPr lang="ru-RU" sz="12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467" y="3510817"/>
        <a:ext cx="5823514" cy="877439"/>
      </dsp:txXfrm>
    </dsp:sp>
    <dsp:sp modelId="{42563422-D9BE-4583-9756-7CCFED4583A9}">
      <dsp:nvSpPr>
        <dsp:cNvPr id="0" name=""/>
        <dsp:cNvSpPr/>
      </dsp:nvSpPr>
      <dsp:spPr>
        <a:xfrm>
          <a:off x="0" y="4470284"/>
          <a:ext cx="5918448" cy="9303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Кроме того, представителем Заказчика не представлено сведений, подтверждающих, что требуемые к поставке в рамках исполнения государственного контракта запасные части не могут быть выпущены до 2019 года и одновременно являться новыми.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14" y="4515698"/>
        <a:ext cx="5827620" cy="83949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A5803-ED3D-47DB-A747-5C8FE7FFB2B3}">
      <dsp:nvSpPr>
        <dsp:cNvPr id="0" name=""/>
        <dsp:cNvSpPr/>
      </dsp:nvSpPr>
      <dsp:spPr>
        <a:xfrm>
          <a:off x="429418" y="0"/>
          <a:ext cx="4525963" cy="452596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соответствии с пунктом 7 части 1 статьи 33 Закона № 44-ФЗ </a:t>
          </a:r>
          <a:r>
            <a:rPr lang="ru-RU" sz="1700" b="1" kern="1200" dirty="0" smtClean="0"/>
            <a:t>поставляемый товар должен быть новым товаром </a:t>
          </a:r>
          <a:r>
            <a:rPr lang="ru-RU" sz="1700" kern="1200" dirty="0" smtClean="0"/>
            <a:t>(товаром, который не был в употреблении, в ремонте, в том числе который не был восстановлен, у которого не была осуществлена замена составных частей, не были восстановлены потребительские свойства) в случае, если иное не предусмотрено описанием объекта закупки.</a:t>
          </a:r>
          <a:endParaRPr lang="ru-RU" sz="1700" kern="1200" dirty="0"/>
        </a:p>
      </dsp:txBody>
      <dsp:txXfrm>
        <a:off x="1092230" y="662812"/>
        <a:ext cx="3200339" cy="320033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AB71B-8AAC-460B-A346-CCDB454AC1E1}">
      <dsp:nvSpPr>
        <dsp:cNvPr id="0" name=""/>
        <dsp:cNvSpPr/>
      </dsp:nvSpPr>
      <dsp:spPr>
        <a:xfrm>
          <a:off x="0" y="3761620"/>
          <a:ext cx="10759314" cy="123464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также отмечает, что предъявленные Заказчиком требования к поставляемым товарам в равной степени распространялись на всех участников аукциона, ввиду чего любое лицо обладало возможностью закупить и поставить требуемые к поставке товары. Каких-либо доказательств невозможности совершения данных действий Заявителем не представлено, ввиду чего у Комиссии Управления отсутствуют правовые основания считать Заказчика нарушившим требования Закона о № 44-ФЗ</a:t>
          </a:r>
          <a:endParaRPr lang="ru-RU" sz="16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761620"/>
        <a:ext cx="10759314" cy="1234647"/>
      </dsp:txXfrm>
    </dsp:sp>
    <dsp:sp modelId="{E3E17809-331C-4926-A4DD-191109419B0E}">
      <dsp:nvSpPr>
        <dsp:cNvPr id="0" name=""/>
        <dsp:cNvSpPr/>
      </dsp:nvSpPr>
      <dsp:spPr>
        <a:xfrm rot="10800000">
          <a:off x="0" y="1881251"/>
          <a:ext cx="10759314" cy="1898888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заседании заказчик пояснил, что эксплуатационные характеристики и качественные свойства товара </a:t>
          </a:r>
          <a:r>
            <a:rPr lang="ru-RU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предусмотрены ГОСТ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могут изменяться при нарушении условий хранения и перевозки: чем дольше срок хранения, тем большие потери эксплуатационных характеристик и качественных свойств.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881251"/>
        <a:ext cx="10759314" cy="1233840"/>
      </dsp:txXfrm>
    </dsp:sp>
    <dsp:sp modelId="{EBDEFCA1-10C8-4ECB-89B2-A18F176C485D}">
      <dsp:nvSpPr>
        <dsp:cNvPr id="0" name=""/>
        <dsp:cNvSpPr/>
      </dsp:nvSpPr>
      <dsp:spPr>
        <a:xfrm rot="10800000">
          <a:off x="0" y="883"/>
          <a:ext cx="10759314" cy="1898888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заказчиком установлено следующее требование к поставляемому товару: "год производства товара не должен быть ранее 2018 г.", что, по мнению Заявителя, является неправомерным и нарушает положения п. 7 ч. 1 ст. 33 Закона №44-ФЗ</a:t>
          </a:r>
          <a:endParaRPr lang="ru-RU" sz="16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883"/>
        <a:ext cx="10759314" cy="12338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81A6B-D289-4146-B711-B2921CB8F2F1}">
      <dsp:nvSpPr>
        <dsp:cNvPr id="0" name=""/>
        <dsp:cNvSpPr/>
      </dsp:nvSpPr>
      <dsp:spPr>
        <a:xfrm>
          <a:off x="0" y="4338496"/>
          <a:ext cx="7502624" cy="9491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УФАС отмечает, что в данном случае определить потребность Заказчика затруднительно, из приведенных выше положений документации и проекта контракта невозможно однозначно определить установлен запрет на привлечение субподряда или нет, а, следовательно, требования не соответствует  положению </a:t>
          </a:r>
          <a:r>
            <a:rPr lang="ru-RU" sz="1300" b="1" u="sng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ч. 3 ст. 33 Закона о контрактной системе.</a:t>
          </a:r>
          <a:endParaRPr lang="ru-RU" sz="1300" b="1" u="sng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4338496"/>
        <a:ext cx="7502624" cy="949157"/>
      </dsp:txXfrm>
    </dsp:sp>
    <dsp:sp modelId="{7A232559-7E17-462A-9BDF-725811A9F403}">
      <dsp:nvSpPr>
        <dsp:cNvPr id="0" name=""/>
        <dsp:cNvSpPr/>
      </dsp:nvSpPr>
      <dsp:spPr>
        <a:xfrm rot="10800000">
          <a:off x="0" y="2892930"/>
          <a:ext cx="7502624" cy="145980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Однако в ТЗ установлено: Работы выполняются собственными силами Подрядчика.</a:t>
          </a: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2892930"/>
        <a:ext cx="7502624" cy="948536"/>
      </dsp:txXfrm>
    </dsp:sp>
    <dsp:sp modelId="{C877062B-3194-495B-BCB7-BF49DFC8C86A}">
      <dsp:nvSpPr>
        <dsp:cNvPr id="0" name=""/>
        <dsp:cNvSpPr/>
      </dsp:nvSpPr>
      <dsp:spPr>
        <a:xfrm rot="10800000">
          <a:off x="0" y="1447364"/>
          <a:ext cx="7502624" cy="145980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Конкурсной документации определено "Поставщик (подрядчик, исполнитель), не являющийся СМП или СОНКО, обязан привлечь к исполнению контракта субподрядчиков, соисполнителей из числа СМП или СОНКО</a:t>
          </a:r>
          <a:endParaRPr lang="ru-RU" sz="13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447364"/>
        <a:ext cx="7502624" cy="948536"/>
      </dsp:txXfrm>
    </dsp:sp>
    <dsp:sp modelId="{67FE00DB-C4B9-4B0C-A81C-41406178E32E}">
      <dsp:nvSpPr>
        <dsp:cNvPr id="0" name=""/>
        <dsp:cNvSpPr/>
      </dsp:nvSpPr>
      <dsp:spPr>
        <a:xfrm rot="10800000">
          <a:off x="0" y="0"/>
          <a:ext cx="7502624" cy="145980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полагает, что нарушения выразились в установлении непредусмотренных действующим законодательством запретах на привлечение соисполнителей для оказания услуг в соответствии с объектом закупки.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0"/>
        <a:ext cx="7502624" cy="94853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3CEE60-9F8A-4594-A2F7-3B43D983D553}">
      <dsp:nvSpPr>
        <dsp:cNvPr id="0" name=""/>
        <dsp:cNvSpPr/>
      </dsp:nvSpPr>
      <dsp:spPr>
        <a:xfrm>
          <a:off x="0" y="114861"/>
          <a:ext cx="3182144" cy="429623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Недопустимы требования к производителю товара, деловой репутации участника закупки, к наличию у него производственных мощностей, технологического оборудования, трудовых, финансовых и других ресурсов, за исключением случаев, когда возможность установить такие требования предусмотрена Законом </a:t>
          </a:r>
          <a:r>
            <a:rPr lang="ru-RU" sz="17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7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44-ФЗ (ч. 3 ст. 33 данного Закона).	</a:t>
          </a:r>
          <a:endParaRPr lang="ru-RU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5339" y="270200"/>
        <a:ext cx="2871466" cy="398556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32989E-5FA7-4846-BE57-D4CA03335424}">
      <dsp:nvSpPr>
        <dsp:cNvPr id="0" name=""/>
        <dsp:cNvSpPr/>
      </dsp:nvSpPr>
      <dsp:spPr>
        <a:xfrm>
          <a:off x="0" y="3712270"/>
          <a:ext cx="10670976" cy="81215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заказчиком в описании объекта закупки не надлежаще установлены требования к гарантийным обязательствам в нарушении  части 4 статьи 33 Закона о контрактной системе, следовательно, второй довод жалобы признан обоснованным</a:t>
          </a:r>
          <a:endParaRPr lang="ru-RU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712270"/>
        <a:ext cx="10670976" cy="812154"/>
      </dsp:txXfrm>
    </dsp:sp>
    <dsp:sp modelId="{45FEB3B9-EC13-4EEF-96DE-96DB76B2E622}">
      <dsp:nvSpPr>
        <dsp:cNvPr id="0" name=""/>
        <dsp:cNvSpPr/>
      </dsp:nvSpPr>
      <dsp:spPr>
        <a:xfrm rot="10800000">
          <a:off x="0" y="2475359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Между тем, согласно пункта 5 описания объекта закупки, заказчиком установлено гарантийный срок эксплуатации, который составляет 3 года</a:t>
          </a:r>
          <a:endParaRPr lang="ru-RU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2475359"/>
        <a:ext cx="10670976" cy="811623"/>
      </dsp:txXfrm>
    </dsp:sp>
    <dsp:sp modelId="{C36BD64A-5BFF-40F7-ADE1-A6A1ECF874CD}">
      <dsp:nvSpPr>
        <dsp:cNvPr id="0" name=""/>
        <dsp:cNvSpPr/>
      </dsp:nvSpPr>
      <dsp:spPr>
        <a:xfrm rot="10800000">
          <a:off x="0" y="1238449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приказом Минтранса РФ от 05.02.2019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37 установлено, что гарантийный срок искусственного сооружения, принимаемый для земляного полотна и слоев основания дорожной одежды при капитальном ремонте и ремонте, составляет не менее 6 лет.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238449"/>
        <a:ext cx="10670976" cy="811623"/>
      </dsp:txXfrm>
    </dsp:sp>
    <dsp:sp modelId="{74B29F90-29E0-4A83-955F-371516598608}">
      <dsp:nvSpPr>
        <dsp:cNvPr id="0" name=""/>
        <dsp:cNvSpPr/>
      </dsp:nvSpPr>
      <dsp:spPr>
        <a:xfrm rot="10800000">
          <a:off x="0" y="1538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считает, что заказчиком аукционной документации не надлежаще установлены требования к гарантийным обязательствам.</a:t>
          </a:r>
          <a:endParaRPr lang="ru-RU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538"/>
        <a:ext cx="10670976" cy="81162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32989E-5FA7-4846-BE57-D4CA03335424}">
      <dsp:nvSpPr>
        <dsp:cNvPr id="0" name=""/>
        <dsp:cNvSpPr/>
      </dsp:nvSpPr>
      <dsp:spPr>
        <a:xfrm>
          <a:off x="0" y="3672409"/>
          <a:ext cx="10670976" cy="81215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Требование остаточного срока годности 5 лет является необоснованным. Потребность лечебного учреждения можно обеспечить и перчатками с остаточным сроком годности 18 месяцев. Таким образом, действия Заказчика нарушают часть 4 статьи 33, пункт 1 части 1 статьи 64 Закона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672409"/>
        <a:ext cx="10670976" cy="812154"/>
      </dsp:txXfrm>
    </dsp:sp>
    <dsp:sp modelId="{45FEB3B9-EC13-4EEF-96DE-96DB76B2E622}">
      <dsp:nvSpPr>
        <dsp:cNvPr id="0" name=""/>
        <dsp:cNvSpPr/>
      </dsp:nvSpPr>
      <dsp:spPr>
        <a:xfrm rot="10800000">
          <a:off x="0" y="2520277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письмом ФАС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ИА/34601/17 от 24.05.2017ребование заказчиков к остаточному сроку годности, значительно превышающему планируемый период потребления (например, при планировании закупки на календарный год заказчиком требуется к поставке лекарственный препарат с остаточным сроком годности 18 месяцев), может иметь признаки нарушения Закона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2520277"/>
        <a:ext cx="10670976" cy="811623"/>
      </dsp:txXfrm>
    </dsp:sp>
    <dsp:sp modelId="{C36BD64A-5BFF-40F7-ADE1-A6A1ECF874CD}">
      <dsp:nvSpPr>
        <dsp:cNvPr id="0" name=""/>
        <dsp:cNvSpPr/>
      </dsp:nvSpPr>
      <dsp:spPr>
        <a:xfrm rot="10800000">
          <a:off x="0" y="1238449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Закупка перчаток проводится для обеспечения нужд лечебного учреждения на срок до 31.12.2021 года.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238449"/>
        <a:ext cx="10670976" cy="811623"/>
      </dsp:txXfrm>
    </dsp:sp>
    <dsp:sp modelId="{74B29F90-29E0-4A83-955F-371516598608}">
      <dsp:nvSpPr>
        <dsp:cNvPr id="0" name=""/>
        <dsp:cNvSpPr/>
      </dsp:nvSpPr>
      <dsp:spPr>
        <a:xfrm rot="10800000">
          <a:off x="0" y="1538"/>
          <a:ext cx="10670976" cy="124909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Заказчиком по позиции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№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 "Перчатки смотровые (диагностические) хлоропреновые" указано: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"Срок годности - 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5лет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".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538"/>
        <a:ext cx="10670976" cy="81162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BF426-FB1D-40F0-927A-DB87A6F40974}">
      <dsp:nvSpPr>
        <dsp:cNvPr id="0" name=""/>
        <dsp:cNvSpPr/>
      </dsp:nvSpPr>
      <dsp:spPr>
        <a:xfrm>
          <a:off x="0" y="175441"/>
          <a:ext cx="10382944" cy="14987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В соответствии с частью 1 статьи 26 Федерального закона от 23.11.2009 № 261-ФЗ государственные и муниципальные заказчики обязаны осуществлять закупки товаров, работ, услуг для обеспечения государственных и муниципальных нужд в соответствии с требованиями энергетической эффективности этих товаров, работ, услуг.</a:t>
          </a:r>
          <a:endParaRPr lang="ru-RU" sz="2100" kern="1200"/>
        </a:p>
      </dsp:txBody>
      <dsp:txXfrm>
        <a:off x="73164" y="248605"/>
        <a:ext cx="10236616" cy="1352442"/>
      </dsp:txXfrm>
    </dsp:sp>
    <dsp:sp modelId="{608BC0A9-2AF7-4B50-957A-D238FA52B341}">
      <dsp:nvSpPr>
        <dsp:cNvPr id="0" name=""/>
        <dsp:cNvSpPr/>
      </dsp:nvSpPr>
      <dsp:spPr>
        <a:xfrm>
          <a:off x="0" y="1734691"/>
          <a:ext cx="10382944" cy="1205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Постановлением Правительства РФ от 31.12.2009 № 1221 был утвержден Перечень товаров, в отношении которых устанавливаются требования энергетической эффективности. </a:t>
          </a:r>
          <a:endParaRPr lang="ru-RU" sz="2100" kern="1200" dirty="0"/>
        </a:p>
      </dsp:txBody>
      <dsp:txXfrm>
        <a:off x="58866" y="1793557"/>
        <a:ext cx="10265212" cy="1088148"/>
      </dsp:txXfrm>
    </dsp:sp>
    <dsp:sp modelId="{EB71A996-B8C2-4A7A-B8FC-E537C4A54054}">
      <dsp:nvSpPr>
        <dsp:cNvPr id="0" name=""/>
        <dsp:cNvSpPr/>
      </dsp:nvSpPr>
      <dsp:spPr>
        <a:xfrm>
          <a:off x="0" y="3001051"/>
          <a:ext cx="10382944" cy="95967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Приказом установлены требования только для некоторых видов товаров из указанного перечня со следующими кодами ОКПД2:</a:t>
          </a:r>
          <a:endParaRPr lang="ru-RU" sz="2100" kern="1200" dirty="0"/>
        </a:p>
      </dsp:txBody>
      <dsp:txXfrm>
        <a:off x="46848" y="3047899"/>
        <a:ext cx="10289248" cy="865981"/>
      </dsp:txXfrm>
    </dsp:sp>
    <dsp:sp modelId="{C8C9F636-BBAD-4DD0-9EB9-8D2D2F304678}">
      <dsp:nvSpPr>
        <dsp:cNvPr id="0" name=""/>
        <dsp:cNvSpPr/>
      </dsp:nvSpPr>
      <dsp:spPr>
        <a:xfrm>
          <a:off x="0" y="3960729"/>
          <a:ext cx="10382944" cy="13693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658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27.11.23, 27.11.24, 27.11.25 – двигатели электрические асинхронные</a:t>
          </a:r>
          <a:endParaRPr lang="ru-R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26.40.20 – телевизоры</a:t>
          </a:r>
          <a:endParaRPr lang="ru-R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28.13 – насосы для воды</a:t>
          </a:r>
          <a:endParaRPr lang="ru-R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27.51.15.110 – комнатные вентиляторы</a:t>
          </a:r>
          <a:endParaRPr lang="ru-R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28.25.12 – кондиционеры воздуха</a:t>
          </a:r>
          <a:endParaRPr lang="ru-RU" sz="1600" b="1" kern="1200" dirty="0"/>
        </a:p>
      </dsp:txBody>
      <dsp:txXfrm>
        <a:off x="0" y="3960729"/>
        <a:ext cx="10382944" cy="13693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EC6F1-E666-4C3D-90C9-451422081AC7}">
      <dsp:nvSpPr>
        <dsp:cNvPr id="0" name=""/>
        <dsp:cNvSpPr/>
      </dsp:nvSpPr>
      <dsp:spPr>
        <a:xfrm>
          <a:off x="0" y="584915"/>
          <a:ext cx="11111189" cy="1235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УКАЗЫВАЮТСЯ ФУНКЦИОНАЛЬНЫЕ </a:t>
          </a:r>
          <a:r>
            <a:rPr lang="ru-RU" sz="1600" i="1" kern="1200" dirty="0" smtClean="0">
              <a:effectLst/>
            </a:rPr>
            <a:t>(пр. Люк аварийно-вентиляционный с вентилятором – «Наличие»)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ТЕХНИЧЕСКИЕ </a:t>
          </a:r>
          <a:r>
            <a:rPr lang="ru-RU" sz="1600" i="1" kern="1200" dirty="0" smtClean="0">
              <a:effectLst/>
            </a:rPr>
            <a:t>(пр. тип коробки передач -  «Механика» )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КАЧЕСТВЕННЫЕ </a:t>
          </a:r>
          <a:r>
            <a:rPr lang="ru-RU" sz="1600" i="1" kern="1200" dirty="0" smtClean="0">
              <a:effectLst/>
            </a:rPr>
            <a:t>(пр. </a:t>
          </a:r>
          <a:r>
            <a:rPr lang="ru-RU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</a:t>
          </a:r>
          <a:r>
            <a:rPr lang="ru-RU" sz="1600" i="1" kern="1200" dirty="0" smtClean="0"/>
            <a:t>хема компоновки транспортного средства-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/>
            <a:t>Вагонная, фургон без скосов, наличие полок для ручной клади</a:t>
          </a:r>
          <a:r>
            <a:rPr lang="ru-RU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)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ЭКСПЛУАТАЦИОННЫЕ (пр. </a:t>
          </a:r>
          <a:r>
            <a:rPr lang="ru-RU" sz="1600" kern="1200" dirty="0" smtClean="0"/>
            <a:t>Кабина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«Со спальным местом для обеспечения отдыха водителя»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 </a:t>
          </a:r>
          <a:r>
            <a:rPr lang="ru-RU" sz="1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ХАРАКТЕРИСТИКИ 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ОБЪЕКТА ЗАКУПКИ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313" y="645228"/>
        <a:ext cx="10990563" cy="1114894"/>
      </dsp:txXfrm>
    </dsp:sp>
    <dsp:sp modelId="{7500930D-4B27-4B9A-AC31-3AA3DBD5E913}">
      <dsp:nvSpPr>
        <dsp:cNvPr id="0" name=""/>
        <dsp:cNvSpPr/>
      </dsp:nvSpPr>
      <dsp:spPr>
        <a:xfrm>
          <a:off x="0" y="1866516"/>
          <a:ext cx="11111189" cy="1235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ДОЛЖНЫ ВКЛЮЧАТЬСЯ ТРЕБОВАНИЯ ИЛИ УКАЗАНИЯ В ОТНОШЕНИИ ТОВАРНЫХ ЗНАКОВ </a:t>
          </a:r>
          <a:r>
            <a:rPr lang="ru-RU" sz="1600" i="1" kern="1200" dirty="0" smtClean="0">
              <a:effectLst/>
            </a:rPr>
            <a:t>(</a:t>
          </a:r>
          <a:r>
            <a:rPr lang="ru-RU" sz="1600" i="1" kern="1200" dirty="0" err="1" smtClean="0">
              <a:effectLst/>
            </a:rPr>
            <a:t>пр.Картридж</a:t>
          </a:r>
          <a:r>
            <a:rPr lang="ru-RU" sz="1600" i="1" kern="1200" dirty="0" smtClean="0">
              <a:effectLst/>
            </a:rPr>
            <a:t> </a:t>
          </a:r>
          <a:r>
            <a:rPr lang="en-US" sz="1600" i="1" kern="1200" dirty="0" smtClean="0">
              <a:effectLst/>
            </a:rPr>
            <a:t>SAMSUNG </a:t>
          </a:r>
          <a:r>
            <a:rPr lang="en-US" sz="1600" i="1" kern="1200" dirty="0" err="1" smtClean="0">
              <a:effectLst/>
            </a:rPr>
            <a:t>MLT</a:t>
          </a:r>
          <a:r>
            <a:rPr lang="en-US" sz="1600" i="1" kern="1200" dirty="0" smtClean="0">
              <a:effectLst/>
            </a:rPr>
            <a:t> - </a:t>
          </a:r>
          <a:r>
            <a:rPr lang="en-US" sz="1600" i="1" kern="1200" dirty="0" err="1" smtClean="0">
              <a:effectLst/>
            </a:rPr>
            <a:t>D115L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), ЗНАКОВ ОБСЛУЖИВАНИЯ, ФИРМЕННЫХ НАИМЕНОВАНИЙ, ПАТЕНТОВ, ПОЛЕЗНЫХ МОДЕЛЕЙ, ПРОМЫШЛЕННЫХ ОБРАЗЦОВ, НАИМЕНОВАНИЕ СТРАНЫ ПРОИСХОЖДЕНИЯ ТОВАРА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313" y="1926829"/>
        <a:ext cx="10990563" cy="1114894"/>
      </dsp:txXfrm>
    </dsp:sp>
    <dsp:sp modelId="{13D890E9-2E20-47C2-B67D-DF5CAA5F65A3}">
      <dsp:nvSpPr>
        <dsp:cNvPr id="0" name=""/>
        <dsp:cNvSpPr/>
      </dsp:nvSpPr>
      <dsp:spPr>
        <a:xfrm>
          <a:off x="0" y="3137419"/>
          <a:ext cx="11111189" cy="1235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ДОЛЖНЫ ВКЛЮЧАТЬСЯ ТРЕБОВАНИЯ К ТОВАРАМ, ИНФОРМАЦИИ, РАБОТАМ, УСЛУГАМ ПРИ УСЛОВИИ, ЧТО ТАКИЕ ТРЕБОВАНИЯ ИЛИ УКАЗАНИЯ ВЛЕКУТ ЗА СОБОЙ ОГРАНИЧЕНИЕ КОЛИЧЕСТВА УЧАСТНИКОВ ЗАКУПКИ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(пр. уникальные технологии, способы исполнения,  цвета и форсы неосновных элементов, остаточный срок годности в %, год выпуска и т.п.)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313" y="3197732"/>
        <a:ext cx="10990563" cy="111489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4FA26-60F2-4000-913F-64799D9D2696}">
      <dsp:nvSpPr>
        <dsp:cNvPr id="0" name=""/>
        <dsp:cNvSpPr/>
      </dsp:nvSpPr>
      <dsp:spPr>
        <a:xfrm>
          <a:off x="0" y="686348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F6C7C4-35FD-4A3D-9933-1EF388313589}">
      <dsp:nvSpPr>
        <dsp:cNvPr id="0" name=""/>
        <dsp:cNvSpPr/>
      </dsp:nvSpPr>
      <dsp:spPr>
        <a:xfrm>
          <a:off x="582695" y="138016"/>
          <a:ext cx="10781667" cy="622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Позиции справочника КТРУ применяются в системе АЦК-Госзаказ начиная с этапа формирования ЭД Заявка на закупку</a:t>
          </a:r>
          <a:endParaRPr lang="ru-RU" sz="1400" b="1" kern="1200" dirty="0"/>
        </a:p>
      </dsp:txBody>
      <dsp:txXfrm>
        <a:off x="613065" y="168386"/>
        <a:ext cx="10720927" cy="561392"/>
      </dsp:txXfrm>
    </dsp:sp>
    <dsp:sp modelId="{1EAF4599-1302-4AD0-9E66-1589C9D1D64E}">
      <dsp:nvSpPr>
        <dsp:cNvPr id="0" name=""/>
        <dsp:cNvSpPr/>
      </dsp:nvSpPr>
      <dsp:spPr>
        <a:xfrm>
          <a:off x="0" y="1419655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FF0EB-6469-42F1-B12D-E0CB99F7AFDB}">
      <dsp:nvSpPr>
        <dsp:cNvPr id="0" name=""/>
        <dsp:cNvSpPr/>
      </dsp:nvSpPr>
      <dsp:spPr>
        <a:xfrm>
          <a:off x="582695" y="839348"/>
          <a:ext cx="10780525" cy="6541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Для применения в описании объекта закупки в ЭД Заявка на закупку доступны только не укрупненные позиции справочника КТРУ</a:t>
          </a:r>
          <a:endParaRPr lang="ru-RU" sz="1400" b="1" kern="1200" dirty="0"/>
        </a:p>
      </dsp:txBody>
      <dsp:txXfrm>
        <a:off x="614626" y="871279"/>
        <a:ext cx="10716663" cy="590245"/>
      </dsp:txXfrm>
    </dsp:sp>
    <dsp:sp modelId="{A4604AC3-D2B3-4641-BB30-35C23811429E}">
      <dsp:nvSpPr>
        <dsp:cNvPr id="0" name=""/>
        <dsp:cNvSpPr/>
      </dsp:nvSpPr>
      <dsp:spPr>
        <a:xfrm>
          <a:off x="0" y="2127129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E438A9-2F52-4D68-AF9D-A645105A933F}">
      <dsp:nvSpPr>
        <dsp:cNvPr id="0" name=""/>
        <dsp:cNvSpPr/>
      </dsp:nvSpPr>
      <dsp:spPr>
        <a:xfrm>
          <a:off x="582695" y="1572655"/>
          <a:ext cx="10802306" cy="6282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В связи с регулярными обновлениями справочника КТРУ необходимо отслеживать актуальность позиции справочника КТРУ, а также ее характеристик</a:t>
          </a:r>
          <a:endParaRPr lang="ru-RU" sz="1400" b="1" kern="1200" dirty="0"/>
        </a:p>
      </dsp:txBody>
      <dsp:txXfrm>
        <a:off x="613365" y="1603325"/>
        <a:ext cx="10740966" cy="566934"/>
      </dsp:txXfrm>
    </dsp:sp>
    <dsp:sp modelId="{5BE13068-B093-4DFA-94F6-2983D3B6110B}">
      <dsp:nvSpPr>
        <dsp:cNvPr id="0" name=""/>
        <dsp:cNvSpPr/>
      </dsp:nvSpPr>
      <dsp:spPr>
        <a:xfrm>
          <a:off x="0" y="2867414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5357" tIns="104140" rIns="905357" bIns="35560" numCol="1" spcCol="1270" anchor="t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/>
        </a:p>
      </dsp:txBody>
      <dsp:txXfrm>
        <a:off x="0" y="2867414"/>
        <a:ext cx="11665296" cy="126000"/>
      </dsp:txXfrm>
    </dsp:sp>
    <dsp:sp modelId="{2D5C9CA9-4209-4EA3-B9EA-C749564C3018}">
      <dsp:nvSpPr>
        <dsp:cNvPr id="0" name=""/>
        <dsp:cNvSpPr/>
      </dsp:nvSpPr>
      <dsp:spPr>
        <a:xfrm>
          <a:off x="582695" y="2280129"/>
          <a:ext cx="10839179" cy="6610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Загрузка обновленной информации по справочнику КТРУ сайта ЕИС в систему АЦК-Госзаказ осуществляется автоматически ежедневно в 00 часов 30 минут</a:t>
          </a:r>
          <a:endParaRPr lang="ru-RU" sz="1400" b="1" kern="1200" dirty="0"/>
        </a:p>
      </dsp:txBody>
      <dsp:txXfrm>
        <a:off x="614966" y="2312400"/>
        <a:ext cx="10774637" cy="596542"/>
      </dsp:txXfrm>
    </dsp:sp>
    <dsp:sp modelId="{A36A8CC8-A314-4ADA-BE98-585ED1D5F98B}">
      <dsp:nvSpPr>
        <dsp:cNvPr id="0" name=""/>
        <dsp:cNvSpPr/>
      </dsp:nvSpPr>
      <dsp:spPr>
        <a:xfrm>
          <a:off x="0" y="3642785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DFD8EB-F3E6-43AF-91A7-0990C50EC592}">
      <dsp:nvSpPr>
        <dsp:cNvPr id="0" name=""/>
        <dsp:cNvSpPr/>
      </dsp:nvSpPr>
      <dsp:spPr>
        <a:xfrm>
          <a:off x="582695" y="3020414"/>
          <a:ext cx="10808669" cy="6961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В случае применения позиции справочника КТРУ возможно укрупнение детализации кода ОКПД2. Детализация кода ОКПД2 изменяется автоматически в соответствии с данными справочника КТРУ</a:t>
          </a:r>
          <a:endParaRPr lang="ru-RU" sz="1400" b="1" kern="1200" dirty="0"/>
        </a:p>
      </dsp:txBody>
      <dsp:txXfrm>
        <a:off x="616679" y="3054398"/>
        <a:ext cx="10740701" cy="628203"/>
      </dsp:txXfrm>
    </dsp:sp>
    <dsp:sp modelId="{91B921AF-3A07-4AAB-A383-63503B2E6DB8}">
      <dsp:nvSpPr>
        <dsp:cNvPr id="0" name=""/>
        <dsp:cNvSpPr/>
      </dsp:nvSpPr>
      <dsp:spPr>
        <a:xfrm>
          <a:off x="0" y="4494276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F8E49-3749-4A3E-B6C0-53D60F16D0E7}">
      <dsp:nvSpPr>
        <dsp:cNvPr id="0" name=""/>
        <dsp:cNvSpPr/>
      </dsp:nvSpPr>
      <dsp:spPr>
        <a:xfrm>
          <a:off x="582695" y="3795785"/>
          <a:ext cx="10821966" cy="7722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6. В случае отсутствия сведений о лекарственном препарате в составе справочника ЕСКЛП в ЕИС, заказчику необходимо самостоятельно сформировать обращение в службу технической поддержки ЕИС. При подтверждении СТП ЕИС факта отсутствия лекарственного препарата в ЕСКЛП, по согласованию с СТП обеспечивается возможность точечного внесения сведений о лекарственном препарате в «ручном режиме».</a:t>
          </a:r>
          <a:endParaRPr lang="ru-RU" sz="1300" b="1" kern="1200" dirty="0"/>
        </a:p>
      </dsp:txBody>
      <dsp:txXfrm>
        <a:off x="620395" y="3833485"/>
        <a:ext cx="10746566" cy="696890"/>
      </dsp:txXfrm>
    </dsp:sp>
    <dsp:sp modelId="{FEC988ED-564E-4F13-8034-79A41BBF0D93}">
      <dsp:nvSpPr>
        <dsp:cNvPr id="0" name=""/>
        <dsp:cNvSpPr/>
      </dsp:nvSpPr>
      <dsp:spPr>
        <a:xfrm>
          <a:off x="0" y="5352607"/>
          <a:ext cx="1166529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5BA65E-BCAA-4620-9823-44ED2A6DF61C}">
      <dsp:nvSpPr>
        <dsp:cNvPr id="0" name=""/>
        <dsp:cNvSpPr/>
      </dsp:nvSpPr>
      <dsp:spPr>
        <a:xfrm>
          <a:off x="915606" y="4621469"/>
          <a:ext cx="10749689" cy="7791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644" tIns="0" rIns="308644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53640" y="4659503"/>
        <a:ext cx="10673621" cy="7030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15E27A-38AA-4FF1-BA5E-968C522C05CF}">
      <dsp:nvSpPr>
        <dsp:cNvPr id="0" name=""/>
        <dsp:cNvSpPr/>
      </dsp:nvSpPr>
      <dsp:spPr>
        <a:xfrm>
          <a:off x="6" y="398492"/>
          <a:ext cx="11017217" cy="4667257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Действующим законодательством о КС не установлено четких критериев и требований к инструкции по заполнению заявки на участие в аукционе;</a:t>
          </a:r>
        </a:p>
        <a:p>
          <a:pPr lvl="0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Заказчикам надлежит учитывать нормы, установленные ч. 2 ст. 64 44-ФЗ, согласно которым документация об электронном аукционе  </a:t>
          </a:r>
          <a:r>
            <a:rPr lang="ru-RU" sz="30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может </a:t>
          </a:r>
          <a:r>
            <a:rPr lang="ru-RU" sz="3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содержать требования к оформлению и форме заявки на участие в таком аукционе.</a:t>
          </a:r>
        </a:p>
        <a:p>
          <a:pPr lvl="0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Соблюдение данных требований и запретов направлено на исключение возможности субъективного восприятия требований заказчика участниками закупки и членами аукционной комиссии.</a:t>
          </a:r>
        </a:p>
        <a:p>
          <a:pPr lvl="0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" y="398492"/>
        <a:ext cx="11017217" cy="46672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15E27A-38AA-4FF1-BA5E-968C522C05CF}">
      <dsp:nvSpPr>
        <dsp:cNvPr id="0" name=""/>
        <dsp:cNvSpPr/>
      </dsp:nvSpPr>
      <dsp:spPr>
        <a:xfrm>
          <a:off x="7" y="1928"/>
          <a:ext cx="11953320" cy="50638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целях обеспечения возможности участникам закупки надлежащим образом заполнить заявку и указать требуемые показатели заказчик устанавливает в документации о закупке инструкцию по заполнению заявок, в которой </a:t>
          </a:r>
          <a:r>
            <a:rPr lang="ru-RU" sz="21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целесообразно:</a:t>
          </a:r>
        </a:p>
        <a:p>
          <a:pPr lvl="0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1) указать на раздел и (или) пункт документации о закупке, в котором содержатся показатели, предусмотренные ч. 2 ст. 33 44-ФЗ, в отношении которых участники закупки                                                                            делают предложение в своих заявках;</a:t>
          </a:r>
        </a:p>
        <a:p>
          <a:pPr lvl="0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2) определить, в отношении каких именно показателей заказчиком установлены максимальные и (или) минимальные значения, показателя или диапазона значений показателя);</a:t>
          </a:r>
        </a:p>
        <a:p>
          <a:pPr lvl="0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3) определить, в отношении каких именно показателей заказчиком установлены значения, которые не могут изменяться, и соответственно подлежат указанию участниками закупки в своих заявках без каких-либо изменений;</a:t>
          </a:r>
        </a:p>
        <a:p>
          <a:pPr lvl="0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4) </a:t>
          </a:r>
          <a:r>
            <a:rPr lang="ru-RU" sz="21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сопоставить </a:t>
          </a:r>
          <a:r>
            <a:rPr lang="ru-RU" sz="21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требования технических регламентов, стандартов и иных документов, предусмотренных законодательством РФ о техническом регулировании (далее - Стандарты), с показателями, значения которых подлежат указанию в заявке (в случае установления заказчиком в документации о закупке требования о соответствии таких показателей значениям, установленным Стандартами).</a:t>
          </a:r>
        </a:p>
        <a:p>
          <a:pPr lvl="0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" y="1928"/>
        <a:ext cx="11953320" cy="50638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BAC86-8FC0-4D2F-ACF2-61C43CBB6511}">
      <dsp:nvSpPr>
        <dsp:cNvPr id="0" name=""/>
        <dsp:cNvSpPr/>
      </dsp:nvSpPr>
      <dsp:spPr>
        <a:xfrm>
          <a:off x="0" y="3406931"/>
          <a:ext cx="8798768" cy="11182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УФАС по Пензенской области признала действия заказчика соответствующими требованиям действующего законодательства.</a:t>
          </a:r>
          <a:endParaRPr lang="ru-RU" sz="19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406931"/>
        <a:ext cx="8798768" cy="1118231"/>
      </dsp:txXfrm>
    </dsp:sp>
    <dsp:sp modelId="{2FDA9337-D5BA-4AED-9BBA-759A50CC7CAD}">
      <dsp:nvSpPr>
        <dsp:cNvPr id="0" name=""/>
        <dsp:cNvSpPr/>
      </dsp:nvSpPr>
      <dsp:spPr>
        <a:xfrm rot="10800000">
          <a:off x="0" y="1703865"/>
          <a:ext cx="8798768" cy="171983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техническое задание содержит обоснование характеристик для каждой позиции технического задания, которые были доказаны на заседании заказчиком.</a:t>
          </a:r>
          <a:endParaRPr lang="ru-RU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703865"/>
        <a:ext cx="8798768" cy="1117500"/>
      </dsp:txXfrm>
    </dsp:sp>
    <dsp:sp modelId="{CD5CFFEB-2AAE-4731-AA56-E5E5F95B5F93}">
      <dsp:nvSpPr>
        <dsp:cNvPr id="0" name=""/>
        <dsp:cNvSpPr/>
      </dsp:nvSpPr>
      <dsp:spPr>
        <a:xfrm rot="10800000">
          <a:off x="0" y="28592"/>
          <a:ext cx="8798768" cy="171983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Заявитель посчитал указание некоторых значений показателей, установленных к объекту закупки, завышенными и необоснованными.</a:t>
          </a:r>
          <a:endParaRPr lang="ru-RU" sz="19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28592"/>
        <a:ext cx="8798768" cy="11175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C8BAAA-2679-4A86-BAE0-168C4DA46F11}">
      <dsp:nvSpPr>
        <dsp:cNvPr id="0" name=""/>
        <dsp:cNvSpPr/>
      </dsp:nvSpPr>
      <dsp:spPr>
        <a:xfrm>
          <a:off x="0" y="125104"/>
          <a:ext cx="10310935" cy="10257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своей жалобе заявитель указал, что под критерии, установленные в аукционной документации заказчиком, подходят только процессоры одного производства</a:t>
          </a:r>
          <a:r>
            <a:rPr lang="en-US" sz="1700" kern="1200" dirty="0" smtClean="0"/>
            <a:t> Intel.</a:t>
          </a:r>
          <a:endParaRPr lang="ru-RU" sz="1700" kern="1200" dirty="0"/>
        </a:p>
      </dsp:txBody>
      <dsp:txXfrm>
        <a:off x="50074" y="175178"/>
        <a:ext cx="10210787" cy="925626"/>
      </dsp:txXfrm>
    </dsp:sp>
    <dsp:sp modelId="{0D65C8DA-D79F-4BE4-946E-5CBEE9ECDC27}">
      <dsp:nvSpPr>
        <dsp:cNvPr id="0" name=""/>
        <dsp:cNvSpPr/>
      </dsp:nvSpPr>
      <dsp:spPr>
        <a:xfrm>
          <a:off x="0" y="1199838"/>
          <a:ext cx="10310935" cy="14793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Проанализировав информацию, </a:t>
          </a:r>
          <a:r>
            <a:rPr lang="ru-RU" sz="1700" b="1" kern="1200" smtClean="0"/>
            <a:t>содержащуюся на официальном сайте производителя AMD</a:t>
          </a:r>
          <a:r>
            <a:rPr lang="ru-RU" sz="1700" kern="1200" smtClean="0"/>
            <a:t>, Комиссия Новосибирского УФАС России установила, что под указанные подателем жалобы спорные характеристики с учетом количества ядер процессора </a:t>
          </a:r>
          <a:r>
            <a:rPr lang="ru-RU" sz="1700" b="1" kern="1200" smtClean="0"/>
            <a:t>не подходит ни одна модель процессора производства AMD</a:t>
          </a:r>
          <a:r>
            <a:rPr lang="ru-RU" sz="1700" kern="1200" smtClean="0"/>
            <a:t>, что свидетельствует о том, что перечню требований к характеристикам товара, установленным в описании объекта закупки, соответствует процессор единственного производителя. </a:t>
          </a:r>
          <a:endParaRPr lang="ru-RU" sz="1700" kern="1200"/>
        </a:p>
      </dsp:txBody>
      <dsp:txXfrm>
        <a:off x="72214" y="1272052"/>
        <a:ext cx="10166507" cy="1334890"/>
      </dsp:txXfrm>
    </dsp:sp>
    <dsp:sp modelId="{0CB67C35-F13C-41A5-9E4A-4A8F800A6DEE}">
      <dsp:nvSpPr>
        <dsp:cNvPr id="0" name=""/>
        <dsp:cNvSpPr/>
      </dsp:nvSpPr>
      <dsp:spPr>
        <a:xfrm>
          <a:off x="0" y="2736304"/>
          <a:ext cx="10310935" cy="11935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Таким образом, заказчиком нарушены положения ч. 1 ст. 33 Закона о контрактной системе.</a:t>
          </a:r>
          <a:endParaRPr lang="ru-RU" sz="1700" b="1" kern="1200" dirty="0"/>
        </a:p>
      </dsp:txBody>
      <dsp:txXfrm>
        <a:off x="58266" y="2794570"/>
        <a:ext cx="10194403" cy="1077056"/>
      </dsp:txXfrm>
    </dsp:sp>
    <dsp:sp modelId="{2E3E5CD8-189C-43C8-B3B5-8737A57E02D5}">
      <dsp:nvSpPr>
        <dsp:cNvPr id="0" name=""/>
        <dsp:cNvSpPr/>
      </dsp:nvSpPr>
      <dsp:spPr>
        <a:xfrm>
          <a:off x="0" y="3970666"/>
          <a:ext cx="10310935" cy="104966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О выявленном нарушении также свидетельствует тот факт, что на участие в электронном аукционе была подана только одна заявка.</a:t>
          </a:r>
          <a:endParaRPr lang="ru-RU" sz="1700" kern="1200"/>
        </a:p>
      </dsp:txBody>
      <dsp:txXfrm>
        <a:off x="51240" y="4021906"/>
        <a:ext cx="10208455" cy="9471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0F63B-4155-40BD-8848-EECFE8E7D50B}">
      <dsp:nvSpPr>
        <dsp:cNvPr id="0" name=""/>
        <dsp:cNvSpPr/>
      </dsp:nvSpPr>
      <dsp:spPr>
        <a:xfrm>
          <a:off x="0" y="0"/>
          <a:ext cx="5384800" cy="21546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отмечает, что если у Заказчика имеются определенные обоснованные потребности в получении тех или иных товаров, он вправе устанавливать соответствующие требования к товарам в аукционной документации, но, таким образом, чтобы </a:t>
          </a: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составе одного лота не закупались наряду с товарами, производимыми неограниченным кругом производителей, и уникальными товарами единственного производителя.</a:t>
          </a:r>
          <a:endParaRPr lang="ru-RU" sz="14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92429" y="0"/>
        <a:ext cx="4092370" cy="2154694"/>
      </dsp:txXfrm>
    </dsp:sp>
    <dsp:sp modelId="{B4A3C259-6DD6-4DA3-8241-93DBD2F11493}">
      <dsp:nvSpPr>
        <dsp:cNvPr id="0" name=""/>
        <dsp:cNvSpPr/>
      </dsp:nvSpPr>
      <dsp:spPr>
        <a:xfrm>
          <a:off x="215469" y="215469"/>
          <a:ext cx="1076960" cy="17237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B022CA-F1B4-47F8-B06A-45D5576D9DAC}">
      <dsp:nvSpPr>
        <dsp:cNvPr id="0" name=""/>
        <dsp:cNvSpPr/>
      </dsp:nvSpPr>
      <dsp:spPr>
        <a:xfrm>
          <a:off x="0" y="2370163"/>
          <a:ext cx="5384800" cy="21546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Комиссия Управления также отмечает, что в случае, если при закупке товаров среди требуемых к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поставке позиций присутствует хотя бы один товар, требования к характеристикам которого установлены таким образом, что совокупности таких требований отвечает только товар единственного производителя</a:t>
          </a: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то положения документации о такой закупке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имеют признаки ограничения количества участников закупки.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92429" y="2370163"/>
        <a:ext cx="4092370" cy="2154694"/>
      </dsp:txXfrm>
    </dsp:sp>
    <dsp:sp modelId="{7C2F89CF-6E4E-4FBB-8B25-1B6319E47744}">
      <dsp:nvSpPr>
        <dsp:cNvPr id="0" name=""/>
        <dsp:cNvSpPr/>
      </dsp:nvSpPr>
      <dsp:spPr>
        <a:xfrm>
          <a:off x="215469" y="2585633"/>
          <a:ext cx="1076960" cy="17237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B3E5C-BC1A-4C9E-A8FC-E9D29C877A08}">
      <dsp:nvSpPr>
        <dsp:cNvPr id="0" name=""/>
        <dsp:cNvSpPr/>
      </dsp:nvSpPr>
      <dsp:spPr>
        <a:xfrm>
          <a:off x="0" y="175712"/>
          <a:ext cx="5384800" cy="14271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позиции 40-67 технического задания сформированы под товар единственного производителя </a:t>
          </a:r>
          <a:endParaRPr lang="ru-RU" sz="1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9666" y="245378"/>
        <a:ext cx="5245468" cy="1287775"/>
      </dsp:txXfrm>
    </dsp:sp>
    <dsp:sp modelId="{05F0EFE6-D121-42F5-B023-6BDCE5CC5483}">
      <dsp:nvSpPr>
        <dsp:cNvPr id="0" name=""/>
        <dsp:cNvSpPr/>
      </dsp:nvSpPr>
      <dsp:spPr>
        <a:xfrm>
          <a:off x="0" y="1643140"/>
          <a:ext cx="5384800" cy="14271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Заказчиком не представлено сведений о наличии как минимум двух производителей</a:t>
          </a:r>
          <a:endParaRPr lang="ru-RU" sz="1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9666" y="1712806"/>
        <a:ext cx="5245468" cy="1287775"/>
      </dsp:txXfrm>
    </dsp:sp>
    <dsp:sp modelId="{A1686D64-34B5-42CD-A852-31040260F376}">
      <dsp:nvSpPr>
        <dsp:cNvPr id="0" name=""/>
        <dsp:cNvSpPr/>
      </dsp:nvSpPr>
      <dsp:spPr>
        <a:xfrm>
          <a:off x="0" y="3110567"/>
          <a:ext cx="5384800" cy="14271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Таким образом, Комиссия приходит к выводу об обоснованности данного довода жалобы и о нарушении заказчиком положений п. </a:t>
          </a:r>
          <a:r>
            <a:rPr lang="ru-RU" sz="1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ч. 1 ст. 33 Закона № 44-ФЗ </a:t>
          </a: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 формировании особенной части аукционной документации и содержат признаки состава административного правонарушения, предусмотренного частью 4.2 статьи 7.30 КоАП РФ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9666" y="3180233"/>
        <a:ext cx="5245468" cy="12877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CE71D-EBBB-4508-95DA-05001E8BFB2E}">
      <dsp:nvSpPr>
        <dsp:cNvPr id="0" name=""/>
        <dsp:cNvSpPr/>
      </dsp:nvSpPr>
      <dsp:spPr>
        <a:xfrm>
          <a:off x="0" y="0"/>
          <a:ext cx="8825502" cy="15868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мнению заявителя, Заказчиком в целях целесообразности необходимо разделить уникальные товары и иные товары неограниченного круга производителей в отдельные лоты (закупки) в связи с экономическими факторами, для соблюдения интересов потенциальных участников закупки и для недопущения ограничения количества участников закупки.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477" y="46477"/>
        <a:ext cx="7113182" cy="1493881"/>
      </dsp:txXfrm>
    </dsp:sp>
    <dsp:sp modelId="{B4C6169A-4C76-45AF-9CFD-3B94736FFBB0}">
      <dsp:nvSpPr>
        <dsp:cNvPr id="0" name=""/>
        <dsp:cNvSpPr/>
      </dsp:nvSpPr>
      <dsp:spPr>
        <a:xfrm>
          <a:off x="778720" y="1851308"/>
          <a:ext cx="8825502" cy="15868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основании изложенного Комиссия Марийского УФАС России, приходит к выводу, что объединение заказчиком при проведении закупки в один лот товара "Стент для коронарных артерий, выделяющий лекарственное средство (Тип 2)" и иных изделий медицинского назначения приводят к ограничению числа участников закупки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25197" y="1897785"/>
        <a:ext cx="6922384" cy="1493881"/>
      </dsp:txXfrm>
    </dsp:sp>
    <dsp:sp modelId="{898CC1DA-4D46-423A-8273-550FC3948C19}">
      <dsp:nvSpPr>
        <dsp:cNvPr id="0" name=""/>
        <dsp:cNvSpPr/>
      </dsp:nvSpPr>
      <dsp:spPr>
        <a:xfrm>
          <a:off x="1557441" y="3702616"/>
          <a:ext cx="8825502" cy="15868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Вместе с тем, Комиссия считает возможным нарушение у заказчика не признавать, поскольку указанное объединение не было обусловлено умыслом заказчика каким-либо образом ограничить конкуренцию ввиду отсутствия полной и достоверной информации функционирования рынка продажи стентов коронарных в Российской Федерации.</a:t>
          </a:r>
          <a:endParaRPr lang="ru-RU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03918" y="3749093"/>
        <a:ext cx="6922384" cy="1493881"/>
      </dsp:txXfrm>
    </dsp:sp>
    <dsp:sp modelId="{BE25CFAE-651A-4524-9660-B94889B09110}">
      <dsp:nvSpPr>
        <dsp:cNvPr id="0" name=""/>
        <dsp:cNvSpPr/>
      </dsp:nvSpPr>
      <dsp:spPr>
        <a:xfrm>
          <a:off x="7794059" y="1203350"/>
          <a:ext cx="1031443" cy="10314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026134" y="1203350"/>
        <a:ext cx="567293" cy="776161"/>
      </dsp:txXfrm>
    </dsp:sp>
    <dsp:sp modelId="{5F7B6F26-9AC4-42D0-BC83-CECF01704321}">
      <dsp:nvSpPr>
        <dsp:cNvPr id="0" name=""/>
        <dsp:cNvSpPr/>
      </dsp:nvSpPr>
      <dsp:spPr>
        <a:xfrm>
          <a:off x="8572780" y="3044079"/>
          <a:ext cx="1031443" cy="10314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04855" y="3044079"/>
        <a:ext cx="567293" cy="776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53950-BBD6-496A-9DEB-6BC7B92D54B3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1E7D-E7D6-477D-9F33-3D0D3418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14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1E7D-E7D6-477D-9F33-3D0D34186B3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590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1E7D-E7D6-477D-9F33-3D0D34186B31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272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796C4-F759-4D65-93F6-B3484D4C5611}" type="datetimeFigureOut">
              <a:rPr lang="ru-RU" smtClean="0"/>
              <a:t>28.05.2021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2A184-D925-42B3-9288-BC391DF193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2.png"/><Relationship Id="rId12" Type="http://schemas.microsoft.com/office/2007/relationships/diagramDrawing" Target="../diagrams/drawing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openxmlformats.org/officeDocument/2006/relationships/diagramColors" Target="../diagrams/colors8.xml"/><Relationship Id="rId5" Type="http://schemas.openxmlformats.org/officeDocument/2006/relationships/diagramColors" Target="../diagrams/colors7.xml"/><Relationship Id="rId10" Type="http://schemas.openxmlformats.org/officeDocument/2006/relationships/diagramQuickStyle" Target="../diagrams/quickStyle8.xml"/><Relationship Id="rId4" Type="http://schemas.openxmlformats.org/officeDocument/2006/relationships/diagramQuickStyle" Target="../diagrams/quickStyle7.xml"/><Relationship Id="rId9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2.png"/><Relationship Id="rId12" Type="http://schemas.microsoft.com/office/2007/relationships/diagramDrawing" Target="../diagrams/drawing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11" Type="http://schemas.openxmlformats.org/officeDocument/2006/relationships/diagramColors" Target="../diagrams/colors13.xml"/><Relationship Id="rId5" Type="http://schemas.openxmlformats.org/officeDocument/2006/relationships/diagramColors" Target="../diagrams/colors12.xml"/><Relationship Id="rId10" Type="http://schemas.openxmlformats.org/officeDocument/2006/relationships/diagramQuickStyle" Target="../diagrams/quickStyle13.xml"/><Relationship Id="rId4" Type="http://schemas.openxmlformats.org/officeDocument/2006/relationships/diagramQuickStyle" Target="../diagrams/quickStyle12.xml"/><Relationship Id="rId9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Layout" Target="../diagrams/layout15.xml"/><Relationship Id="rId7" Type="http://schemas.openxmlformats.org/officeDocument/2006/relationships/image" Target="../media/image2.png"/><Relationship Id="rId12" Type="http://schemas.microsoft.com/office/2007/relationships/diagramDrawing" Target="../diagrams/drawing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11" Type="http://schemas.openxmlformats.org/officeDocument/2006/relationships/diagramColors" Target="../diagrams/colors16.xml"/><Relationship Id="rId5" Type="http://schemas.openxmlformats.org/officeDocument/2006/relationships/diagramColors" Target="../diagrams/colors15.xml"/><Relationship Id="rId10" Type="http://schemas.openxmlformats.org/officeDocument/2006/relationships/diagramQuickStyle" Target="../diagrams/quickStyle16.xml"/><Relationship Id="rId4" Type="http://schemas.openxmlformats.org/officeDocument/2006/relationships/diagramQuickStyle" Target="../diagrams/quickStyle15.xml"/><Relationship Id="rId9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nzreg.ru/upload/iblock/ff2/ff262cdb64dba2b618f1570e3e918f3b.pdf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135729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74638"/>
            <a:ext cx="8928992" cy="868346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по регулированию контрактной системы </a:t>
            </a:r>
            <a:r>
              <a:rPr lang="ru-RU" sz="3000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закупкам </a:t>
            </a:r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Пензенской области</a:t>
            </a:r>
          </a:p>
        </p:txBody>
      </p:sp>
      <p:pic>
        <p:nvPicPr>
          <p:cNvPr id="2054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06" y="17769"/>
            <a:ext cx="1000132" cy="132176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0" y="1357298"/>
            <a:ext cx="12192000" cy="12394"/>
          </a:xfrm>
          <a:prstGeom prst="line">
            <a:avLst/>
          </a:prstGeom>
          <a:ln w="69850" cmpd="thickThin">
            <a:solidFill>
              <a:srgbClr val="8E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983432" y="2726990"/>
            <a:ext cx="102251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Особенности описания объекта закупки 2021:</a:t>
            </a:r>
          </a:p>
          <a:p>
            <a:pPr algn="ctr"/>
            <a:r>
              <a:rPr lang="ru-RU" sz="4000" dirty="0" smtClean="0"/>
              <a:t>Требования 44-ФЗ и административная практика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39060" y="6110057"/>
            <a:ext cx="97127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18.05.2021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330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3432" y="274638"/>
            <a:ext cx="10598968" cy="1143000"/>
          </a:xfrm>
        </p:spPr>
        <p:txBody>
          <a:bodyPr>
            <a:noAutofit/>
          </a:bodyPr>
          <a:lstStyle/>
          <a:p>
            <a:r>
              <a:rPr lang="ru-RU" sz="3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Заточка»:</a:t>
            </a:r>
            <a:r>
              <a:rPr lang="ru-RU" sz="3700" dirty="0" err="1" smtClean="0"/>
              <a:t>Решение</a:t>
            </a:r>
            <a:r>
              <a:rPr lang="ru-RU" sz="3700" dirty="0" smtClean="0"/>
              <a:t> </a:t>
            </a:r>
            <a:r>
              <a:rPr lang="ru-RU" sz="3700" dirty="0"/>
              <a:t>Новосибирского УФАС России от 02.12.2020 </a:t>
            </a:r>
            <a:r>
              <a:rPr lang="ru-RU" sz="3700" dirty="0" smtClean="0"/>
              <a:t>№ </a:t>
            </a:r>
            <a:r>
              <a:rPr lang="ru-RU" sz="3700" dirty="0" smtClean="0"/>
              <a:t>054/06/33-2320/2020 </a:t>
            </a:r>
            <a:endParaRPr lang="ru-RU" sz="37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65844996"/>
              </p:ext>
            </p:extLst>
          </p:nvPr>
        </p:nvGraphicFramePr>
        <p:xfrm>
          <a:off x="609600" y="1600200"/>
          <a:ext cx="5384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Объект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71642434"/>
              </p:ext>
            </p:extLst>
          </p:nvPr>
        </p:nvGraphicFramePr>
        <p:xfrm>
          <a:off x="1271464" y="1412776"/>
          <a:ext cx="10310936" cy="514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77658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«Незаконный лот»: </a:t>
            </a:r>
            <a:r>
              <a:rPr lang="ru-RU" sz="3700" dirty="0" smtClean="0"/>
              <a:t>Рязанского </a:t>
            </a:r>
            <a:r>
              <a:rPr lang="ru-RU" sz="3700" dirty="0"/>
              <a:t>УФАС России от 11.05.2021 по делу </a:t>
            </a:r>
            <a:r>
              <a:rPr lang="ru-RU" sz="3700" dirty="0" smtClean="0"/>
              <a:t>№ </a:t>
            </a:r>
            <a:r>
              <a:rPr lang="ru-RU" sz="3700" dirty="0"/>
              <a:t>062/06/64-389/2021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0581219"/>
              </p:ext>
            </p:extLst>
          </p:nvPr>
        </p:nvGraphicFramePr>
        <p:xfrm>
          <a:off x="6197600" y="1600201"/>
          <a:ext cx="5384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1752757"/>
              </p:ext>
            </p:extLst>
          </p:nvPr>
        </p:nvGraphicFramePr>
        <p:xfrm>
          <a:off x="609600" y="1412777"/>
          <a:ext cx="5384800" cy="4713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9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Интересно </a:t>
            </a:r>
            <a:r>
              <a:rPr lang="ru-RU" sz="3700" dirty="0" smtClean="0"/>
              <a:t>Решение Марийского УФАС России от 23.11.2020 по делу </a:t>
            </a:r>
            <a:r>
              <a:rPr lang="ru-RU" sz="3700" dirty="0" smtClean="0"/>
              <a:t>№ </a:t>
            </a:r>
            <a:r>
              <a:rPr lang="ru-RU" sz="3700" dirty="0" smtClean="0"/>
              <a:t>012/06/106-928/2020</a:t>
            </a:r>
            <a:endParaRPr lang="ru-RU" sz="37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94834484"/>
              </p:ext>
            </p:extLst>
          </p:nvPr>
        </p:nvGraphicFramePr>
        <p:xfrm>
          <a:off x="1127448" y="1412776"/>
          <a:ext cx="10382944" cy="5289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86084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«Недостоверные характеристики»: </a:t>
            </a:r>
            <a:r>
              <a:rPr lang="ru-RU" sz="3700" dirty="0" smtClean="0"/>
              <a:t>Решение </a:t>
            </a:r>
            <a:r>
              <a:rPr lang="ru-RU" sz="3700" dirty="0"/>
              <a:t>Архангельского УФАС России от 29.04.2021 </a:t>
            </a:r>
            <a:r>
              <a:rPr lang="ru-RU" sz="3700" dirty="0" smtClean="0"/>
              <a:t>№ </a:t>
            </a:r>
            <a:r>
              <a:rPr lang="ru-RU" sz="3700" dirty="0"/>
              <a:t>029/06/64-455/2021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4240121"/>
              </p:ext>
            </p:extLst>
          </p:nvPr>
        </p:nvGraphicFramePr>
        <p:xfrm>
          <a:off x="911424" y="1600201"/>
          <a:ext cx="10670976" cy="5069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86084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Решение Новгородского УФАС России от 30.04.2021 </a:t>
            </a:r>
            <a:r>
              <a:rPr lang="ru-RU" b="1" dirty="0" smtClean="0"/>
              <a:t>№ </a:t>
            </a:r>
            <a:r>
              <a:rPr lang="ru-RU" b="1" dirty="0" smtClean="0"/>
              <a:t>36</a:t>
            </a:r>
            <a:endParaRPr lang="ru-RU" b="1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78616336"/>
              </p:ext>
            </p:extLst>
          </p:nvPr>
        </p:nvGraphicFramePr>
        <p:xfrm>
          <a:off x="695400" y="1196752"/>
          <a:ext cx="1023892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9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1384" y="260648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«Индивидуализация»: </a:t>
            </a:r>
            <a:r>
              <a:rPr lang="ru-RU" sz="3200" dirty="0" smtClean="0"/>
              <a:t>Решение </a:t>
            </a:r>
            <a:r>
              <a:rPr lang="ru-RU" sz="3200" dirty="0"/>
              <a:t>Нижегородского УФАС России от 02.08.2019 </a:t>
            </a:r>
            <a:r>
              <a:rPr lang="ru-RU" sz="3200" dirty="0" smtClean="0"/>
              <a:t>№ </a:t>
            </a:r>
            <a:r>
              <a:rPr lang="ru-RU" sz="3200" dirty="0"/>
              <a:t>052/06/64-2115/2019(09/634-СМ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9412076"/>
              </p:ext>
            </p:extLst>
          </p:nvPr>
        </p:nvGraphicFramePr>
        <p:xfrm>
          <a:off x="5663952" y="1268760"/>
          <a:ext cx="5918448" cy="5739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2974488"/>
              </p:ext>
            </p:extLst>
          </p:nvPr>
        </p:nvGraphicFramePr>
        <p:xfrm>
          <a:off x="609600" y="1600201"/>
          <a:ext cx="5384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9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«Интересно»: </a:t>
            </a:r>
            <a:r>
              <a:rPr lang="ru-RU" sz="3600" dirty="0" smtClean="0"/>
              <a:t>Решение </a:t>
            </a:r>
            <a:r>
              <a:rPr lang="ru-RU" sz="3600" dirty="0"/>
              <a:t>Московского УФАС России от 14.08.2019 по делу </a:t>
            </a:r>
            <a:r>
              <a:rPr lang="ru-RU" sz="3600" dirty="0" smtClean="0"/>
              <a:t>№ </a:t>
            </a:r>
            <a:r>
              <a:rPr lang="ru-RU" sz="3600" dirty="0" smtClean="0"/>
              <a:t>077/06/57-7485/2019</a:t>
            </a:r>
            <a:endParaRPr lang="ru-RU" sz="36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98573573"/>
              </p:ext>
            </p:extLst>
          </p:nvPr>
        </p:nvGraphicFramePr>
        <p:xfrm>
          <a:off x="823086" y="1600201"/>
          <a:ext cx="10759314" cy="4997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59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700" dirty="0"/>
              <a:t>Решение Омского УФАС России от 18.08.2020 </a:t>
            </a:r>
            <a:r>
              <a:rPr lang="ru-RU" sz="3700" dirty="0" smtClean="0"/>
              <a:t>№ </a:t>
            </a:r>
            <a:r>
              <a:rPr lang="ru-RU" sz="3700" dirty="0" smtClean="0"/>
              <a:t>055/06/33-830/2020</a:t>
            </a:r>
            <a:endParaRPr lang="ru-RU" sz="37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415480" y="1600201"/>
            <a:ext cx="10166920" cy="377301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/>
              <a:t>Согласно доводам жалобы заказчиком допущены нарушения в описании объекта закупки, выразившееся в ненадлежащем применении каталога товаров, работ, </a:t>
            </a:r>
            <a:r>
              <a:rPr lang="ru-RU" dirty="0" smtClean="0"/>
              <a:t>услуг</a:t>
            </a:r>
          </a:p>
          <a:p>
            <a:r>
              <a:rPr lang="ru-RU" dirty="0"/>
              <a:t>Правительство РФ прямо запретило заказчикам при закупке в рамках Закона </a:t>
            </a:r>
            <a:r>
              <a:rPr lang="ru-RU" dirty="0" smtClean="0"/>
              <a:t>№ </a:t>
            </a:r>
            <a:r>
              <a:rPr lang="ru-RU" dirty="0"/>
              <a:t>44-ФЗ радиоэлектронной продукции, включенной в перечень, утвержденный постановлением Правительства РФ от 10.07.2019 </a:t>
            </a:r>
            <a:r>
              <a:rPr lang="ru-RU" dirty="0" smtClean="0"/>
              <a:t>№ </a:t>
            </a:r>
            <a:r>
              <a:rPr lang="ru-RU" dirty="0"/>
              <a:t>878, использовать какие-либо иные характеристики такой продукции, кроме тех, что содержатся в Каталоге товаров, работ, услуг для обеспечения государственных и муниципальных </a:t>
            </a:r>
            <a:r>
              <a:rPr lang="ru-RU" dirty="0" smtClean="0"/>
              <a:t>нужд</a:t>
            </a:r>
            <a:endParaRPr lang="ru-RU" dirty="0"/>
          </a:p>
          <a:p>
            <a:r>
              <a:rPr lang="ru-RU" b="1" dirty="0" smtClean="0"/>
              <a:t>Заказчиком при </a:t>
            </a:r>
            <a:r>
              <a:rPr lang="ru-RU" b="1" dirty="0"/>
              <a:t>описании объекта закупки установлены характеристики не соответствующие указанным в Каталоге товаров, работ, услуг </a:t>
            </a:r>
            <a:endParaRPr lang="ru-RU" b="1" dirty="0" smtClean="0"/>
          </a:p>
          <a:p>
            <a:r>
              <a:rPr lang="ru-RU" dirty="0" smtClean="0"/>
              <a:t>Комиссия </a:t>
            </a:r>
            <a:r>
              <a:rPr lang="ru-RU" dirty="0"/>
              <a:t>усматривает в действиях уполномоченного органа нарушение Правил использования каталога товаров, работ, услуг в сфере закупок для обеспечения государственных и муниципальных нужд утвержденных постановлением Правительства РФ от 08.02.2017 </a:t>
            </a:r>
            <a:r>
              <a:rPr lang="ru-RU" dirty="0" smtClean="0"/>
              <a:t>№ </a:t>
            </a:r>
            <a:r>
              <a:rPr lang="ru-RU" dirty="0"/>
              <a:t>145 и признает довод жалобы </a:t>
            </a:r>
            <a:r>
              <a:rPr lang="ru-RU" dirty="0" smtClean="0"/>
              <a:t>обоснованным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59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труд. Ресурсам</a:t>
            </a:r>
            <a:r>
              <a:rPr lang="ru-RU" sz="2800" dirty="0" smtClean="0"/>
              <a:t>: «Решение </a:t>
            </a:r>
            <a:r>
              <a:rPr lang="ru-RU" sz="2800" dirty="0"/>
              <a:t>Санкт-Петербургского УФАС России от 15.04.2021 по делу </a:t>
            </a:r>
            <a:r>
              <a:rPr lang="ru-RU" sz="2800" dirty="0" smtClean="0"/>
              <a:t>№ </a:t>
            </a:r>
            <a:r>
              <a:rPr lang="ru-RU" sz="2800" dirty="0" smtClean="0"/>
              <a:t>44-1816/21»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36911221"/>
              </p:ext>
            </p:extLst>
          </p:nvPr>
        </p:nvGraphicFramePr>
        <p:xfrm>
          <a:off x="4367808" y="1484784"/>
          <a:ext cx="7502624" cy="5289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7857241"/>
              </p:ext>
            </p:extLst>
          </p:nvPr>
        </p:nvGraphicFramePr>
        <p:xfrm>
          <a:off x="609600" y="1600201"/>
          <a:ext cx="318214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05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Решение Курского УФАС России от 26.03.2021 по делу </a:t>
            </a:r>
            <a:r>
              <a:rPr lang="ru-RU" dirty="0" smtClean="0"/>
              <a:t>№ </a:t>
            </a:r>
            <a:r>
              <a:rPr lang="ru-RU" dirty="0" smtClean="0"/>
              <a:t>046/06/54.3-107/2021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775520" y="1628800"/>
            <a:ext cx="9158808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/>
              <a:t>Заказчик, установил требование для документального подтверждения квалификации и опыта работы трудовых ресурсов исключительно копиями трудовых книжек, что не дает возможность участнику закупки заключить гражданско-правовой договор с необходимыми специалистами для подтверждения опыта работы.</a:t>
            </a:r>
          </a:p>
          <a:p>
            <a:r>
              <a:rPr lang="ru-RU" dirty="0" smtClean="0"/>
              <a:t>Для </a:t>
            </a:r>
            <a:r>
              <a:rPr lang="ru-RU" dirty="0"/>
              <a:t>документального подтверждения наличия трудовых ресурсов участником предоставляются: копии трудовых договоров, копии гражданско-правовых договоров (при отсутствии данных специалистов в штате</a:t>
            </a:r>
            <a:r>
              <a:rPr lang="ru-RU" dirty="0" smtClean="0"/>
              <a:t>). </a:t>
            </a:r>
            <a:r>
              <a:rPr lang="ru-RU" dirty="0"/>
              <a:t>Для документального подтверждения квалификации и опыта работы трудовых ресурсов предоставляются: копии трудовых книжек, копии дипломов, копии удостоверений о повышении квалификации. </a:t>
            </a:r>
            <a:endParaRPr lang="ru-RU" dirty="0" smtClean="0"/>
          </a:p>
          <a:p>
            <a:r>
              <a:rPr lang="ru-RU" dirty="0"/>
              <a:t>Т</a:t>
            </a:r>
            <a:r>
              <a:rPr lang="ru-RU" dirty="0" smtClean="0"/>
              <a:t>ребование </a:t>
            </a:r>
            <a:r>
              <a:rPr lang="ru-RU" dirty="0"/>
              <a:t>Заказчика о предоставлении участниками закупки копий трудовых книжек, а также копий диплома, копий удостоверений о повышении квалификации, </a:t>
            </a:r>
            <a:r>
              <a:rPr lang="ru-RU" b="1" dirty="0"/>
              <a:t>ограничивает количество участников закупки, поскольку исключает возможность предоставить сведения о специалистах, привлеченных на основании заключенных с ними договоров гражданско-правового характера на выполнение работ.</a:t>
            </a:r>
          </a:p>
          <a:p>
            <a:endParaRPr lang="ru-RU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5005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5440" y="116632"/>
            <a:ext cx="10297144" cy="922114"/>
          </a:xfrm>
        </p:spPr>
        <p:txBody>
          <a:bodyPr>
            <a:noAutofit/>
          </a:bodyPr>
          <a:lstStyle/>
          <a:p>
            <a:r>
              <a:rPr lang="ru-RU" sz="3700" dirty="0"/>
              <a:t>Основные правила </a:t>
            </a:r>
            <a:r>
              <a:rPr lang="ru-RU" sz="3700" b="1" dirty="0" smtClean="0"/>
              <a:t>описания </a:t>
            </a:r>
            <a:r>
              <a:rPr lang="ru-RU" sz="3700" b="1" dirty="0"/>
              <a:t>объекта </a:t>
            </a:r>
            <a:r>
              <a:rPr lang="ru-RU" sz="3700" b="1" dirty="0" smtClean="0"/>
              <a:t>закупки</a:t>
            </a:r>
            <a:endParaRPr lang="ru-RU" sz="37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87823523"/>
              </p:ext>
            </p:extLst>
          </p:nvPr>
        </p:nvGraphicFramePr>
        <p:xfrm>
          <a:off x="609600" y="1600200"/>
          <a:ext cx="5384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754245128"/>
              </p:ext>
            </p:extLst>
          </p:nvPr>
        </p:nvGraphicFramePr>
        <p:xfrm>
          <a:off x="911424" y="1001383"/>
          <a:ext cx="10369152" cy="5811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75972" y="2276872"/>
            <a:ext cx="26174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Должно </a:t>
            </a:r>
            <a:r>
              <a:rPr lang="ru-RU" sz="1200" b="1" dirty="0" smtClean="0">
                <a:solidFill>
                  <a:schemeClr val="bg1"/>
                </a:solidFill>
              </a:rPr>
              <a:t>соответствовать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нормативным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затратам и предельным требования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>
                <a:solidFill>
                  <a:schemeClr val="bg1"/>
                </a:solidFill>
              </a:rPr>
              <a:t>правилах нормирования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9974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5094" y="277456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«Нарушение требований к ГО» ч.4 ст.33: </a:t>
            </a:r>
            <a:r>
              <a:rPr lang="ru-RU" sz="3600" dirty="0" smtClean="0"/>
              <a:t>Решение </a:t>
            </a:r>
            <a:r>
              <a:rPr lang="ru-RU" sz="3600" dirty="0"/>
              <a:t>Якутского УФАС России от 30.03.2021 по делу </a:t>
            </a:r>
            <a:r>
              <a:rPr lang="ru-RU" sz="3600" dirty="0" smtClean="0"/>
              <a:t>№ </a:t>
            </a:r>
            <a:r>
              <a:rPr lang="ru-RU" sz="3600" dirty="0" smtClean="0"/>
              <a:t>014/06/59-431/2021</a:t>
            </a:r>
            <a:endParaRPr lang="ru-RU" sz="3600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344" y="260648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87934945"/>
              </p:ext>
            </p:extLst>
          </p:nvPr>
        </p:nvGraphicFramePr>
        <p:xfrm>
          <a:off x="911424" y="1772816"/>
          <a:ext cx="106709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882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«Нарушение требований к ГО» ч.4 ст.33: Р</a:t>
            </a:r>
            <a:r>
              <a:rPr lang="ru-RU" sz="3600" dirty="0" smtClean="0"/>
              <a:t>ешение </a:t>
            </a:r>
            <a:r>
              <a:rPr lang="ru-RU" sz="3600" dirty="0"/>
              <a:t>Карачаево-Черкесского УФАС России от 29.04.2021 по делу </a:t>
            </a:r>
            <a:r>
              <a:rPr lang="ru-RU" sz="3600" dirty="0" smtClean="0"/>
              <a:t>№ </a:t>
            </a:r>
            <a:r>
              <a:rPr lang="ru-RU" sz="3600" dirty="0"/>
              <a:t>009/06/106-121/2021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15486146"/>
              </p:ext>
            </p:extLst>
          </p:nvPr>
        </p:nvGraphicFramePr>
        <p:xfrm>
          <a:off x="911424" y="1772816"/>
          <a:ext cx="106709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202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700" b="1" dirty="0"/>
              <a:t>Учет требований </a:t>
            </a:r>
            <a:r>
              <a:rPr lang="ru-RU" sz="3700" b="1" dirty="0" err="1"/>
              <a:t>энергоэффективности</a:t>
            </a:r>
            <a:r>
              <a:rPr lang="ru-RU" sz="3700" b="1" dirty="0"/>
              <a:t>  при подготовке описания объекта </a:t>
            </a:r>
            <a:r>
              <a:rPr lang="ru-RU" sz="3700" b="1" dirty="0" smtClean="0"/>
              <a:t>закупки</a:t>
            </a:r>
            <a:endParaRPr lang="ru-RU" sz="37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69678515"/>
              </p:ext>
            </p:extLst>
          </p:nvPr>
        </p:nvGraphicFramePr>
        <p:xfrm>
          <a:off x="609600" y="1600200"/>
          <a:ext cx="5384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Объект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45817191"/>
              </p:ext>
            </p:extLst>
          </p:nvPr>
        </p:nvGraphicFramePr>
        <p:xfrm>
          <a:off x="1055440" y="1352524"/>
          <a:ext cx="10382944" cy="5505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95559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52128"/>
          </a:xfrm>
        </p:spPr>
        <p:txBody>
          <a:bodyPr/>
          <a:lstStyle/>
          <a:p>
            <a:r>
              <a:rPr lang="ru-RU" dirty="0" smtClean="0"/>
              <a:t>НОРМИРОВАНИЕ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9416" y="2136339"/>
            <a:ext cx="105851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latoregular"/>
              </a:rPr>
              <a:t>Постановление Правительства Пензенской области </a:t>
            </a:r>
            <a:r>
              <a:rPr lang="ru-RU" sz="2800" dirty="0" smtClean="0">
                <a:latin typeface="latoregular"/>
              </a:rPr>
              <a:t>288-</a:t>
            </a:r>
            <a:r>
              <a:rPr lang="ru-RU" sz="2800" dirty="0" err="1" smtClean="0">
                <a:latin typeface="latoregular"/>
              </a:rPr>
              <a:t>пП</a:t>
            </a:r>
            <a:r>
              <a:rPr lang="ru-RU" sz="2800" dirty="0" smtClean="0">
                <a:latin typeface="latoregular"/>
              </a:rPr>
              <a:t> от 26.05.2021</a:t>
            </a:r>
            <a:endParaRPr lang="ru-RU" sz="2800" dirty="0">
              <a:latin typeface="latoregular"/>
            </a:endParaRPr>
          </a:p>
          <a:p>
            <a:pPr algn="ctr"/>
            <a:r>
              <a:rPr lang="ru-RU" sz="2800" b="1" dirty="0">
                <a:latin typeface="clear_sans_mediumregular"/>
                <a:hlinkClick r:id="rId2"/>
              </a:rPr>
              <a:t>О внесении изменений в Правила определения требований к закупаемым заказчиками отдельным видам товаров, работ, услуг (в том числе предельных цен товаров, работ, услуг), утвержденные постановлением Правительства Пензенской области от 25.12.2015 № 736-</a:t>
            </a:r>
            <a:r>
              <a:rPr lang="ru-RU" sz="2800" b="1" dirty="0" err="1">
                <a:latin typeface="clear_sans_mediumregular"/>
                <a:hlinkClick r:id="rId2"/>
              </a:rPr>
              <a:t>пП</a:t>
            </a:r>
            <a:r>
              <a:rPr lang="ru-RU" sz="2800" b="1" dirty="0">
                <a:latin typeface="clear_sans_mediumregular"/>
                <a:hlinkClick r:id="rId2"/>
              </a:rPr>
              <a:t> (с последующими изменениями)</a:t>
            </a:r>
            <a:endParaRPr lang="ru-RU" sz="2800" b="1" i="0" dirty="0">
              <a:effectLst/>
              <a:latin typeface="clear_sans_mediumregular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16632"/>
            <a:ext cx="701675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69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71464" y="151277"/>
            <a:ext cx="10585176" cy="850106"/>
          </a:xfrm>
        </p:spPr>
        <p:txBody>
          <a:bodyPr>
            <a:noAutofit/>
          </a:bodyPr>
          <a:lstStyle/>
          <a:p>
            <a:r>
              <a:rPr lang="ru-RU" sz="2400" b="1" dirty="0"/>
              <a:t>Особенности применения справочника КТРУ в системе </a:t>
            </a:r>
            <a:r>
              <a:rPr lang="ru-RU" sz="2400" b="1" dirty="0" smtClean="0"/>
              <a:t>АЦК-Госзаказ при формировании ЭД Заявка на закупку</a:t>
            </a:r>
            <a:endParaRPr lang="ru-RU" sz="2400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470830206"/>
              </p:ext>
            </p:extLst>
          </p:nvPr>
        </p:nvGraphicFramePr>
        <p:xfrm>
          <a:off x="335360" y="1124744"/>
          <a:ext cx="116652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15480" y="5842337"/>
            <a:ext cx="10556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prstClr val="white"/>
                </a:solidFill>
              </a:rPr>
              <a:t>Для </a:t>
            </a:r>
            <a:r>
              <a:rPr lang="ru-RU" sz="1400" dirty="0" smtClean="0">
                <a:solidFill>
                  <a:prstClr val="white"/>
                </a:solidFill>
              </a:rPr>
              <a:t>обработки ЭД </a:t>
            </a:r>
            <a:r>
              <a:rPr lang="ru-RU" sz="1400" dirty="0">
                <a:solidFill>
                  <a:prstClr val="white"/>
                </a:solidFill>
              </a:rPr>
              <a:t>Заявка на закупку в системе АЦК-Госзаказ с </a:t>
            </a:r>
            <a:r>
              <a:rPr lang="ru-RU" sz="1400" dirty="0" smtClean="0">
                <a:solidFill>
                  <a:prstClr val="white"/>
                </a:solidFill>
              </a:rPr>
              <a:t>использованием ручного ввода информации </a:t>
            </a:r>
            <a:r>
              <a:rPr lang="ru-RU" sz="1400" dirty="0">
                <a:solidFill>
                  <a:prstClr val="white"/>
                </a:solidFill>
              </a:rPr>
              <a:t>о лекарственном препарате </a:t>
            </a:r>
            <a:r>
              <a:rPr lang="ru-RU" sz="1400" dirty="0" smtClean="0">
                <a:solidFill>
                  <a:prstClr val="white"/>
                </a:solidFill>
              </a:rPr>
              <a:t>при описании объекта закупки необходимо обратиться </a:t>
            </a:r>
            <a:r>
              <a:rPr lang="ru-RU" sz="1400" dirty="0">
                <a:solidFill>
                  <a:prstClr val="white"/>
                </a:solidFill>
              </a:rPr>
              <a:t>к администратору </a:t>
            </a:r>
            <a:r>
              <a:rPr lang="ru-RU" sz="1400" dirty="0" smtClean="0">
                <a:solidFill>
                  <a:prstClr val="white"/>
                </a:solidFill>
              </a:rPr>
              <a:t>системы АЦК-Госзаказ </a:t>
            </a:r>
            <a:r>
              <a:rPr lang="ru-RU" sz="1400" dirty="0">
                <a:solidFill>
                  <a:prstClr val="white"/>
                </a:solidFill>
              </a:rPr>
              <a:t>для </a:t>
            </a:r>
            <a:r>
              <a:rPr lang="ru-RU" sz="1400" dirty="0" smtClean="0">
                <a:solidFill>
                  <a:prstClr val="white"/>
                </a:solidFill>
              </a:rPr>
              <a:t>временного отключения </a:t>
            </a:r>
            <a:r>
              <a:rPr lang="ru-RU" sz="1400" dirty="0">
                <a:solidFill>
                  <a:prstClr val="white"/>
                </a:solidFill>
              </a:rPr>
              <a:t>блокирующего контроля ручного </a:t>
            </a:r>
            <a:r>
              <a:rPr lang="ru-RU" sz="1400" dirty="0" smtClean="0">
                <a:solidFill>
                  <a:prstClr val="white"/>
                </a:solidFill>
              </a:rPr>
              <a:t>ввода  </a:t>
            </a:r>
            <a:r>
              <a:rPr lang="ru-RU" sz="1400" dirty="0">
                <a:solidFill>
                  <a:prstClr val="white"/>
                </a:solidFill>
              </a:rPr>
              <a:t>информации о лекарственных препаратах.</a:t>
            </a:r>
          </a:p>
          <a:p>
            <a:pPr algn="just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71464" y="274638"/>
            <a:ext cx="10310936" cy="1143000"/>
          </a:xfrm>
        </p:spPr>
        <p:txBody>
          <a:bodyPr>
            <a:noAutofit/>
          </a:bodyPr>
          <a:lstStyle/>
          <a:p>
            <a:r>
              <a:rPr lang="ru-RU" sz="3700" dirty="0" smtClean="0"/>
              <a:t>Признак укрупненной позиции в каталоге товаров, работ, услуг в ЕИС</a:t>
            </a:r>
            <a:endParaRPr lang="ru-RU" sz="3700" b="1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15513" t="10029" r="38846" b="21138"/>
          <a:stretch/>
        </p:blipFill>
        <p:spPr bwMode="auto">
          <a:xfrm>
            <a:off x="623392" y="1628800"/>
            <a:ext cx="5616624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95400" y="6021288"/>
            <a:ext cx="187220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60096" y="1628800"/>
            <a:ext cx="48965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>
              <a:buFontTx/>
              <a:buAutoNum type="arabicPeriod"/>
              <a:tabLst>
                <a:tab pos="358775" algn="l"/>
              </a:tabLst>
            </a:pPr>
            <a:r>
              <a:rPr lang="ru-RU" b="1" dirty="0" smtClean="0">
                <a:solidFill>
                  <a:prstClr val="black"/>
                </a:solidFill>
              </a:rPr>
              <a:t>При выборе позиции из справочника КТРУ необходимо обращать внимание на признак «Позиция является укрупненной». Укрупненные позиции недоступны для выбора в ЭД Заявка на закупку в системе АЦК-Госзаказ при формировании описания объекта закупки.</a:t>
            </a:r>
          </a:p>
          <a:p>
            <a:pPr indent="358775" algn="just"/>
            <a:r>
              <a:rPr lang="ru-RU" b="1" dirty="0" smtClean="0">
                <a:solidFill>
                  <a:prstClr val="black"/>
                </a:solidFill>
              </a:rPr>
              <a:t>Укрупненные позиции КТРУ добавлены в справочник на этапе внедрения и возможность применения была при внесении сведений о закупке в план-закупок.</a:t>
            </a:r>
            <a:endParaRPr lang="ru-RU" dirty="0" smtClean="0">
              <a:solidFill>
                <a:prstClr val="black"/>
              </a:solidFill>
            </a:endParaRPr>
          </a:p>
          <a:p>
            <a:pPr algn="just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9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71464" y="274638"/>
            <a:ext cx="10729192" cy="726745"/>
          </a:xfrm>
        </p:spPr>
        <p:txBody>
          <a:bodyPr>
            <a:noAutofit/>
          </a:bodyPr>
          <a:lstStyle/>
          <a:p>
            <a:r>
              <a:rPr lang="ru-RU" sz="3200" dirty="0" smtClean="0"/>
              <a:t>Отслеживание актуальности позиции каталога товаров, работ, услуг</a:t>
            </a:r>
            <a:endParaRPr lang="ru-RU" sz="3200" b="1" dirty="0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10" name="TextBox 9"/>
          <p:cNvSpPr txBox="1"/>
          <p:nvPr/>
        </p:nvSpPr>
        <p:spPr>
          <a:xfrm>
            <a:off x="6960096" y="1628800"/>
            <a:ext cx="489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358775" algn="l"/>
              </a:tabLst>
            </a:pPr>
            <a:r>
              <a:rPr lang="ru-RU" b="1" dirty="0" smtClean="0">
                <a:solidFill>
                  <a:prstClr val="black"/>
                </a:solidFill>
              </a:rPr>
              <a:t>2. </a:t>
            </a:r>
            <a:r>
              <a:rPr lang="ru-RU" dirty="0">
                <a:solidFill>
                  <a:prstClr val="black"/>
                </a:solidFill>
              </a:rPr>
              <a:t>В случае если позиция актуальна в справочнике КТРУ, будет проставлен соответствующий чек бокс. Для применения доступны только актуальные позиции справочника. Также на панели фильтрации можно настроить отображение только действующих позиций каталога и не являющихся укрупненными.</a:t>
            </a:r>
          </a:p>
          <a:p>
            <a:pPr algn="just">
              <a:tabLst>
                <a:tab pos="358775" algn="l"/>
              </a:tabLst>
            </a:pPr>
            <a:r>
              <a:rPr lang="ru-RU" b="1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  <a:p>
            <a:pPr algn="just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9524" t="11624" r="17948" b="34358"/>
          <a:stretch/>
        </p:blipFill>
        <p:spPr bwMode="auto">
          <a:xfrm>
            <a:off x="145613" y="1124744"/>
            <a:ext cx="5976664" cy="30243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91944" y="2852936"/>
            <a:ext cx="432048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4"/>
          <a:srcRect l="19030" t="11454" r="19095" b="42334"/>
          <a:stretch/>
        </p:blipFill>
        <p:spPr bwMode="auto">
          <a:xfrm>
            <a:off x="148517" y="3861048"/>
            <a:ext cx="6602730" cy="2773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492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135729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74638"/>
            <a:ext cx="8928992" cy="868346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по регулированию контрактной системы </a:t>
            </a:r>
            <a:r>
              <a:rPr lang="ru-RU" sz="3000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закупкам </a:t>
            </a:r>
            <a:r>
              <a:rPr lang="ru-RU" sz="30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Пензенской области</a:t>
            </a:r>
          </a:p>
        </p:txBody>
      </p:sp>
      <p:pic>
        <p:nvPicPr>
          <p:cNvPr id="2054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06" y="17769"/>
            <a:ext cx="1000132" cy="132176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0" y="1357298"/>
            <a:ext cx="12192000" cy="12394"/>
          </a:xfrm>
          <a:prstGeom prst="line">
            <a:avLst/>
          </a:prstGeom>
          <a:ln w="69850" cmpd="thickThin">
            <a:solidFill>
              <a:srgbClr val="8E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794889" y="2726990"/>
            <a:ext cx="46022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88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9268" y="32460"/>
            <a:ext cx="10972800" cy="1143000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0" i="0" kern="1200" dirty="0" smtClean="0">
                <a:solidFill>
                  <a:schemeClr val="tx1"/>
                </a:solidFill>
                <a:effectLst/>
              </a:rPr>
              <a:t>Административная ответственность за нарушения в описание объекта закупки</a:t>
            </a:r>
            <a:endParaRPr lang="ru-RU" sz="3300" dirty="0" smtClean="0"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352" y="1196752"/>
            <a:ext cx="117846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1) утверждение </a:t>
            </a:r>
            <a:r>
              <a:rPr lang="ru-RU" sz="3200" b="1" dirty="0">
                <a:solidFill>
                  <a:srgbClr val="C00000"/>
                </a:solidFill>
              </a:rPr>
              <a:t>документации с нарушением требований законодательства  (ч. 4.2 ст. 7.30  КоАП) </a:t>
            </a:r>
            <a:r>
              <a:rPr lang="ru-RU" sz="3200" b="1" dirty="0">
                <a:solidFill>
                  <a:srgbClr val="00B050"/>
                </a:solidFill>
              </a:rPr>
              <a:t>3 тыс. руб. 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C00000"/>
                </a:solidFill>
              </a:rPr>
              <a:t>2) </a:t>
            </a:r>
            <a:r>
              <a:rPr lang="ru-RU" sz="3200" b="1" dirty="0">
                <a:solidFill>
                  <a:srgbClr val="C00000"/>
                </a:solidFill>
              </a:rPr>
              <a:t>Осуществление закупок не соответствующих требованиям их </a:t>
            </a:r>
            <a:r>
              <a:rPr lang="ru-RU" sz="3200" b="1" dirty="0" err="1">
                <a:solidFill>
                  <a:srgbClr val="C00000"/>
                </a:solidFill>
              </a:rPr>
              <a:t>энергоэффективности</a:t>
            </a:r>
            <a:r>
              <a:rPr lang="ru-RU" sz="3200" b="1" dirty="0">
                <a:solidFill>
                  <a:srgbClr val="C00000"/>
                </a:solidFill>
              </a:rPr>
              <a:t> (ч. 11 ст. 9.16  КоАП)- </a:t>
            </a:r>
            <a:r>
              <a:rPr lang="ru-RU" sz="3200" b="1" dirty="0">
                <a:solidFill>
                  <a:srgbClr val="00B050"/>
                </a:solidFill>
              </a:rPr>
              <a:t>(30 и 100 тыс. </a:t>
            </a:r>
            <a:r>
              <a:rPr lang="ru-RU" sz="3200" b="1" dirty="0" err="1">
                <a:solidFill>
                  <a:srgbClr val="00B050"/>
                </a:solidFill>
              </a:rPr>
              <a:t>руб</a:t>
            </a:r>
            <a:r>
              <a:rPr lang="ru-RU" sz="3200" b="1" dirty="0">
                <a:solidFill>
                  <a:srgbClr val="00B050"/>
                </a:solidFill>
              </a:rPr>
              <a:t> на юр. </a:t>
            </a:r>
            <a:r>
              <a:rPr lang="ru-RU" sz="3200" b="1" dirty="0" smtClean="0">
                <a:solidFill>
                  <a:srgbClr val="00B050"/>
                </a:solidFill>
              </a:rPr>
              <a:t>лиц</a:t>
            </a:r>
            <a:r>
              <a:rPr lang="ru-RU" sz="3200" b="1" dirty="0">
                <a:solidFill>
                  <a:srgbClr val="00B050"/>
                </a:solidFill>
              </a:rPr>
              <a:t>)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3) Размещение в </a:t>
            </a:r>
            <a:r>
              <a:rPr lang="ru-RU" sz="3200" b="1" dirty="0" err="1" smtClean="0">
                <a:solidFill>
                  <a:srgbClr val="C00000"/>
                </a:solidFill>
              </a:rPr>
              <a:t>ЕИС</a:t>
            </a:r>
            <a:r>
              <a:rPr lang="ru-RU" sz="3200" b="1" dirty="0" smtClean="0">
                <a:solidFill>
                  <a:srgbClr val="C00000"/>
                </a:solidFill>
              </a:rPr>
              <a:t> документов с </a:t>
            </a:r>
            <a:r>
              <a:rPr lang="ru-RU" sz="3200" b="1" dirty="0" err="1" smtClean="0">
                <a:solidFill>
                  <a:srgbClr val="C00000"/>
                </a:solidFill>
              </a:rPr>
              <a:t>нарушеникм</a:t>
            </a:r>
            <a:r>
              <a:rPr lang="ru-RU" sz="3200" b="1" dirty="0" smtClean="0">
                <a:solidFill>
                  <a:srgbClr val="C00000"/>
                </a:solidFill>
              </a:rPr>
              <a:t> требований </a:t>
            </a:r>
            <a:r>
              <a:rPr lang="ru-RU" sz="3200" b="1" dirty="0">
                <a:solidFill>
                  <a:srgbClr val="C00000"/>
                </a:solidFill>
              </a:rPr>
              <a:t>КС </a:t>
            </a:r>
            <a:r>
              <a:rPr lang="ru-RU" sz="3200" b="1" dirty="0" smtClean="0">
                <a:solidFill>
                  <a:srgbClr val="00B050"/>
                </a:solidFill>
              </a:rPr>
              <a:t>(15 </a:t>
            </a:r>
            <a:r>
              <a:rPr lang="ru-RU" sz="3200" b="1" dirty="0">
                <a:solidFill>
                  <a:srgbClr val="00B050"/>
                </a:solidFill>
              </a:rPr>
              <a:t>и </a:t>
            </a:r>
            <a:r>
              <a:rPr lang="ru-RU" sz="3200" b="1" dirty="0" smtClean="0">
                <a:solidFill>
                  <a:srgbClr val="00B050"/>
                </a:solidFill>
              </a:rPr>
              <a:t>50 </a:t>
            </a:r>
            <a:r>
              <a:rPr lang="ru-RU" sz="3200" b="1" dirty="0">
                <a:solidFill>
                  <a:srgbClr val="00B050"/>
                </a:solidFill>
              </a:rPr>
              <a:t>тыс. </a:t>
            </a:r>
            <a:r>
              <a:rPr lang="ru-RU" sz="3200" b="1" dirty="0" err="1">
                <a:solidFill>
                  <a:srgbClr val="00B050"/>
                </a:solidFill>
              </a:rPr>
              <a:t>руб</a:t>
            </a:r>
            <a:r>
              <a:rPr lang="ru-RU" sz="3200" b="1" dirty="0">
                <a:solidFill>
                  <a:srgbClr val="00B050"/>
                </a:solidFill>
              </a:rPr>
              <a:t> на юр. </a:t>
            </a:r>
            <a:r>
              <a:rPr lang="ru-RU" sz="3200" b="1" dirty="0" smtClean="0">
                <a:solidFill>
                  <a:srgbClr val="00B050"/>
                </a:solidFill>
              </a:rPr>
              <a:t>лиц)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4) </a:t>
            </a:r>
            <a:r>
              <a:rPr lang="ru-RU" sz="3200" b="1" dirty="0">
                <a:solidFill>
                  <a:srgbClr val="C00000"/>
                </a:solidFill>
              </a:rPr>
              <a:t>включение в описание объекта закупки средств индивидуализации / незаконное объединение в в лоте ТРУ=</a:t>
            </a:r>
            <a:r>
              <a:rPr lang="en-US" sz="3200" b="1" dirty="0">
                <a:solidFill>
                  <a:srgbClr val="C00000"/>
                </a:solidFill>
              </a:rPr>
              <a:t>&gt;</a:t>
            </a:r>
            <a:r>
              <a:rPr lang="ru-RU" sz="3200" b="1" dirty="0">
                <a:solidFill>
                  <a:srgbClr val="C00000"/>
                </a:solidFill>
              </a:rPr>
              <a:t> ограничение конкуренции (ч. 4.1 ст. 7.30  КоАП) </a:t>
            </a:r>
            <a:r>
              <a:rPr lang="ru-RU" sz="3200" b="1" dirty="0">
                <a:solidFill>
                  <a:srgbClr val="00B050"/>
                </a:solidFill>
              </a:rPr>
              <a:t>1 % </a:t>
            </a:r>
            <a:r>
              <a:rPr lang="ru-RU" sz="3200" b="1" dirty="0" err="1">
                <a:solidFill>
                  <a:srgbClr val="00B050"/>
                </a:solidFill>
              </a:rPr>
              <a:t>НМЦК</a:t>
            </a:r>
            <a:r>
              <a:rPr lang="ru-RU" sz="3200" b="1" dirty="0">
                <a:solidFill>
                  <a:srgbClr val="00B050"/>
                </a:solidFill>
              </a:rPr>
              <a:t> в пределах 10 - 50 тыс. руб.)</a:t>
            </a:r>
          </a:p>
          <a:p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2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1424" y="274638"/>
            <a:ext cx="10670976" cy="1143000"/>
          </a:xfrm>
        </p:spPr>
        <p:txBody>
          <a:bodyPr>
            <a:noAutofit/>
          </a:bodyPr>
          <a:lstStyle/>
          <a:p>
            <a:r>
              <a:rPr lang="ru-RU" sz="3700" b="1" dirty="0" smtClean="0"/>
              <a:t>Закон: Требования </a:t>
            </a:r>
            <a:r>
              <a:rPr lang="ru-RU" sz="3700" b="1" dirty="0"/>
              <a:t>к описанию объекта закупки: </a:t>
            </a:r>
            <a:r>
              <a:rPr lang="ru-RU" sz="3700" b="1" dirty="0" smtClean="0"/>
              <a:t/>
            </a:r>
            <a:br>
              <a:rPr lang="ru-RU" sz="3700" b="1" dirty="0" smtClean="0"/>
            </a:br>
            <a:r>
              <a:rPr lang="ru-RU" sz="3700" b="1" dirty="0" smtClean="0"/>
              <a:t>п</a:t>
            </a:r>
            <a:r>
              <a:rPr lang="ru-RU" sz="3700" b="1" dirty="0"/>
              <a:t>. 1 ч. 1 ст. 33 Закона № 44-ФЗ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0884136"/>
              </p:ext>
            </p:extLst>
          </p:nvPr>
        </p:nvGraphicFramePr>
        <p:xfrm>
          <a:off x="609600" y="1600200"/>
          <a:ext cx="5384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Объект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78804274"/>
              </p:ext>
            </p:extLst>
          </p:nvPr>
        </p:nvGraphicFramePr>
        <p:xfrm>
          <a:off x="452543" y="1340768"/>
          <a:ext cx="11111189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419866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9416" y="188640"/>
            <a:ext cx="10441160" cy="1143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1384" y="4077072"/>
            <a:ext cx="10729192" cy="21602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2420888"/>
            <a:ext cx="10972800" cy="1143000"/>
          </a:xfrm>
        </p:spPr>
        <p:txBody>
          <a:bodyPr>
            <a:noAutofit/>
          </a:bodyPr>
          <a:lstStyle/>
          <a:p>
            <a:pPr algn="l"/>
            <a:r>
              <a:rPr lang="ru-RU" sz="22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2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2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200" dirty="0">
                <a:solidFill>
                  <a:srgbClr val="000000"/>
                </a:solidFill>
                <a:latin typeface="Times New Roman"/>
              </a:rPr>
              <a:t>) закупка по торговому наименованию лекарственного средства, включенного в перечень Правительства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</a:rPr>
              <a:t>РФ </a:t>
            </a:r>
            <a:r>
              <a:rPr lang="ru-RU" sz="2200" i="1" dirty="0" smtClean="0">
                <a:solidFill>
                  <a:srgbClr val="000000"/>
                </a:solidFill>
                <a:latin typeface="Times New Roman"/>
              </a:rPr>
              <a:t>(не принят) </a:t>
            </a:r>
            <a:r>
              <a:rPr lang="ru-RU" sz="2200" dirty="0">
                <a:solidFill>
                  <a:srgbClr val="000000"/>
                </a:solidFill>
                <a:latin typeface="Times New Roman"/>
              </a:rPr>
              <a:t>(пункт 6 части 1 статьи 33);</a:t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dirty="0">
                <a:solidFill>
                  <a:srgbClr val="000000"/>
                </a:solidFill>
                <a:latin typeface="Times New Roman"/>
              </a:rPr>
              <a:t>2) закупка по торговому наименованию лекарственных препаратов путем проведения запроса предложений по решению врачебной комиссии (пункт 3 части 2 статьи 83.1);</a:t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dirty="0">
                <a:solidFill>
                  <a:srgbClr val="000000"/>
                </a:solidFill>
                <a:latin typeface="Times New Roman"/>
              </a:rPr>
              <a:t>3) закупка по государственному оборонному заказу в соответствии с Федеральным законом от 29.12.2012 № 275-ФЗ «О государственном оборонном заказе», когда документация должна содержать указание на наименования или товарные знаки вооружения, военной и специальной техники, военного имущества (часть 6 статьи 33);</a:t>
            </a:r>
            <a:br>
              <a:rPr lang="ru-RU" sz="2200" dirty="0">
                <a:solidFill>
                  <a:srgbClr val="000000"/>
                </a:solidFill>
                <a:latin typeface="Times New Roman"/>
              </a:rPr>
            </a:b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4) закупка запасных частей и расходных материалов к машинам и оборудованию, используемым заказчиком, в соответствии с технической документацией на указанные машины и оборудование (пункт 1 части 1 статьи 33);</a:t>
            </a:r>
            <a:br>
              <a:rPr lang="ru-RU" sz="2200" b="1" dirty="0">
                <a:solidFill>
                  <a:srgbClr val="000000"/>
                </a:solidFill>
                <a:latin typeface="Times New Roman"/>
              </a:rPr>
            </a:b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5) закупки в условиях несовместимости товаров, на которых размещаются другие товарные знаки, и необходимости обеспечения взаимодействия таких товаров с товарами, используемыми заказчиком (пункт 1 части 1 статьи 33).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1400" b="1" dirty="0">
                <a:solidFill>
                  <a:srgbClr val="000000"/>
                </a:solidFill>
                <a:latin typeface="Times New Roman"/>
              </a:rPr>
            </a:br>
            <a:endParaRPr lang="ru-RU" sz="1400" b="1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551384" y="18864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законе существует только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исключительных оснований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конкурентных торгов на закупку торгового знака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сопровождения словами «или эквивалент»: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945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9496" y="188640"/>
            <a:ext cx="8856984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2988292"/>
              </p:ext>
            </p:extLst>
          </p:nvPr>
        </p:nvGraphicFramePr>
        <p:xfrm>
          <a:off x="623392" y="1231918"/>
          <a:ext cx="11017224" cy="5065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551384" y="188640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Санкт-Петербургского УФАС России </a:t>
            </a: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11.09.2020 по делу </a:t>
            </a: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44-4818/20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19336" y="1675681"/>
            <a:ext cx="354970" cy="5291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24372" y="3356992"/>
            <a:ext cx="354970" cy="5291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24372" y="5013176"/>
            <a:ext cx="354970" cy="5291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40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9496" y="188640"/>
            <a:ext cx="8856984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398513"/>
              </p:ext>
            </p:extLst>
          </p:nvPr>
        </p:nvGraphicFramePr>
        <p:xfrm>
          <a:off x="474306" y="1675681"/>
          <a:ext cx="11953328" cy="5065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551384" y="188640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Санкт-Петербургского УФАС России </a:t>
            </a: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11.09.2020 по делу </a:t>
            </a: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44-4818/20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19336" y="1675681"/>
            <a:ext cx="354970" cy="5291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8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ПРИМЕР ИНСТРУКЦИИ </a:t>
            </a:r>
            <a:br>
              <a:rPr lang="ru-RU" sz="3600" dirty="0" smtClean="0"/>
            </a:br>
            <a:r>
              <a:rPr lang="ru-RU" sz="3600" dirty="0" smtClean="0"/>
              <a:t>по заполнению показателей в закупке автобуса</a:t>
            </a:r>
            <a:endParaRPr lang="ru-RU" sz="3600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1559496" y="1484784"/>
            <a:ext cx="9001000" cy="4464496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88640"/>
            <a:ext cx="701675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058988"/>
            <a:ext cx="597535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97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51384" y="260648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Решение </a:t>
            </a:r>
            <a:r>
              <a:rPr lang="ru-RU" sz="3200" dirty="0"/>
              <a:t>УФАС России по Пензенской области</a:t>
            </a:r>
            <a:br>
              <a:rPr lang="ru-RU" sz="3200" dirty="0"/>
            </a:br>
            <a:r>
              <a:rPr lang="ru-RU" sz="3200" dirty="0"/>
              <a:t>№ 058/06/106-416/2021 </a:t>
            </a:r>
            <a:r>
              <a:rPr lang="ru-RU" sz="3200" dirty="0" smtClean="0"/>
              <a:t>от 20.05.2021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(поставка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машины для заливки и уборки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льда)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8101101"/>
              </p:ext>
            </p:extLst>
          </p:nvPr>
        </p:nvGraphicFramePr>
        <p:xfrm>
          <a:off x="1847528" y="1556792"/>
          <a:ext cx="879876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6" descr="D:\РАБОТА\Презентация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9336" y="71317"/>
            <a:ext cx="703750" cy="930066"/>
          </a:xfrm>
          <a:prstGeom prst="rect">
            <a:avLst/>
          </a:pr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8096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8789</TotalTime>
  <Words>2869</Words>
  <Application>Microsoft Office PowerPoint</Application>
  <PresentationFormat>Произвольный</PresentationFormat>
  <Paragraphs>159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Управление по регулированию контрактной системы и закупкам Пензенской области</vt:lpstr>
      <vt:lpstr>Основные правила описания объекта закупки</vt:lpstr>
      <vt:lpstr>Административная ответственность за нарушения в описание объекта закупки</vt:lpstr>
      <vt:lpstr>Закон: Требования к описанию объекта закупки:  п. 1 ч. 1 ст. 33 Закона № 44-ФЗ</vt:lpstr>
      <vt:lpstr>     1) закупка по торговому наименованию лекарственного средства, включенного в перечень Правительства РФ (не принят) (пункт 6 части 1 статьи 33); 2) закупка по торговому наименованию лекарственных препаратов путем проведения запроса предложений по решению врачебной комиссии (пункт 3 части 2 статьи 83.1); 3) закупка по государственному оборонному заказу в соответствии с Федеральным законом от 29.12.2012 № 275-ФЗ «О государственном оборонном заказе», когда документация должна содержать указание на наименования или товарные знаки вооружения, военной и специальной техники, военного имущества (часть 6 статьи 33); 4) закупка запасных частей и расходных материалов к машинам и оборудованию, используемым заказчиком, в соответствии с технической документацией на указанные машины и оборудование (пункт 1 части 1 статьи 33); 5) закупки в условиях несовместимости товаров, на которых размещаются другие товарные знаки, и необходимости обеспечения взаимодействия таких товаров с товарами, используемыми заказчиком (пункт 1 части 1 статьи 33). </vt:lpstr>
      <vt:lpstr>Решение Санкт-Петербургского УФАС России  от 11.09.2020 по делу № 44-4818/20</vt:lpstr>
      <vt:lpstr>Решение Санкт-Петербургского УФАС России  от 11.09.2020 по делу № 44-4818/20</vt:lpstr>
      <vt:lpstr>ПРИМЕР ИНСТРУКЦИИ  по заполнению показателей в закупке автобуса</vt:lpstr>
      <vt:lpstr> Решение УФАС России по Пензенской области № 058/06/106-416/2021 от 20.05.2021  (поставка машины для заливки и уборки льда) </vt:lpstr>
      <vt:lpstr>«Заточка»:Решение Новосибирского УФАС России от 02.12.2020 № 054/06/33-2320/2020 </vt:lpstr>
      <vt:lpstr>«Незаконный лот»: Рязанского УФАС России от 11.05.2021 по делу № 062/06/64-389/2021</vt:lpstr>
      <vt:lpstr>! Интересно Решение Марийского УФАС России от 23.11.2020 по делу № 012/06/106-928/2020</vt:lpstr>
      <vt:lpstr>«Недостоверные характеристики»: Решение Архангельского УФАС России от 29.04.2021 № 029/06/64-455/2021</vt:lpstr>
      <vt:lpstr>Решение Новгородского УФАС России от 30.04.2021 № 36</vt:lpstr>
      <vt:lpstr>«Индивидуализация»: Решение Нижегородского УФАС России от 02.08.2019 № 052/06/64-2115/2019(09/634-СМ)</vt:lpstr>
      <vt:lpstr>«Интересно»: Решение Московского УФАС России от 14.08.2019 по делу № 077/06/57-7485/2019</vt:lpstr>
      <vt:lpstr>Решение Омского УФАС России от 18.08.2020 № 055/06/33-830/2020</vt:lpstr>
      <vt:lpstr> Требования к труд. Ресурсам: «Решение Санкт-Петербургского УФАС России от 15.04.2021 по делу № 44-1816/21» </vt:lpstr>
      <vt:lpstr>Решение Курского УФАС России от 26.03.2021 по делу № 046/06/54.3-107/2021</vt:lpstr>
      <vt:lpstr> «Нарушение требований к ГО» ч.4 ст.33: Решение Якутского УФАС России от 30.03.2021 по делу № 014/06/59-431/2021</vt:lpstr>
      <vt:lpstr> «Нарушение требований к ГО» ч.4 ст.33: Решение Карачаево-Черкесского УФАС России от 29.04.2021 по делу № 009/06/106-121/2021 </vt:lpstr>
      <vt:lpstr>Учет требований энергоэффективности  при подготовке описания объекта закупки</vt:lpstr>
      <vt:lpstr>НОРМИРОВАНИЕ</vt:lpstr>
      <vt:lpstr>Особенности применения справочника КТРУ в системе АЦК-Госзаказ при формировании ЭД Заявка на закупку</vt:lpstr>
      <vt:lpstr>Признак укрупненной позиции в каталоге товаров, работ, услуг в ЕИС</vt:lpstr>
      <vt:lpstr>Отслеживание актуальности позиции каталога товаров, работ, услуг</vt:lpstr>
      <vt:lpstr>Управление по регулированию контрактной системы и закупкам Пензенской области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wix</dc:creator>
  <cp:lastModifiedBy>Данилова Марина Геннадьевна</cp:lastModifiedBy>
  <cp:revision>449</cp:revision>
  <cp:lastPrinted>2020-01-17T09:01:31Z</cp:lastPrinted>
  <dcterms:created xsi:type="dcterms:W3CDTF">2014-02-12T20:55:17Z</dcterms:created>
  <dcterms:modified xsi:type="dcterms:W3CDTF">2021-05-28T06:12:39Z</dcterms:modified>
</cp:coreProperties>
</file>